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6.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notesSlides/notesSlide7.xml" ContentType="application/vnd.openxmlformats-officedocument.presentationml.notesSlide+xml"/>
  <Override PartName="/ppt/charts/chart3.xml" ContentType="application/vnd.openxmlformats-officedocument.drawingml.chart+xml"/>
  <Override PartName="/ppt/drawings/drawing3.xml" ContentType="application/vnd.openxmlformats-officedocument.drawingml.chartshapes+xml"/>
  <Override PartName="/ppt/notesSlides/notesSlide8.xml" ContentType="application/vnd.openxmlformats-officedocument.presentationml.notesSlide+xml"/>
  <Override PartName="/ppt/charts/chart4.xml" ContentType="application/vnd.openxmlformats-officedocument.drawingml.chart+xml"/>
  <Override PartName="/ppt/drawings/drawing4.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7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Lst>
  <p:notesMasterIdLst>
    <p:notesMasterId r:id="rId302"/>
  </p:notesMasterIdLst>
  <p:handoutMasterIdLst>
    <p:handoutMasterId r:id="rId303"/>
  </p:handoutMasterIdLst>
  <p:sldIdLst>
    <p:sldId id="267" r:id="rId2"/>
    <p:sldId id="476" r:id="rId3"/>
    <p:sldId id="906" r:id="rId4"/>
    <p:sldId id="665" r:id="rId5"/>
    <p:sldId id="500" r:id="rId6"/>
    <p:sldId id="908" r:id="rId7"/>
    <p:sldId id="907" r:id="rId8"/>
    <p:sldId id="700" r:id="rId9"/>
    <p:sldId id="612" r:id="rId10"/>
    <p:sldId id="349" r:id="rId11"/>
    <p:sldId id="513" r:id="rId12"/>
    <p:sldId id="268" r:id="rId13"/>
    <p:sldId id="585" r:id="rId14"/>
    <p:sldId id="788" r:id="rId15"/>
    <p:sldId id="697" r:id="rId16"/>
    <p:sldId id="571" r:id="rId17"/>
    <p:sldId id="404" r:id="rId18"/>
    <p:sldId id="405" r:id="rId19"/>
    <p:sldId id="477" r:id="rId20"/>
    <p:sldId id="341" r:id="rId21"/>
    <p:sldId id="1055" r:id="rId22"/>
    <p:sldId id="1054" r:id="rId23"/>
    <p:sldId id="342" r:id="rId24"/>
    <p:sldId id="1056" r:id="rId25"/>
    <p:sldId id="423" r:id="rId26"/>
    <p:sldId id="506" r:id="rId27"/>
    <p:sldId id="707" r:id="rId28"/>
    <p:sldId id="712" r:id="rId29"/>
    <p:sldId id="714" r:id="rId30"/>
    <p:sldId id="919" r:id="rId31"/>
    <p:sldId id="701" r:id="rId32"/>
    <p:sldId id="720" r:id="rId33"/>
    <p:sldId id="721" r:id="rId34"/>
    <p:sldId id="505" r:id="rId35"/>
    <p:sldId id="719" r:id="rId36"/>
    <p:sldId id="718" r:id="rId37"/>
    <p:sldId id="706" r:id="rId38"/>
    <p:sldId id="403" r:id="rId39"/>
    <p:sldId id="415" r:id="rId40"/>
    <p:sldId id="580" r:id="rId41"/>
    <p:sldId id="1060" r:id="rId42"/>
    <p:sldId id="573" r:id="rId43"/>
    <p:sldId id="890" r:id="rId44"/>
    <p:sldId id="784" r:id="rId45"/>
    <p:sldId id="783" r:id="rId46"/>
    <p:sldId id="785" r:id="rId47"/>
    <p:sldId id="1074" r:id="rId48"/>
    <p:sldId id="671" r:id="rId49"/>
    <p:sldId id="886" r:id="rId50"/>
    <p:sldId id="887" r:id="rId51"/>
    <p:sldId id="938" r:id="rId52"/>
    <p:sldId id="896" r:id="rId53"/>
    <p:sldId id="801" r:id="rId54"/>
    <p:sldId id="802" r:id="rId55"/>
    <p:sldId id="803" r:id="rId56"/>
    <p:sldId id="897" r:id="rId57"/>
    <p:sldId id="682" r:id="rId58"/>
    <p:sldId id="659" r:id="rId59"/>
    <p:sldId id="891" r:id="rId60"/>
    <p:sldId id="804" r:id="rId61"/>
    <p:sldId id="1065" r:id="rId62"/>
    <p:sldId id="894" r:id="rId63"/>
    <p:sldId id="805" r:id="rId64"/>
    <p:sldId id="674" r:id="rId65"/>
    <p:sldId id="675" r:id="rId66"/>
    <p:sldId id="807" r:id="rId67"/>
    <p:sldId id="673" r:id="rId68"/>
    <p:sldId id="825" r:id="rId69"/>
    <p:sldId id="892" r:id="rId70"/>
    <p:sldId id="1032" r:id="rId71"/>
    <p:sldId id="828" r:id="rId72"/>
    <p:sldId id="829" r:id="rId73"/>
    <p:sldId id="888" r:id="rId74"/>
    <p:sldId id="889" r:id="rId75"/>
    <p:sldId id="940" r:id="rId76"/>
    <p:sldId id="832" r:id="rId77"/>
    <p:sldId id="833" r:id="rId78"/>
    <p:sldId id="1053" r:id="rId79"/>
    <p:sldId id="898" r:id="rId80"/>
    <p:sldId id="899" r:id="rId81"/>
    <p:sldId id="834" r:id="rId82"/>
    <p:sldId id="808" r:id="rId83"/>
    <p:sldId id="901" r:id="rId84"/>
    <p:sldId id="902" r:id="rId85"/>
    <p:sldId id="903" r:id="rId86"/>
    <p:sldId id="811" r:id="rId87"/>
    <p:sldId id="812" r:id="rId88"/>
    <p:sldId id="813" r:id="rId89"/>
    <p:sldId id="772" r:id="rId90"/>
    <p:sldId id="815" r:id="rId91"/>
    <p:sldId id="942" r:id="rId92"/>
    <p:sldId id="817" r:id="rId93"/>
    <p:sldId id="814" r:id="rId94"/>
    <p:sldId id="818" r:id="rId95"/>
    <p:sldId id="820" r:id="rId96"/>
    <p:sldId id="941" r:id="rId97"/>
    <p:sldId id="946" r:id="rId98"/>
    <p:sldId id="1031" r:id="rId99"/>
    <p:sldId id="827" r:id="rId100"/>
    <p:sldId id="943" r:id="rId101"/>
    <p:sldId id="944" r:id="rId102"/>
    <p:sldId id="1066" r:id="rId103"/>
    <p:sldId id="947" r:id="rId104"/>
    <p:sldId id="949" r:id="rId105"/>
    <p:sldId id="950" r:id="rId106"/>
    <p:sldId id="951" r:id="rId107"/>
    <p:sldId id="952" r:id="rId108"/>
    <p:sldId id="582" r:id="rId109"/>
    <p:sldId id="1061" r:id="rId110"/>
    <p:sldId id="576" r:id="rId111"/>
    <p:sldId id="980" r:id="rId112"/>
    <p:sldId id="722" r:id="rId113"/>
    <p:sldId id="516" r:id="rId114"/>
    <p:sldId id="517" r:id="rId115"/>
    <p:sldId id="970" r:id="rId116"/>
    <p:sldId id="726" r:id="rId117"/>
    <p:sldId id="777" r:id="rId118"/>
    <p:sldId id="778" r:id="rId119"/>
    <p:sldId id="923" r:id="rId120"/>
    <p:sldId id="779" r:id="rId121"/>
    <p:sldId id="780" r:id="rId122"/>
    <p:sldId id="781" r:id="rId123"/>
    <p:sldId id="1040" r:id="rId124"/>
    <p:sldId id="1035" r:id="rId125"/>
    <p:sldId id="1038" r:id="rId126"/>
    <p:sldId id="1039" r:id="rId127"/>
    <p:sldId id="924" r:id="rId128"/>
    <p:sldId id="727" r:id="rId129"/>
    <p:sldId id="846" r:id="rId130"/>
    <p:sldId id="953" r:id="rId131"/>
    <p:sldId id="925" r:id="rId132"/>
    <p:sldId id="844" r:id="rId133"/>
    <p:sldId id="926" r:id="rId134"/>
    <p:sldId id="927" r:id="rId135"/>
    <p:sldId id="954" r:id="rId136"/>
    <p:sldId id="1034" r:id="rId137"/>
    <p:sldId id="845" r:id="rId138"/>
    <p:sldId id="929" r:id="rId139"/>
    <p:sldId id="930" r:id="rId140"/>
    <p:sldId id="932" r:id="rId141"/>
    <p:sldId id="848" r:id="rId142"/>
    <p:sldId id="847" r:id="rId143"/>
    <p:sldId id="956" r:id="rId144"/>
    <p:sldId id="958" r:id="rId145"/>
    <p:sldId id="957" r:id="rId146"/>
    <p:sldId id="849" r:id="rId147"/>
    <p:sldId id="931" r:id="rId148"/>
    <p:sldId id="856" r:id="rId149"/>
    <p:sldId id="853" r:id="rId150"/>
    <p:sldId id="776" r:id="rId151"/>
    <p:sldId id="852" r:id="rId152"/>
    <p:sldId id="680" r:id="rId153"/>
    <p:sldId id="782" r:id="rId154"/>
    <p:sldId id="425" r:id="rId155"/>
    <p:sldId id="577" r:id="rId156"/>
    <p:sldId id="865" r:id="rId157"/>
    <p:sldId id="866" r:id="rId158"/>
    <p:sldId id="857" r:id="rId159"/>
    <p:sldId id="854" r:id="rId160"/>
    <p:sldId id="937" r:id="rId161"/>
    <p:sldId id="858" r:id="rId162"/>
    <p:sldId id="432" r:id="rId163"/>
    <p:sldId id="584" r:id="rId164"/>
    <p:sldId id="1062" r:id="rId165"/>
    <p:sldId id="589" r:id="rId166"/>
    <p:sldId id="976" r:id="rId167"/>
    <p:sldId id="773" r:id="rId168"/>
    <p:sldId id="964" r:id="rId169"/>
    <p:sldId id="530" r:id="rId170"/>
    <p:sldId id="962" r:id="rId171"/>
    <p:sldId id="969" r:id="rId172"/>
    <p:sldId id="590" r:id="rId173"/>
    <p:sldId id="960" r:id="rId174"/>
    <p:sldId id="961" r:id="rId175"/>
    <p:sldId id="959" r:id="rId176"/>
    <p:sldId id="965" r:id="rId177"/>
    <p:sldId id="688" r:id="rId178"/>
    <p:sldId id="760" r:id="rId179"/>
    <p:sldId id="761" r:id="rId180"/>
    <p:sldId id="762" r:id="rId181"/>
    <p:sldId id="763" r:id="rId182"/>
    <p:sldId id="764" r:id="rId183"/>
    <p:sldId id="765" r:id="rId184"/>
    <p:sldId id="968" r:id="rId185"/>
    <p:sldId id="522" r:id="rId186"/>
    <p:sldId id="735" r:id="rId187"/>
    <p:sldId id="971" r:id="rId188"/>
    <p:sldId id="972" r:id="rId189"/>
    <p:sldId id="933" r:id="rId190"/>
    <p:sldId id="862" r:id="rId191"/>
    <p:sldId id="759" r:id="rId192"/>
    <p:sldId id="755" r:id="rId193"/>
    <p:sldId id="756" r:id="rId194"/>
    <p:sldId id="757" r:id="rId195"/>
    <p:sldId id="758" r:id="rId196"/>
    <p:sldId id="448" r:id="rId197"/>
    <p:sldId id="741" r:id="rId198"/>
    <p:sldId id="868" r:id="rId199"/>
    <p:sldId id="869" r:id="rId200"/>
    <p:sldId id="867" r:id="rId201"/>
    <p:sldId id="870" r:id="rId202"/>
    <p:sldId id="871" r:id="rId203"/>
    <p:sldId id="874" r:id="rId204"/>
    <p:sldId id="878" r:id="rId205"/>
    <p:sldId id="880" r:id="rId206"/>
    <p:sldId id="955" r:id="rId207"/>
    <p:sldId id="873" r:id="rId208"/>
    <p:sldId id="594" r:id="rId209"/>
    <p:sldId id="1063" r:id="rId210"/>
    <p:sldId id="595" r:id="rId211"/>
    <p:sldId id="977" r:id="rId212"/>
    <p:sldId id="881" r:id="rId213"/>
    <p:sldId id="882" r:id="rId214"/>
    <p:sldId id="454" r:id="rId215"/>
    <p:sldId id="742" r:id="rId216"/>
    <p:sldId id="743" r:id="rId217"/>
    <p:sldId id="744" r:id="rId218"/>
    <p:sldId id="978" r:id="rId219"/>
    <p:sldId id="998" r:id="rId220"/>
    <p:sldId id="990" r:id="rId221"/>
    <p:sldId id="991" r:id="rId222"/>
    <p:sldId id="992" r:id="rId223"/>
    <p:sldId id="993" r:id="rId224"/>
    <p:sldId id="994" r:id="rId225"/>
    <p:sldId id="995" r:id="rId226"/>
    <p:sldId id="996" r:id="rId227"/>
    <p:sldId id="997" r:id="rId228"/>
    <p:sldId id="999" r:id="rId229"/>
    <p:sldId id="794" r:id="rId230"/>
    <p:sldId id="767" r:id="rId231"/>
    <p:sldId id="979" r:id="rId232"/>
    <p:sldId id="982" r:id="rId233"/>
    <p:sldId id="921" r:id="rId234"/>
    <p:sldId id="875" r:id="rId235"/>
    <p:sldId id="920" r:id="rId236"/>
    <p:sldId id="1071" r:id="rId237"/>
    <p:sldId id="797" r:id="rId238"/>
    <p:sldId id="537" r:id="rId239"/>
    <p:sldId id="1000" r:id="rId240"/>
    <p:sldId id="885" r:id="rId241"/>
    <p:sldId id="1003" r:id="rId242"/>
    <p:sldId id="799" r:id="rId243"/>
    <p:sldId id="1001" r:id="rId244"/>
    <p:sldId id="1068" r:id="rId245"/>
    <p:sldId id="1069" r:id="rId246"/>
    <p:sldId id="1070" r:id="rId247"/>
    <p:sldId id="1004" r:id="rId248"/>
    <p:sldId id="800" r:id="rId249"/>
    <p:sldId id="1002" r:id="rId250"/>
    <p:sldId id="1005" r:id="rId251"/>
    <p:sldId id="1072" r:id="rId252"/>
    <p:sldId id="751" r:id="rId253"/>
    <p:sldId id="1006" r:id="rId254"/>
    <p:sldId id="1010" r:id="rId255"/>
    <p:sldId id="1025" r:id="rId256"/>
    <p:sldId id="1073" r:id="rId257"/>
    <p:sldId id="690" r:id="rId258"/>
    <p:sldId id="1041" r:id="rId259"/>
    <p:sldId id="1042" r:id="rId260"/>
    <p:sldId id="1043" r:id="rId261"/>
    <p:sldId id="1067" r:id="rId262"/>
    <p:sldId id="1012" r:id="rId263"/>
    <p:sldId id="1007" r:id="rId264"/>
    <p:sldId id="687" r:id="rId265"/>
    <p:sldId id="1013" r:id="rId266"/>
    <p:sldId id="1008" r:id="rId267"/>
    <p:sldId id="1009" r:id="rId268"/>
    <p:sldId id="1018" r:id="rId269"/>
    <p:sldId id="1019" r:id="rId270"/>
    <p:sldId id="1026" r:id="rId271"/>
    <p:sldId id="1027" r:id="rId272"/>
    <p:sldId id="1033" r:id="rId273"/>
    <p:sldId id="465" r:id="rId274"/>
    <p:sldId id="1046" r:id="rId275"/>
    <p:sldId id="1045" r:id="rId276"/>
    <p:sldId id="529" r:id="rId277"/>
    <p:sldId id="752" r:id="rId278"/>
    <p:sldId id="464" r:id="rId279"/>
    <p:sldId id="1024" r:id="rId280"/>
    <p:sldId id="1020" r:id="rId281"/>
    <p:sldId id="1028" r:id="rId282"/>
    <p:sldId id="1048" r:id="rId283"/>
    <p:sldId id="691" r:id="rId284"/>
    <p:sldId id="1021" r:id="rId285"/>
    <p:sldId id="466" r:id="rId286"/>
    <p:sldId id="1029" r:id="rId287"/>
    <p:sldId id="1030" r:id="rId288"/>
    <p:sldId id="1022" r:id="rId289"/>
    <p:sldId id="770" r:id="rId290"/>
    <p:sldId id="1049" r:id="rId291"/>
    <p:sldId id="1050" r:id="rId292"/>
    <p:sldId id="1051" r:id="rId293"/>
    <p:sldId id="1052" r:id="rId294"/>
    <p:sldId id="771" r:id="rId295"/>
    <p:sldId id="1023" r:id="rId296"/>
    <p:sldId id="597" r:id="rId297"/>
    <p:sldId id="1064" r:id="rId298"/>
    <p:sldId id="605" r:id="rId299"/>
    <p:sldId id="681" r:id="rId300"/>
    <p:sldId id="664" r:id="rId30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EE1ED5"/>
    <a:srgbClr val="2D2D19"/>
    <a:srgbClr val="672C94"/>
    <a:srgbClr val="960000"/>
    <a:srgbClr val="4F81BD"/>
    <a:srgbClr val="0070C0"/>
    <a:srgbClr val="FAC4BE"/>
    <a:srgbClr val="C8F2C8"/>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7" autoAdjust="0"/>
    <p:restoredTop sz="93309" autoAdjust="0"/>
  </p:normalViewPr>
  <p:slideViewPr>
    <p:cSldViewPr>
      <p:cViewPr varScale="1">
        <p:scale>
          <a:sx n="109" d="100"/>
          <a:sy n="109" d="100"/>
        </p:scale>
        <p:origin x="-16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912"/>
    </p:cViewPr>
  </p:sorterViewPr>
  <p:notesViewPr>
    <p:cSldViewPr>
      <p:cViewPr varScale="1">
        <p:scale>
          <a:sx n="79" d="100"/>
          <a:sy n="79" d="100"/>
        </p:scale>
        <p:origin x="-3084" y="-8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presProps" Target="presProps.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viewProps" Target="viewProps.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theme" Target="theme/theme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notesMaster" Target="notesMasters/notesMaster1.xml"/><Relationship Id="rId30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clustered"/>
        <c:varyColors val="0"/>
        <c:ser>
          <c:idx val="0"/>
          <c:order val="0"/>
          <c:tx>
            <c:strRef>
              <c:f>Sheet1!$B$1</c:f>
              <c:strCache>
                <c:ptCount val="1"/>
                <c:pt idx="0">
                  <c:v>Series 1</c:v>
                </c:pt>
              </c:strCache>
            </c:strRef>
          </c:tx>
          <c:invertIfNegative val="0"/>
          <c:cat>
            <c:strRef>
              <c:f>Sheet1!$A$2:$A$4</c:f>
              <c:strCache>
                <c:ptCount val="3"/>
                <c:pt idx="0">
                  <c:v>50,000–200,000</c:v>
                </c:pt>
                <c:pt idx="1">
                  <c:v>200,000–1,000,000</c:v>
                </c:pt>
                <c:pt idx="2">
                  <c:v>&gt; 1,000,000</c:v>
                </c:pt>
              </c:strCache>
            </c:strRef>
          </c:cat>
          <c:val>
            <c:numRef>
              <c:f>Sheet1!$B$2:$B$4</c:f>
              <c:numCache>
                <c:formatCode>General</c:formatCode>
                <c:ptCount val="3"/>
                <c:pt idx="0">
                  <c:v>55</c:v>
                </c:pt>
                <c:pt idx="1">
                  <c:v>34</c:v>
                </c:pt>
                <c:pt idx="2">
                  <c:v>11</c:v>
                </c:pt>
              </c:numCache>
            </c:numRef>
          </c:val>
        </c:ser>
        <c:dLbls>
          <c:showLegendKey val="0"/>
          <c:showVal val="0"/>
          <c:showCatName val="0"/>
          <c:showSerName val="0"/>
          <c:showPercent val="0"/>
          <c:showBubbleSize val="0"/>
        </c:dLbls>
        <c:gapWidth val="150"/>
        <c:axId val="103071744"/>
        <c:axId val="103073280"/>
      </c:barChart>
      <c:catAx>
        <c:axId val="103071744"/>
        <c:scaling>
          <c:orientation val="minMax"/>
        </c:scaling>
        <c:delete val="0"/>
        <c:axPos val="b"/>
        <c:majorTickMark val="out"/>
        <c:minorTickMark val="none"/>
        <c:tickLblPos val="nextTo"/>
        <c:txPr>
          <a:bodyPr/>
          <a:lstStyle/>
          <a:p>
            <a:pPr>
              <a:defRPr>
                <a:solidFill>
                  <a:schemeClr val="bg1"/>
                </a:solidFill>
              </a:defRPr>
            </a:pPr>
            <a:endParaRPr lang="en-US"/>
          </a:p>
        </c:txPr>
        <c:crossAx val="103073280"/>
        <c:crosses val="autoZero"/>
        <c:auto val="1"/>
        <c:lblAlgn val="ctr"/>
        <c:lblOffset val="100"/>
        <c:noMultiLvlLbl val="0"/>
      </c:catAx>
      <c:valAx>
        <c:axId val="103073280"/>
        <c:scaling>
          <c:orientation val="minMax"/>
        </c:scaling>
        <c:delete val="1"/>
        <c:axPos val="l"/>
        <c:numFmt formatCode="General" sourceLinked="1"/>
        <c:majorTickMark val="out"/>
        <c:minorTickMark val="none"/>
        <c:tickLblPos val="none"/>
        <c:crossAx val="103071744"/>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2916666666666672E-2"/>
          <c:y val="3.4965034965034968E-2"/>
          <c:w val="0.9541666666666665"/>
          <c:h val="0.60864820219151827"/>
        </c:manualLayout>
      </c:layout>
      <c:barChart>
        <c:barDir val="col"/>
        <c:grouping val="clustered"/>
        <c:varyColors val="0"/>
        <c:ser>
          <c:idx val="0"/>
          <c:order val="0"/>
          <c:tx>
            <c:strRef>
              <c:f>Sheet1!$B$1</c:f>
              <c:strCache>
                <c:ptCount val="1"/>
                <c:pt idx="0">
                  <c:v>Series 1</c:v>
                </c:pt>
              </c:strCache>
            </c:strRef>
          </c:tx>
          <c:invertIfNegative val="0"/>
          <c:cat>
            <c:numRef>
              <c:f>Sheet1!$A$2:$A$5</c:f>
              <c:numCache>
                <c:formatCode>General</c:formatCode>
                <c:ptCount val="4"/>
              </c:numCache>
            </c:numRef>
          </c:cat>
          <c:val>
            <c:numRef>
              <c:f>Sheet1!$B$2:$B$5</c:f>
              <c:numCache>
                <c:formatCode>General</c:formatCode>
                <c:ptCount val="4"/>
                <c:pt idx="0">
                  <c:v>9</c:v>
                </c:pt>
                <c:pt idx="1">
                  <c:v>5</c:v>
                </c:pt>
                <c:pt idx="2">
                  <c:v>77</c:v>
                </c:pt>
                <c:pt idx="3">
                  <c:v>9</c:v>
                </c:pt>
              </c:numCache>
            </c:numRef>
          </c:val>
        </c:ser>
        <c:dLbls>
          <c:showLegendKey val="0"/>
          <c:showVal val="0"/>
          <c:showCatName val="0"/>
          <c:showSerName val="0"/>
          <c:showPercent val="0"/>
          <c:showBubbleSize val="0"/>
        </c:dLbls>
        <c:gapWidth val="150"/>
        <c:axId val="105648512"/>
        <c:axId val="105650048"/>
      </c:barChart>
      <c:catAx>
        <c:axId val="105648512"/>
        <c:scaling>
          <c:orientation val="minMax"/>
        </c:scaling>
        <c:delete val="0"/>
        <c:axPos val="b"/>
        <c:numFmt formatCode="General" sourceLinked="1"/>
        <c:majorTickMark val="out"/>
        <c:minorTickMark val="none"/>
        <c:tickLblPos val="nextTo"/>
        <c:txPr>
          <a:bodyPr/>
          <a:lstStyle/>
          <a:p>
            <a:pPr>
              <a:defRPr>
                <a:solidFill>
                  <a:schemeClr val="bg1"/>
                </a:solidFill>
              </a:defRPr>
            </a:pPr>
            <a:endParaRPr lang="en-US"/>
          </a:p>
        </c:txPr>
        <c:crossAx val="105650048"/>
        <c:crosses val="autoZero"/>
        <c:auto val="1"/>
        <c:lblAlgn val="ctr"/>
        <c:lblOffset val="100"/>
        <c:noMultiLvlLbl val="0"/>
      </c:catAx>
      <c:valAx>
        <c:axId val="105650048"/>
        <c:scaling>
          <c:orientation val="minMax"/>
        </c:scaling>
        <c:delete val="1"/>
        <c:axPos val="l"/>
        <c:numFmt formatCode="General" sourceLinked="1"/>
        <c:majorTickMark val="out"/>
        <c:minorTickMark val="none"/>
        <c:tickLblPos val="none"/>
        <c:crossAx val="105648512"/>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2916666666666672E-2"/>
          <c:y val="3.4965034965034975E-2"/>
          <c:w val="0.9541666666666665"/>
          <c:h val="0.60864820219151827"/>
        </c:manualLayout>
      </c:layout>
      <c:barChart>
        <c:barDir val="col"/>
        <c:grouping val="clustered"/>
        <c:varyColors val="0"/>
        <c:ser>
          <c:idx val="0"/>
          <c:order val="0"/>
          <c:tx>
            <c:strRef>
              <c:f>Sheet1!$B$1</c:f>
              <c:strCache>
                <c:ptCount val="1"/>
                <c:pt idx="0">
                  <c:v>Series 1</c:v>
                </c:pt>
              </c:strCache>
            </c:strRef>
          </c:tx>
          <c:invertIfNegative val="0"/>
          <c:cat>
            <c:numRef>
              <c:f>Sheet1!$A$2:$A$5</c:f>
              <c:numCache>
                <c:formatCode>General</c:formatCode>
                <c:ptCount val="4"/>
              </c:numCache>
            </c:numRef>
          </c:cat>
          <c:val>
            <c:numRef>
              <c:f>Sheet1!$B$2:$B$5</c:f>
              <c:numCache>
                <c:formatCode>General</c:formatCode>
                <c:ptCount val="4"/>
                <c:pt idx="0">
                  <c:v>27</c:v>
                </c:pt>
                <c:pt idx="1">
                  <c:v>10</c:v>
                </c:pt>
                <c:pt idx="2">
                  <c:v>55</c:v>
                </c:pt>
                <c:pt idx="3">
                  <c:v>8</c:v>
                </c:pt>
              </c:numCache>
            </c:numRef>
          </c:val>
        </c:ser>
        <c:dLbls>
          <c:showLegendKey val="0"/>
          <c:showVal val="0"/>
          <c:showCatName val="0"/>
          <c:showSerName val="0"/>
          <c:showPercent val="0"/>
          <c:showBubbleSize val="0"/>
        </c:dLbls>
        <c:gapWidth val="150"/>
        <c:axId val="105740928"/>
        <c:axId val="105742720"/>
      </c:barChart>
      <c:catAx>
        <c:axId val="105740928"/>
        <c:scaling>
          <c:orientation val="minMax"/>
        </c:scaling>
        <c:delete val="0"/>
        <c:axPos val="b"/>
        <c:numFmt formatCode="General" sourceLinked="1"/>
        <c:majorTickMark val="out"/>
        <c:minorTickMark val="none"/>
        <c:tickLblPos val="nextTo"/>
        <c:txPr>
          <a:bodyPr/>
          <a:lstStyle/>
          <a:p>
            <a:pPr>
              <a:defRPr>
                <a:solidFill>
                  <a:schemeClr val="bg1"/>
                </a:solidFill>
              </a:defRPr>
            </a:pPr>
            <a:endParaRPr lang="en-US"/>
          </a:p>
        </c:txPr>
        <c:crossAx val="105742720"/>
        <c:crosses val="autoZero"/>
        <c:auto val="1"/>
        <c:lblAlgn val="ctr"/>
        <c:lblOffset val="100"/>
        <c:noMultiLvlLbl val="0"/>
      </c:catAx>
      <c:valAx>
        <c:axId val="105742720"/>
        <c:scaling>
          <c:orientation val="minMax"/>
        </c:scaling>
        <c:delete val="1"/>
        <c:axPos val="l"/>
        <c:numFmt formatCode="General" sourceLinked="1"/>
        <c:majorTickMark val="out"/>
        <c:minorTickMark val="none"/>
        <c:tickLblPos val="none"/>
        <c:crossAx val="105740928"/>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2916666666666672E-2"/>
          <c:y val="3.4965034965034968E-2"/>
          <c:w val="0.9541666666666665"/>
          <c:h val="0.60864820219151983"/>
        </c:manualLayout>
      </c:layout>
      <c:barChart>
        <c:barDir val="col"/>
        <c:grouping val="clustered"/>
        <c:varyColors val="0"/>
        <c:ser>
          <c:idx val="0"/>
          <c:order val="0"/>
          <c:tx>
            <c:strRef>
              <c:f>Sheet1!$B$1</c:f>
              <c:strCache>
                <c:ptCount val="1"/>
                <c:pt idx="0">
                  <c:v>Series 1</c:v>
                </c:pt>
              </c:strCache>
            </c:strRef>
          </c:tx>
          <c:invertIfNegative val="0"/>
          <c:cat>
            <c:numRef>
              <c:f>Sheet1!$A$2:$A$6</c:f>
              <c:numCache>
                <c:formatCode>General</c:formatCode>
                <c:ptCount val="5"/>
              </c:numCache>
            </c:numRef>
          </c:cat>
          <c:val>
            <c:numRef>
              <c:f>Sheet1!$B$2:$B$6</c:f>
              <c:numCache>
                <c:formatCode>General</c:formatCode>
                <c:ptCount val="5"/>
                <c:pt idx="0">
                  <c:v>15</c:v>
                </c:pt>
                <c:pt idx="1">
                  <c:v>42</c:v>
                </c:pt>
                <c:pt idx="2">
                  <c:v>7</c:v>
                </c:pt>
                <c:pt idx="3">
                  <c:v>28</c:v>
                </c:pt>
                <c:pt idx="4">
                  <c:v>8</c:v>
                </c:pt>
              </c:numCache>
            </c:numRef>
          </c:val>
        </c:ser>
        <c:dLbls>
          <c:showLegendKey val="0"/>
          <c:showVal val="0"/>
          <c:showCatName val="0"/>
          <c:showSerName val="0"/>
          <c:showPercent val="0"/>
          <c:showBubbleSize val="0"/>
        </c:dLbls>
        <c:gapWidth val="150"/>
        <c:axId val="106919424"/>
        <c:axId val="106920960"/>
      </c:barChart>
      <c:catAx>
        <c:axId val="106919424"/>
        <c:scaling>
          <c:orientation val="minMax"/>
        </c:scaling>
        <c:delete val="0"/>
        <c:axPos val="b"/>
        <c:numFmt formatCode="General" sourceLinked="1"/>
        <c:majorTickMark val="out"/>
        <c:minorTickMark val="none"/>
        <c:tickLblPos val="nextTo"/>
        <c:txPr>
          <a:bodyPr/>
          <a:lstStyle/>
          <a:p>
            <a:pPr>
              <a:defRPr>
                <a:solidFill>
                  <a:schemeClr val="bg1"/>
                </a:solidFill>
              </a:defRPr>
            </a:pPr>
            <a:endParaRPr lang="en-US"/>
          </a:p>
        </c:txPr>
        <c:crossAx val="106920960"/>
        <c:crosses val="autoZero"/>
        <c:auto val="1"/>
        <c:lblAlgn val="ctr"/>
        <c:lblOffset val="100"/>
        <c:noMultiLvlLbl val="0"/>
      </c:catAx>
      <c:valAx>
        <c:axId val="106920960"/>
        <c:scaling>
          <c:orientation val="minMax"/>
        </c:scaling>
        <c:delete val="1"/>
        <c:axPos val="l"/>
        <c:numFmt formatCode="General" sourceLinked="1"/>
        <c:majorTickMark val="out"/>
        <c:minorTickMark val="none"/>
        <c:tickLblPos val="none"/>
        <c:crossAx val="106919424"/>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diagrams/_rels/data1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 Id="rId4" Type="http://schemas.openxmlformats.org/officeDocument/2006/relationships/image" Target="../media/image75.jpeg"/></Relationships>
</file>

<file path=ppt/diagrams/_rels/data1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 Id="rId4" Type="http://schemas.openxmlformats.org/officeDocument/2006/relationships/image" Target="../media/image75.jpeg"/></Relationships>
</file>

<file path=ppt/diagrams/_rels/data1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 Id="rId4" Type="http://schemas.openxmlformats.org/officeDocument/2006/relationships/image" Target="../media/image75.jpeg"/></Relationships>
</file>

<file path=ppt/diagrams/_rels/drawing1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 Id="rId4" Type="http://schemas.openxmlformats.org/officeDocument/2006/relationships/image" Target="../media/image75.jpe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1"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200" dirty="0" smtClean="0">
              <a:solidFill>
                <a:srgbClr val="2D2D19"/>
              </a:solidFill>
            </a:rPr>
            <a:t>Describe Purpose</a:t>
          </a:r>
          <a:endParaRPr lang="en-US" sz="32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200" dirty="0" smtClean="0">
              <a:solidFill>
                <a:srgbClr val="2D2D19"/>
              </a:solidFill>
            </a:rPr>
            <a:t>Identify Uses</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200" dirty="0" smtClean="0">
              <a:solidFill>
                <a:srgbClr val="2D2D19"/>
              </a:solidFill>
            </a:rPr>
            <a:t>Explain Limitations</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0B3CB879-5CA2-44CE-A356-3559E09981C3}" type="presOf" srcId="{05279351-2BE1-4BB4-83DF-8E66EC919136}" destId="{CD2E85F7-C530-45F2-A588-A51181630488}" srcOrd="0" destOrd="0" presId="urn:microsoft.com/office/officeart/2005/8/layout/default#1"/>
    <dgm:cxn modelId="{B042E8AD-822E-4E7D-8B1F-7F2A682CB20D}" srcId="{05279351-2BE1-4BB4-83DF-8E66EC919136}" destId="{4CE7A0C3-DFD2-4A44-82AE-3F54F2564518}" srcOrd="2" destOrd="0" parTransId="{6DAAF9D1-4E88-4470-812E-29213F352189}" sibTransId="{5E5A4625-7F62-4236-8993-F859D0D91065}"/>
    <dgm:cxn modelId="{1C268AC3-D2F8-4AB0-A00C-89BE826DFB51}" type="presOf" srcId="{E797E09C-1DA5-41AE-83B2-B370988F8CC6}" destId="{F0317C54-2887-413A-A483-3CBFCA405D79}" srcOrd="0" destOrd="0" presId="urn:microsoft.com/office/officeart/2005/8/layout/default#1"/>
    <dgm:cxn modelId="{038DEAA2-5768-4C97-88BB-9D5AF236A76E}" type="presOf" srcId="{20722185-D729-4204-991B-64FC92826700}" destId="{77C4F8C9-85FF-4591-9727-86B208257E84}" srcOrd="0" destOrd="0" presId="urn:microsoft.com/office/officeart/2005/8/layout/default#1"/>
    <dgm:cxn modelId="{78C7E920-679A-4F15-8F4F-2DF456A4ADE0}" srcId="{05279351-2BE1-4BB4-83DF-8E66EC919136}" destId="{20722185-D729-4204-991B-64FC92826700}" srcOrd="1" destOrd="0" parTransId="{AAC9D8D3-CBD2-40BA-BB9B-07D3CB038ED4}" sibTransId="{3EA2EE21-334D-4677-B02D-A044B5889F76}"/>
    <dgm:cxn modelId="{75BFCA77-BDFB-4B8A-B8C9-F30AA8983C91}" srcId="{05279351-2BE1-4BB4-83DF-8E66EC919136}" destId="{E797E09C-1DA5-41AE-83B2-B370988F8CC6}" srcOrd="0" destOrd="0" parTransId="{5A45B665-9F94-483E-A7B7-180BCDDF1D5A}" sibTransId="{F109E2CE-A0C0-4B10-842E-F1F0D2FE2663}"/>
    <dgm:cxn modelId="{C954DE8D-E35B-48CF-8191-BF65479B1D4B}" type="presOf" srcId="{4CE7A0C3-DFD2-4A44-82AE-3F54F2564518}" destId="{54528541-A2EF-48EB-8E2A-E7D32AF66D5A}" srcOrd="0" destOrd="0" presId="urn:microsoft.com/office/officeart/2005/8/layout/default#1"/>
    <dgm:cxn modelId="{412E39B2-792F-4866-A864-C3314860A2E9}" type="presParOf" srcId="{CD2E85F7-C530-45F2-A588-A51181630488}" destId="{F0317C54-2887-413A-A483-3CBFCA405D79}" srcOrd="0" destOrd="0" presId="urn:microsoft.com/office/officeart/2005/8/layout/default#1"/>
    <dgm:cxn modelId="{2DA46160-3224-4685-8E83-1831AFA7FC9B}" type="presParOf" srcId="{CD2E85F7-C530-45F2-A588-A51181630488}" destId="{24F7B326-7B70-49F2-9AAC-F4CDDDB264FC}" srcOrd="1" destOrd="0" presId="urn:microsoft.com/office/officeart/2005/8/layout/default#1"/>
    <dgm:cxn modelId="{9298B6B1-EBDE-4E15-8EB8-A33B88C6B1D2}" type="presParOf" srcId="{CD2E85F7-C530-45F2-A588-A51181630488}" destId="{77C4F8C9-85FF-4591-9727-86B208257E84}" srcOrd="2" destOrd="0" presId="urn:microsoft.com/office/officeart/2005/8/layout/default#1"/>
    <dgm:cxn modelId="{44573276-390F-41CB-B457-D63952523C69}" type="presParOf" srcId="{CD2E85F7-C530-45F2-A588-A51181630488}" destId="{84F8C0D6-1955-40FB-A9A1-EDF98498E9F8}" srcOrd="3" destOrd="0" presId="urn:microsoft.com/office/officeart/2005/8/layout/default#1"/>
    <dgm:cxn modelId="{3CF9820D-B615-488B-ADA4-D19A4853814E}" type="presParOf" srcId="{CD2E85F7-C530-45F2-A588-A51181630488}" destId="{54528541-A2EF-48EB-8E2A-E7D32AF66D5A}" srcOrd="4"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182D100-6312-428E-AA49-561FB7798DA9}" type="doc">
      <dgm:prSet loTypeId="urn:microsoft.com/office/officeart/2005/8/layout/chevron1" loCatId="process" qsTypeId="urn:microsoft.com/office/officeart/2005/8/quickstyle/simple1" qsCatId="simple" csTypeId="urn:microsoft.com/office/officeart/2005/8/colors/accent1_2" csCatId="accent1" phldr="1"/>
      <dgm:spPr/>
    </dgm:pt>
    <dgm:pt modelId="{DBDB438B-D7A7-44B0-8D8E-C0FFD862D50C}">
      <dgm:prSet phldrT="[Text]"/>
      <dgm:spPr>
        <a:solidFill>
          <a:schemeClr val="accent5">
            <a:lumMod val="50000"/>
          </a:schemeClr>
        </a:solidFill>
      </dgm:spPr>
      <dgm:t>
        <a:bodyPr/>
        <a:lstStyle/>
        <a:p>
          <a:r>
            <a:rPr lang="en-US" dirty="0" smtClean="0"/>
            <a:t>Establish Control Totals</a:t>
          </a:r>
          <a:endParaRPr lang="en-US" dirty="0"/>
        </a:p>
      </dgm:t>
    </dgm:pt>
    <dgm:pt modelId="{1D9CC6CC-322D-4E6A-8D3E-B57E57204994}" type="parTrans" cxnId="{B31D4DF5-D12F-4EE2-A018-C9A693888497}">
      <dgm:prSet/>
      <dgm:spPr/>
      <dgm:t>
        <a:bodyPr/>
        <a:lstStyle/>
        <a:p>
          <a:endParaRPr lang="en-US"/>
        </a:p>
      </dgm:t>
    </dgm:pt>
    <dgm:pt modelId="{971D57C1-DEBC-41B0-A910-FC20521B16EA}" type="sibTrans" cxnId="{B31D4DF5-D12F-4EE2-A018-C9A693888497}">
      <dgm:prSet/>
      <dgm:spPr/>
      <dgm:t>
        <a:bodyPr/>
        <a:lstStyle/>
        <a:p>
          <a:endParaRPr lang="en-US"/>
        </a:p>
      </dgm:t>
    </dgm:pt>
    <dgm:pt modelId="{AA05D0CC-C0F7-49C2-B40A-0C753E1E13F0}">
      <dgm:prSet phldrT="[Text]"/>
      <dgm:spPr/>
      <dgm:t>
        <a:bodyPr/>
        <a:lstStyle/>
        <a:p>
          <a:r>
            <a:rPr lang="en-US" dirty="0" smtClean="0">
              <a:solidFill>
                <a:schemeClr val="bg1"/>
              </a:solidFill>
            </a:rPr>
            <a:t>Make Local Decision Which to Use</a:t>
          </a:r>
          <a:endParaRPr lang="en-US" dirty="0">
            <a:solidFill>
              <a:schemeClr val="bg1"/>
            </a:solidFill>
          </a:endParaRPr>
        </a:p>
      </dgm:t>
    </dgm:pt>
    <dgm:pt modelId="{21E11BD0-48B2-4FE0-88A3-631A358AA125}" type="parTrans" cxnId="{1E3CD43C-6A24-4D40-83D0-14C75144D30D}">
      <dgm:prSet/>
      <dgm:spPr/>
      <dgm:t>
        <a:bodyPr/>
        <a:lstStyle/>
        <a:p>
          <a:endParaRPr lang="en-US"/>
        </a:p>
      </dgm:t>
    </dgm:pt>
    <dgm:pt modelId="{32D7F9C3-C81C-48CD-A027-5E59AC82F0E9}" type="sibTrans" cxnId="{1E3CD43C-6A24-4D40-83D0-14C75144D30D}">
      <dgm:prSet/>
      <dgm:spPr/>
      <dgm:t>
        <a:bodyPr/>
        <a:lstStyle/>
        <a:p>
          <a:endParaRPr lang="en-US"/>
        </a:p>
      </dgm:t>
    </dgm:pt>
    <dgm:pt modelId="{1B179EAA-ECAF-474C-B761-F08151D5941E}">
      <dgm:prSet phldrT="[Text]"/>
      <dgm:spPr>
        <a:solidFill>
          <a:schemeClr val="accent5">
            <a:lumMod val="50000"/>
          </a:schemeClr>
        </a:solidFill>
      </dgm:spPr>
      <dgm:t>
        <a:bodyPr/>
        <a:lstStyle/>
        <a:p>
          <a:r>
            <a:rPr lang="en-US" dirty="0" smtClean="0">
              <a:solidFill>
                <a:schemeClr val="bg1"/>
              </a:solidFill>
            </a:rPr>
            <a:t>Allocation to TAZs</a:t>
          </a:r>
          <a:endParaRPr lang="en-US" dirty="0">
            <a:solidFill>
              <a:schemeClr val="bg1"/>
            </a:solidFill>
          </a:endParaRPr>
        </a:p>
      </dgm:t>
    </dgm:pt>
    <dgm:pt modelId="{4E4A225E-8243-49A3-BFC0-5FF9055D415F}" type="parTrans" cxnId="{B07B7087-FEAF-43E8-BB57-BF7F9A4F10FB}">
      <dgm:prSet/>
      <dgm:spPr/>
      <dgm:t>
        <a:bodyPr/>
        <a:lstStyle/>
        <a:p>
          <a:endParaRPr lang="en-US"/>
        </a:p>
      </dgm:t>
    </dgm:pt>
    <dgm:pt modelId="{309E08F1-76FA-42EC-845D-8C2FADAA3CE0}" type="sibTrans" cxnId="{B07B7087-FEAF-43E8-BB57-BF7F9A4F10FB}">
      <dgm:prSet/>
      <dgm:spPr/>
      <dgm:t>
        <a:bodyPr/>
        <a:lstStyle/>
        <a:p>
          <a:endParaRPr lang="en-US"/>
        </a:p>
      </dgm:t>
    </dgm:pt>
    <dgm:pt modelId="{BD8C1088-3CEC-43D2-9114-4FB71DE89B37}">
      <dgm:prSet phldrT="[Text]"/>
      <dgm:spPr/>
      <dgm:t>
        <a:bodyPr/>
        <a:lstStyle/>
        <a:p>
          <a:r>
            <a:rPr lang="en-US" dirty="0" smtClean="0">
              <a:solidFill>
                <a:schemeClr val="bg1"/>
              </a:solidFill>
            </a:rPr>
            <a:t>Other Agency Input (see Local Agencies, e.g., Water, Permitting, ISDs)</a:t>
          </a:r>
          <a:endParaRPr lang="en-US" dirty="0">
            <a:solidFill>
              <a:schemeClr val="bg1"/>
            </a:solidFill>
          </a:endParaRPr>
        </a:p>
      </dgm:t>
    </dgm:pt>
    <dgm:pt modelId="{A72B5052-5B16-4F50-A571-9F06C9234275}" type="parTrans" cxnId="{21F1C32E-5297-47C1-B48F-EE43349853A0}">
      <dgm:prSet/>
      <dgm:spPr/>
      <dgm:t>
        <a:bodyPr/>
        <a:lstStyle/>
        <a:p>
          <a:endParaRPr lang="en-US"/>
        </a:p>
      </dgm:t>
    </dgm:pt>
    <dgm:pt modelId="{806A1187-FA37-460D-9B0F-D02836D3EE06}" type="sibTrans" cxnId="{21F1C32E-5297-47C1-B48F-EE43349853A0}">
      <dgm:prSet/>
      <dgm:spPr/>
      <dgm:t>
        <a:bodyPr/>
        <a:lstStyle/>
        <a:p>
          <a:endParaRPr lang="en-US"/>
        </a:p>
      </dgm:t>
    </dgm:pt>
    <dgm:pt modelId="{ED7FC666-265F-4952-8DE1-BA9276E933CC}">
      <dgm:prSet phldrT="[Text]"/>
      <dgm:spPr/>
      <dgm:t>
        <a:bodyPr/>
        <a:lstStyle/>
        <a:p>
          <a:r>
            <a:rPr lang="en-US" dirty="0" smtClean="0">
              <a:solidFill>
                <a:schemeClr val="bg1"/>
              </a:solidFill>
            </a:rPr>
            <a:t>Examine State Data Center Scenarios</a:t>
          </a:r>
          <a:endParaRPr lang="en-US" dirty="0">
            <a:solidFill>
              <a:schemeClr val="bg1"/>
            </a:solidFill>
          </a:endParaRPr>
        </a:p>
      </dgm:t>
    </dgm:pt>
    <dgm:pt modelId="{96439861-E3F0-4B8D-A58F-64AAA53DFE50}" type="parTrans" cxnId="{36E3D656-7079-4FDC-9B83-E83C939420B2}">
      <dgm:prSet/>
      <dgm:spPr/>
      <dgm:t>
        <a:bodyPr/>
        <a:lstStyle/>
        <a:p>
          <a:endParaRPr lang="en-US"/>
        </a:p>
      </dgm:t>
    </dgm:pt>
    <dgm:pt modelId="{CC56DE78-2832-43D5-BEFE-731D399689C1}" type="sibTrans" cxnId="{36E3D656-7079-4FDC-9B83-E83C939420B2}">
      <dgm:prSet/>
      <dgm:spPr/>
      <dgm:t>
        <a:bodyPr/>
        <a:lstStyle/>
        <a:p>
          <a:endParaRPr lang="en-US"/>
        </a:p>
      </dgm:t>
    </dgm:pt>
    <dgm:pt modelId="{2A941925-15A2-4B78-ACDF-917C9D6B2B31}">
      <dgm:prSet phldrT="[Text]"/>
      <dgm:spPr/>
      <dgm:t>
        <a:bodyPr/>
        <a:lstStyle/>
        <a:p>
          <a:r>
            <a:rPr lang="en-US" dirty="0" smtClean="0">
              <a:solidFill>
                <a:schemeClr val="bg1"/>
              </a:solidFill>
            </a:rPr>
            <a:t>Developable Areas (Consider Physical, Political, and Typical Densities)</a:t>
          </a:r>
          <a:endParaRPr lang="en-US" dirty="0">
            <a:solidFill>
              <a:schemeClr val="bg1"/>
            </a:solidFill>
          </a:endParaRPr>
        </a:p>
      </dgm:t>
    </dgm:pt>
    <dgm:pt modelId="{DE80F281-0852-4048-A9B4-03B671393400}" type="parTrans" cxnId="{124A58D3-E429-413E-8C99-DFE3C39A5E85}">
      <dgm:prSet/>
      <dgm:spPr/>
      <dgm:t>
        <a:bodyPr/>
        <a:lstStyle/>
        <a:p>
          <a:endParaRPr lang="en-US"/>
        </a:p>
      </dgm:t>
    </dgm:pt>
    <dgm:pt modelId="{B59BC6AD-FE5F-40F4-B0BE-4DBD765CFE88}" type="sibTrans" cxnId="{124A58D3-E429-413E-8C99-DFE3C39A5E85}">
      <dgm:prSet/>
      <dgm:spPr/>
      <dgm:t>
        <a:bodyPr/>
        <a:lstStyle/>
        <a:p>
          <a:endParaRPr lang="en-US"/>
        </a:p>
      </dgm:t>
    </dgm:pt>
    <dgm:pt modelId="{CDA28BE2-D613-417F-BED2-794CD4DF2C07}">
      <dgm:prSet phldrT="[Text]"/>
      <dgm:spPr/>
      <dgm:t>
        <a:bodyPr/>
        <a:lstStyle/>
        <a:p>
          <a:r>
            <a:rPr lang="en-US" dirty="0" smtClean="0">
              <a:solidFill>
                <a:schemeClr val="bg1"/>
              </a:solidFill>
            </a:rPr>
            <a:t>Land Use Modeling</a:t>
          </a:r>
          <a:endParaRPr lang="en-US" dirty="0">
            <a:solidFill>
              <a:schemeClr val="bg1"/>
            </a:solidFill>
          </a:endParaRPr>
        </a:p>
      </dgm:t>
    </dgm:pt>
    <dgm:pt modelId="{F80DECD9-3B9A-458B-82A5-F750FBEA74A7}" type="parTrans" cxnId="{9537B1A6-9E18-4680-970A-1A9933B8F8A5}">
      <dgm:prSet/>
      <dgm:spPr/>
      <dgm:t>
        <a:bodyPr/>
        <a:lstStyle/>
        <a:p>
          <a:endParaRPr lang="en-US"/>
        </a:p>
      </dgm:t>
    </dgm:pt>
    <dgm:pt modelId="{ECB4BA46-8295-4BE6-B963-942D264781C5}" type="sibTrans" cxnId="{9537B1A6-9E18-4680-970A-1A9933B8F8A5}">
      <dgm:prSet/>
      <dgm:spPr/>
      <dgm:t>
        <a:bodyPr/>
        <a:lstStyle/>
        <a:p>
          <a:endParaRPr lang="en-US"/>
        </a:p>
      </dgm:t>
    </dgm:pt>
    <dgm:pt modelId="{FA6BF35A-362A-4983-A332-3EFB00744F76}">
      <dgm:prSet phldrT="[Text]"/>
      <dgm:spPr/>
      <dgm:t>
        <a:bodyPr/>
        <a:lstStyle/>
        <a:p>
          <a:r>
            <a:rPr lang="en-US" dirty="0" smtClean="0">
              <a:solidFill>
                <a:schemeClr val="bg1"/>
              </a:solidFill>
            </a:rPr>
            <a:t>Base Year Estimate is “Base”</a:t>
          </a:r>
          <a:endParaRPr lang="en-US" dirty="0">
            <a:solidFill>
              <a:schemeClr val="bg1"/>
            </a:solidFill>
          </a:endParaRPr>
        </a:p>
      </dgm:t>
    </dgm:pt>
    <dgm:pt modelId="{A56F7D8D-7E39-4BAF-ACC0-CF056C6E70CC}" type="parTrans" cxnId="{5D20E38F-7B8F-4BFF-8E86-6A0FC9DF0532}">
      <dgm:prSet/>
      <dgm:spPr/>
      <dgm:t>
        <a:bodyPr/>
        <a:lstStyle/>
        <a:p>
          <a:endParaRPr lang="en-US"/>
        </a:p>
      </dgm:t>
    </dgm:pt>
    <dgm:pt modelId="{8A64631D-91F3-43BC-854B-9406D53C141C}" type="sibTrans" cxnId="{5D20E38F-7B8F-4BFF-8E86-6A0FC9DF0532}">
      <dgm:prSet/>
      <dgm:spPr/>
      <dgm:t>
        <a:bodyPr/>
        <a:lstStyle/>
        <a:p>
          <a:endParaRPr lang="en-US"/>
        </a:p>
      </dgm:t>
    </dgm:pt>
    <dgm:pt modelId="{999119AB-54F2-4770-8BAB-AD3D31871E9B}">
      <dgm:prSet phldrT="[Text]"/>
      <dgm:spPr/>
      <dgm:t>
        <a:bodyPr/>
        <a:lstStyle/>
        <a:p>
          <a:r>
            <a:rPr lang="en-US" dirty="0" smtClean="0">
              <a:solidFill>
                <a:schemeClr val="bg1"/>
              </a:solidFill>
            </a:rPr>
            <a:t>Enter known development that occurred since base year</a:t>
          </a:r>
          <a:endParaRPr lang="en-US" dirty="0">
            <a:solidFill>
              <a:schemeClr val="bg1"/>
            </a:solidFill>
          </a:endParaRPr>
        </a:p>
      </dgm:t>
    </dgm:pt>
    <dgm:pt modelId="{A7788CFF-0DC3-462E-9A84-C5CA26EB5558}" type="parTrans" cxnId="{1B3F9066-B47A-4AB4-B9BE-27B1A79484CB}">
      <dgm:prSet/>
      <dgm:spPr/>
      <dgm:t>
        <a:bodyPr/>
        <a:lstStyle/>
        <a:p>
          <a:endParaRPr lang="en-US"/>
        </a:p>
      </dgm:t>
    </dgm:pt>
    <dgm:pt modelId="{9187EE1F-029E-44B1-BF7C-83E3332F38A7}" type="sibTrans" cxnId="{1B3F9066-B47A-4AB4-B9BE-27B1A79484CB}">
      <dgm:prSet/>
      <dgm:spPr/>
      <dgm:t>
        <a:bodyPr/>
        <a:lstStyle/>
        <a:p>
          <a:endParaRPr lang="en-US"/>
        </a:p>
      </dgm:t>
    </dgm:pt>
    <dgm:pt modelId="{135DEF64-C1D2-4606-A4C3-D07105368149}" type="pres">
      <dgm:prSet presAssocID="{3182D100-6312-428E-AA49-561FB7798DA9}" presName="Name0" presStyleCnt="0">
        <dgm:presLayoutVars>
          <dgm:dir/>
          <dgm:animLvl val="lvl"/>
          <dgm:resizeHandles val="exact"/>
        </dgm:presLayoutVars>
      </dgm:prSet>
      <dgm:spPr/>
    </dgm:pt>
    <dgm:pt modelId="{40DEDD80-F0DA-4A1A-90CA-57B0983071B1}" type="pres">
      <dgm:prSet presAssocID="{DBDB438B-D7A7-44B0-8D8E-C0FFD862D50C}" presName="composite" presStyleCnt="0"/>
      <dgm:spPr/>
    </dgm:pt>
    <dgm:pt modelId="{7CD3D0AA-7322-47C8-B13E-99F74B00B00B}" type="pres">
      <dgm:prSet presAssocID="{DBDB438B-D7A7-44B0-8D8E-C0FFD862D50C}" presName="parTx" presStyleLbl="node1" presStyleIdx="0" presStyleCnt="2">
        <dgm:presLayoutVars>
          <dgm:chMax val="0"/>
          <dgm:chPref val="0"/>
          <dgm:bulletEnabled val="1"/>
        </dgm:presLayoutVars>
      </dgm:prSet>
      <dgm:spPr/>
      <dgm:t>
        <a:bodyPr/>
        <a:lstStyle/>
        <a:p>
          <a:endParaRPr lang="en-US"/>
        </a:p>
      </dgm:t>
    </dgm:pt>
    <dgm:pt modelId="{99E144B5-D36D-4E0D-8AE3-EA5CF50AA6F2}" type="pres">
      <dgm:prSet presAssocID="{DBDB438B-D7A7-44B0-8D8E-C0FFD862D50C}" presName="desTx" presStyleLbl="revTx" presStyleIdx="0" presStyleCnt="2">
        <dgm:presLayoutVars>
          <dgm:bulletEnabled val="1"/>
        </dgm:presLayoutVars>
      </dgm:prSet>
      <dgm:spPr/>
      <dgm:t>
        <a:bodyPr/>
        <a:lstStyle/>
        <a:p>
          <a:endParaRPr lang="en-US"/>
        </a:p>
      </dgm:t>
    </dgm:pt>
    <dgm:pt modelId="{2A23F20B-4820-49CE-930D-DD2984E511D1}" type="pres">
      <dgm:prSet presAssocID="{971D57C1-DEBC-41B0-A910-FC20521B16EA}" presName="space" presStyleCnt="0"/>
      <dgm:spPr/>
    </dgm:pt>
    <dgm:pt modelId="{68A009A0-6977-43D5-9990-111CDE8A54CC}" type="pres">
      <dgm:prSet presAssocID="{1B179EAA-ECAF-474C-B761-F08151D5941E}" presName="composite" presStyleCnt="0"/>
      <dgm:spPr/>
    </dgm:pt>
    <dgm:pt modelId="{91A7B98B-4DB0-41A7-AD09-172589A70F5C}" type="pres">
      <dgm:prSet presAssocID="{1B179EAA-ECAF-474C-B761-F08151D5941E}" presName="parTx" presStyleLbl="node1" presStyleIdx="1" presStyleCnt="2">
        <dgm:presLayoutVars>
          <dgm:chMax val="0"/>
          <dgm:chPref val="0"/>
          <dgm:bulletEnabled val="1"/>
        </dgm:presLayoutVars>
      </dgm:prSet>
      <dgm:spPr/>
      <dgm:t>
        <a:bodyPr/>
        <a:lstStyle/>
        <a:p>
          <a:endParaRPr lang="en-US"/>
        </a:p>
      </dgm:t>
    </dgm:pt>
    <dgm:pt modelId="{7E01C825-C6D7-4D19-9BE7-8B1DE8F1A090}" type="pres">
      <dgm:prSet presAssocID="{1B179EAA-ECAF-474C-B761-F08151D5941E}" presName="desTx" presStyleLbl="revTx" presStyleIdx="1" presStyleCnt="2" custScaleX="110126">
        <dgm:presLayoutVars>
          <dgm:bulletEnabled val="1"/>
        </dgm:presLayoutVars>
      </dgm:prSet>
      <dgm:spPr/>
      <dgm:t>
        <a:bodyPr/>
        <a:lstStyle/>
        <a:p>
          <a:endParaRPr lang="en-US"/>
        </a:p>
      </dgm:t>
    </dgm:pt>
  </dgm:ptLst>
  <dgm:cxnLst>
    <dgm:cxn modelId="{9537B1A6-9E18-4680-970A-1A9933B8F8A5}" srcId="{1B179EAA-ECAF-474C-B761-F08151D5941E}" destId="{CDA28BE2-D613-417F-BED2-794CD4DF2C07}" srcOrd="2" destOrd="0" parTransId="{F80DECD9-3B9A-458B-82A5-F750FBEA74A7}" sibTransId="{ECB4BA46-8295-4BE6-B963-942D264781C5}"/>
    <dgm:cxn modelId="{17FC93CD-06E1-48A1-A579-38F6B1DBF371}" type="presOf" srcId="{ED7FC666-265F-4952-8DE1-BA9276E933CC}" destId="{99E144B5-D36D-4E0D-8AE3-EA5CF50AA6F2}" srcOrd="0" destOrd="1" presId="urn:microsoft.com/office/officeart/2005/8/layout/chevron1"/>
    <dgm:cxn modelId="{36E3D656-7079-4FDC-9B83-E83C939420B2}" srcId="{DBDB438B-D7A7-44B0-8D8E-C0FFD862D50C}" destId="{ED7FC666-265F-4952-8DE1-BA9276E933CC}" srcOrd="1" destOrd="0" parTransId="{96439861-E3F0-4B8D-A58F-64AAA53DFE50}" sibTransId="{CC56DE78-2832-43D5-BEFE-731D399689C1}"/>
    <dgm:cxn modelId="{6E238E2B-79CF-4822-861F-04E20B23F941}" type="presOf" srcId="{AA05D0CC-C0F7-49C2-B40A-0C753E1E13F0}" destId="{99E144B5-D36D-4E0D-8AE3-EA5CF50AA6F2}" srcOrd="0" destOrd="2" presId="urn:microsoft.com/office/officeart/2005/8/layout/chevron1"/>
    <dgm:cxn modelId="{9461E0DC-70AE-4668-A5F0-0FE8038EC505}" type="presOf" srcId="{BD8C1088-3CEC-43D2-9114-4FB71DE89B37}" destId="{7E01C825-C6D7-4D19-9BE7-8B1DE8F1A090}" srcOrd="0" destOrd="3" presId="urn:microsoft.com/office/officeart/2005/8/layout/chevron1"/>
    <dgm:cxn modelId="{21F1C32E-5297-47C1-B48F-EE43349853A0}" srcId="{1B179EAA-ECAF-474C-B761-F08151D5941E}" destId="{BD8C1088-3CEC-43D2-9114-4FB71DE89B37}" srcOrd="3" destOrd="0" parTransId="{A72B5052-5B16-4F50-A571-9F06C9234275}" sibTransId="{806A1187-FA37-460D-9B0F-D02836D3EE06}"/>
    <dgm:cxn modelId="{124A58D3-E429-413E-8C99-DFE3C39A5E85}" srcId="{1B179EAA-ECAF-474C-B761-F08151D5941E}" destId="{2A941925-15A2-4B78-ACDF-917C9D6B2B31}" srcOrd="1" destOrd="0" parTransId="{DE80F281-0852-4048-A9B4-03B671393400}" sibTransId="{B59BC6AD-FE5F-40F4-B0BE-4DBD765CFE88}"/>
    <dgm:cxn modelId="{5D20E38F-7B8F-4BFF-8E86-6A0FC9DF0532}" srcId="{DBDB438B-D7A7-44B0-8D8E-C0FFD862D50C}" destId="{FA6BF35A-362A-4983-A332-3EFB00744F76}" srcOrd="0" destOrd="0" parTransId="{A56F7D8D-7E39-4BAF-ACC0-CF056C6E70CC}" sibTransId="{8A64631D-91F3-43BC-854B-9406D53C141C}"/>
    <dgm:cxn modelId="{C8D6F32E-F2CC-45CC-9C5E-88978DD2C4A0}" type="presOf" srcId="{CDA28BE2-D613-417F-BED2-794CD4DF2C07}" destId="{7E01C825-C6D7-4D19-9BE7-8B1DE8F1A090}" srcOrd="0" destOrd="2" presId="urn:microsoft.com/office/officeart/2005/8/layout/chevron1"/>
    <dgm:cxn modelId="{1B3F9066-B47A-4AB4-B9BE-27B1A79484CB}" srcId="{1B179EAA-ECAF-474C-B761-F08151D5941E}" destId="{999119AB-54F2-4770-8BAB-AD3D31871E9B}" srcOrd="0" destOrd="0" parTransId="{A7788CFF-0DC3-462E-9A84-C5CA26EB5558}" sibTransId="{9187EE1F-029E-44B1-BF7C-83E3332F38A7}"/>
    <dgm:cxn modelId="{B31D4DF5-D12F-4EE2-A018-C9A693888497}" srcId="{3182D100-6312-428E-AA49-561FB7798DA9}" destId="{DBDB438B-D7A7-44B0-8D8E-C0FFD862D50C}" srcOrd="0" destOrd="0" parTransId="{1D9CC6CC-322D-4E6A-8D3E-B57E57204994}" sibTransId="{971D57C1-DEBC-41B0-A910-FC20521B16EA}"/>
    <dgm:cxn modelId="{1E3CD43C-6A24-4D40-83D0-14C75144D30D}" srcId="{DBDB438B-D7A7-44B0-8D8E-C0FFD862D50C}" destId="{AA05D0CC-C0F7-49C2-B40A-0C753E1E13F0}" srcOrd="2" destOrd="0" parTransId="{21E11BD0-48B2-4FE0-88A3-631A358AA125}" sibTransId="{32D7F9C3-C81C-48CD-A027-5E59AC82F0E9}"/>
    <dgm:cxn modelId="{A494F26F-05BD-4463-9558-19DAEC69CD04}" type="presOf" srcId="{FA6BF35A-362A-4983-A332-3EFB00744F76}" destId="{99E144B5-D36D-4E0D-8AE3-EA5CF50AA6F2}" srcOrd="0" destOrd="0" presId="urn:microsoft.com/office/officeart/2005/8/layout/chevron1"/>
    <dgm:cxn modelId="{B07B7087-FEAF-43E8-BB57-BF7F9A4F10FB}" srcId="{3182D100-6312-428E-AA49-561FB7798DA9}" destId="{1B179EAA-ECAF-474C-B761-F08151D5941E}" srcOrd="1" destOrd="0" parTransId="{4E4A225E-8243-49A3-BFC0-5FF9055D415F}" sibTransId="{309E08F1-76FA-42EC-845D-8C2FADAA3CE0}"/>
    <dgm:cxn modelId="{A1845389-EDAF-4CE2-B0CA-ADA99B88124C}" type="presOf" srcId="{1B179EAA-ECAF-474C-B761-F08151D5941E}" destId="{91A7B98B-4DB0-41A7-AD09-172589A70F5C}" srcOrd="0" destOrd="0" presId="urn:microsoft.com/office/officeart/2005/8/layout/chevron1"/>
    <dgm:cxn modelId="{F43CA635-3891-41A8-9204-F45E38AB070A}" type="presOf" srcId="{999119AB-54F2-4770-8BAB-AD3D31871E9B}" destId="{7E01C825-C6D7-4D19-9BE7-8B1DE8F1A090}" srcOrd="0" destOrd="0" presId="urn:microsoft.com/office/officeart/2005/8/layout/chevron1"/>
    <dgm:cxn modelId="{1A514007-FA66-4847-B44A-7579ADAF930C}" type="presOf" srcId="{3182D100-6312-428E-AA49-561FB7798DA9}" destId="{135DEF64-C1D2-4606-A4C3-D07105368149}" srcOrd="0" destOrd="0" presId="urn:microsoft.com/office/officeart/2005/8/layout/chevron1"/>
    <dgm:cxn modelId="{738908A9-C98B-4B15-BB7D-166D42D9BD97}" type="presOf" srcId="{DBDB438B-D7A7-44B0-8D8E-C0FFD862D50C}" destId="{7CD3D0AA-7322-47C8-B13E-99F74B00B00B}" srcOrd="0" destOrd="0" presId="urn:microsoft.com/office/officeart/2005/8/layout/chevron1"/>
    <dgm:cxn modelId="{41288BCF-6959-4779-8997-8E59168DBC8D}" type="presOf" srcId="{2A941925-15A2-4B78-ACDF-917C9D6B2B31}" destId="{7E01C825-C6D7-4D19-9BE7-8B1DE8F1A090}" srcOrd="0" destOrd="1" presId="urn:microsoft.com/office/officeart/2005/8/layout/chevron1"/>
    <dgm:cxn modelId="{FE5A1A72-84A9-40CF-A9AE-293B63F7C164}" type="presParOf" srcId="{135DEF64-C1D2-4606-A4C3-D07105368149}" destId="{40DEDD80-F0DA-4A1A-90CA-57B0983071B1}" srcOrd="0" destOrd="0" presId="urn:microsoft.com/office/officeart/2005/8/layout/chevron1"/>
    <dgm:cxn modelId="{D81EFA45-A961-4217-8B3D-83425C43A7D5}" type="presParOf" srcId="{40DEDD80-F0DA-4A1A-90CA-57B0983071B1}" destId="{7CD3D0AA-7322-47C8-B13E-99F74B00B00B}" srcOrd="0" destOrd="0" presId="urn:microsoft.com/office/officeart/2005/8/layout/chevron1"/>
    <dgm:cxn modelId="{124A9D07-3E02-4612-A209-9BE9D7A2FD23}" type="presParOf" srcId="{40DEDD80-F0DA-4A1A-90CA-57B0983071B1}" destId="{99E144B5-D36D-4E0D-8AE3-EA5CF50AA6F2}" srcOrd="1" destOrd="0" presId="urn:microsoft.com/office/officeart/2005/8/layout/chevron1"/>
    <dgm:cxn modelId="{9FAE76CC-3FF4-4DFB-913D-6E54F0E897E5}" type="presParOf" srcId="{135DEF64-C1D2-4606-A4C3-D07105368149}" destId="{2A23F20B-4820-49CE-930D-DD2984E511D1}" srcOrd="1" destOrd="0" presId="urn:microsoft.com/office/officeart/2005/8/layout/chevron1"/>
    <dgm:cxn modelId="{AC63995C-2E7E-49CB-9F34-6B5A23CBFDA4}" type="presParOf" srcId="{135DEF64-C1D2-4606-A4C3-D07105368149}" destId="{68A009A0-6977-43D5-9990-111CDE8A54CC}" srcOrd="2" destOrd="0" presId="urn:microsoft.com/office/officeart/2005/8/layout/chevron1"/>
    <dgm:cxn modelId="{BCD48EF1-CC8E-425A-96EC-B646673D7AA0}" type="presParOf" srcId="{68A009A0-6977-43D5-9990-111CDE8A54CC}" destId="{91A7B98B-4DB0-41A7-AD09-172589A70F5C}" srcOrd="0" destOrd="0" presId="urn:microsoft.com/office/officeart/2005/8/layout/chevron1"/>
    <dgm:cxn modelId="{0EF17D7E-9CD5-418C-874E-823661C24C83}" type="presParOf" srcId="{68A009A0-6977-43D5-9990-111CDE8A54CC}" destId="{7E01C825-C6D7-4D19-9BE7-8B1DE8F1A090}"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182D100-6312-428E-AA49-561FB7798DA9}" type="doc">
      <dgm:prSet loTypeId="urn:microsoft.com/office/officeart/2005/8/layout/chevron1" loCatId="process" qsTypeId="urn:microsoft.com/office/officeart/2005/8/quickstyle/simple1" qsCatId="simple" csTypeId="urn:microsoft.com/office/officeart/2005/8/colors/accent1_2" csCatId="accent1" phldr="1"/>
      <dgm:spPr/>
    </dgm:pt>
    <dgm:pt modelId="{DBDB438B-D7A7-44B0-8D8E-C0FFD862D50C}">
      <dgm:prSet phldrT="[Text]"/>
      <dgm:spPr>
        <a:solidFill>
          <a:schemeClr val="accent5">
            <a:lumMod val="40000"/>
            <a:lumOff val="60000"/>
          </a:schemeClr>
        </a:solidFill>
      </dgm:spPr>
      <dgm:t>
        <a:bodyPr/>
        <a:lstStyle/>
        <a:p>
          <a:r>
            <a:rPr lang="en-US" dirty="0" smtClean="0">
              <a:solidFill>
                <a:schemeClr val="bg2">
                  <a:lumMod val="10000"/>
                </a:schemeClr>
              </a:solidFill>
            </a:rPr>
            <a:t>Base Year</a:t>
          </a:r>
          <a:endParaRPr lang="en-US" dirty="0">
            <a:solidFill>
              <a:schemeClr val="bg2">
                <a:lumMod val="10000"/>
              </a:schemeClr>
            </a:solidFill>
          </a:endParaRPr>
        </a:p>
      </dgm:t>
    </dgm:pt>
    <dgm:pt modelId="{1D9CC6CC-322D-4E6A-8D3E-B57E57204994}" type="parTrans" cxnId="{B31D4DF5-D12F-4EE2-A018-C9A693888497}">
      <dgm:prSet/>
      <dgm:spPr/>
      <dgm:t>
        <a:bodyPr/>
        <a:lstStyle/>
        <a:p>
          <a:endParaRPr lang="en-US"/>
        </a:p>
      </dgm:t>
    </dgm:pt>
    <dgm:pt modelId="{971D57C1-DEBC-41B0-A910-FC20521B16EA}" type="sibTrans" cxnId="{B31D4DF5-D12F-4EE2-A018-C9A693888497}">
      <dgm:prSet/>
      <dgm:spPr/>
      <dgm:t>
        <a:bodyPr/>
        <a:lstStyle/>
        <a:p>
          <a:endParaRPr lang="en-US"/>
        </a:p>
      </dgm:t>
    </dgm:pt>
    <dgm:pt modelId="{AA05D0CC-C0F7-49C2-B40A-0C753E1E13F0}">
      <dgm:prSet phldrT="[Text]"/>
      <dgm:spPr/>
      <dgm:t>
        <a:bodyPr/>
        <a:lstStyle/>
        <a:p>
          <a:r>
            <a:rPr lang="en-US" dirty="0" smtClean="0">
              <a:solidFill>
                <a:schemeClr val="bg1"/>
              </a:solidFill>
            </a:rPr>
            <a:t>Local Knowledge</a:t>
          </a:r>
          <a:endParaRPr lang="en-US" dirty="0">
            <a:solidFill>
              <a:schemeClr val="bg1"/>
            </a:solidFill>
          </a:endParaRPr>
        </a:p>
      </dgm:t>
    </dgm:pt>
    <dgm:pt modelId="{21E11BD0-48B2-4FE0-88A3-631A358AA125}" type="parTrans" cxnId="{1E3CD43C-6A24-4D40-83D0-14C75144D30D}">
      <dgm:prSet/>
      <dgm:spPr/>
      <dgm:t>
        <a:bodyPr/>
        <a:lstStyle/>
        <a:p>
          <a:endParaRPr lang="en-US"/>
        </a:p>
      </dgm:t>
    </dgm:pt>
    <dgm:pt modelId="{32D7F9C3-C81C-48CD-A027-5E59AC82F0E9}" type="sibTrans" cxnId="{1E3CD43C-6A24-4D40-83D0-14C75144D30D}">
      <dgm:prSet/>
      <dgm:spPr/>
      <dgm:t>
        <a:bodyPr/>
        <a:lstStyle/>
        <a:p>
          <a:endParaRPr lang="en-US"/>
        </a:p>
      </dgm:t>
    </dgm:pt>
    <dgm:pt modelId="{1B179EAA-ECAF-474C-B761-F08151D5941E}">
      <dgm:prSet phldrT="[Text]"/>
      <dgm:spPr>
        <a:solidFill>
          <a:schemeClr val="accent5">
            <a:lumMod val="50000"/>
          </a:schemeClr>
        </a:solidFill>
      </dgm:spPr>
      <dgm:t>
        <a:bodyPr/>
        <a:lstStyle/>
        <a:p>
          <a:r>
            <a:rPr lang="en-US" dirty="0" smtClean="0">
              <a:solidFill>
                <a:schemeClr val="bg1"/>
              </a:solidFill>
            </a:rPr>
            <a:t>Forecast Year</a:t>
          </a:r>
          <a:endParaRPr lang="en-US" dirty="0">
            <a:solidFill>
              <a:schemeClr val="bg1"/>
            </a:solidFill>
          </a:endParaRPr>
        </a:p>
      </dgm:t>
    </dgm:pt>
    <dgm:pt modelId="{4E4A225E-8243-49A3-BFC0-5FF9055D415F}" type="parTrans" cxnId="{B07B7087-FEAF-43E8-BB57-BF7F9A4F10FB}">
      <dgm:prSet/>
      <dgm:spPr/>
      <dgm:t>
        <a:bodyPr/>
        <a:lstStyle/>
        <a:p>
          <a:endParaRPr lang="en-US"/>
        </a:p>
      </dgm:t>
    </dgm:pt>
    <dgm:pt modelId="{309E08F1-76FA-42EC-845D-8C2FADAA3CE0}" type="sibTrans" cxnId="{B07B7087-FEAF-43E8-BB57-BF7F9A4F10FB}">
      <dgm:prSet/>
      <dgm:spPr/>
      <dgm:t>
        <a:bodyPr/>
        <a:lstStyle/>
        <a:p>
          <a:endParaRPr lang="en-US"/>
        </a:p>
      </dgm:t>
    </dgm:pt>
    <dgm:pt modelId="{ED7FC666-265F-4952-8DE1-BA9276E933CC}">
      <dgm:prSet phldrT="[Text]"/>
      <dgm:spPr/>
      <dgm:t>
        <a:bodyPr/>
        <a:lstStyle/>
        <a:p>
          <a:r>
            <a:rPr lang="en-US" dirty="0" smtClean="0">
              <a:solidFill>
                <a:schemeClr val="bg1"/>
              </a:solidFill>
            </a:rPr>
            <a:t>Aerial Imagery (Size of Homes, Swimming Pools, Gates, Etc.)</a:t>
          </a:r>
          <a:endParaRPr lang="en-US" dirty="0">
            <a:solidFill>
              <a:schemeClr val="bg1"/>
            </a:solidFill>
          </a:endParaRPr>
        </a:p>
      </dgm:t>
    </dgm:pt>
    <dgm:pt modelId="{96439861-E3F0-4B8D-A58F-64AAA53DFE50}" type="parTrans" cxnId="{36E3D656-7079-4FDC-9B83-E83C939420B2}">
      <dgm:prSet/>
      <dgm:spPr/>
      <dgm:t>
        <a:bodyPr/>
        <a:lstStyle/>
        <a:p>
          <a:endParaRPr lang="en-US"/>
        </a:p>
      </dgm:t>
    </dgm:pt>
    <dgm:pt modelId="{CC56DE78-2832-43D5-BEFE-731D399689C1}" type="sibTrans" cxnId="{36E3D656-7079-4FDC-9B83-E83C939420B2}">
      <dgm:prSet/>
      <dgm:spPr/>
      <dgm:t>
        <a:bodyPr/>
        <a:lstStyle/>
        <a:p>
          <a:endParaRPr lang="en-US"/>
        </a:p>
      </dgm:t>
    </dgm:pt>
    <dgm:pt modelId="{2A941925-15A2-4B78-ACDF-917C9D6B2B31}">
      <dgm:prSet phldrT="[Text]"/>
      <dgm:spPr/>
      <dgm:t>
        <a:bodyPr/>
        <a:lstStyle/>
        <a:p>
          <a:r>
            <a:rPr lang="en-US" dirty="0" smtClean="0">
              <a:solidFill>
                <a:schemeClr val="bg1"/>
              </a:solidFill>
            </a:rPr>
            <a:t>Real Income Change ONLY (Not Inflation Change)</a:t>
          </a:r>
          <a:endParaRPr lang="en-US" dirty="0">
            <a:solidFill>
              <a:schemeClr val="bg1"/>
            </a:solidFill>
          </a:endParaRPr>
        </a:p>
      </dgm:t>
    </dgm:pt>
    <dgm:pt modelId="{DE80F281-0852-4048-A9B4-03B671393400}" type="parTrans" cxnId="{124A58D3-E429-413E-8C99-DFE3C39A5E85}">
      <dgm:prSet/>
      <dgm:spPr/>
      <dgm:t>
        <a:bodyPr/>
        <a:lstStyle/>
        <a:p>
          <a:endParaRPr lang="en-US"/>
        </a:p>
      </dgm:t>
    </dgm:pt>
    <dgm:pt modelId="{B59BC6AD-FE5F-40F4-B0BE-4DBD765CFE88}" type="sibTrans" cxnId="{124A58D3-E429-413E-8C99-DFE3C39A5E85}">
      <dgm:prSet/>
      <dgm:spPr/>
      <dgm:t>
        <a:bodyPr/>
        <a:lstStyle/>
        <a:p>
          <a:endParaRPr lang="en-US"/>
        </a:p>
      </dgm:t>
    </dgm:pt>
    <dgm:pt modelId="{FA6BF35A-362A-4983-A332-3EFB00744F76}">
      <dgm:prSet phldrT="[Text]"/>
      <dgm:spPr/>
      <dgm:t>
        <a:bodyPr/>
        <a:lstStyle/>
        <a:p>
          <a:r>
            <a:rPr lang="en-US" dirty="0" smtClean="0">
              <a:solidFill>
                <a:schemeClr val="bg1"/>
              </a:solidFill>
            </a:rPr>
            <a:t>U.S. Census Data</a:t>
          </a:r>
          <a:endParaRPr lang="en-US" dirty="0">
            <a:solidFill>
              <a:schemeClr val="bg1"/>
            </a:solidFill>
          </a:endParaRPr>
        </a:p>
      </dgm:t>
    </dgm:pt>
    <dgm:pt modelId="{A56F7D8D-7E39-4BAF-ACC0-CF056C6E70CC}" type="parTrans" cxnId="{5D20E38F-7B8F-4BFF-8E86-6A0FC9DF0532}">
      <dgm:prSet/>
      <dgm:spPr/>
      <dgm:t>
        <a:bodyPr/>
        <a:lstStyle/>
        <a:p>
          <a:endParaRPr lang="en-US"/>
        </a:p>
      </dgm:t>
    </dgm:pt>
    <dgm:pt modelId="{8A64631D-91F3-43BC-854B-9406D53C141C}" type="sibTrans" cxnId="{5D20E38F-7B8F-4BFF-8E86-6A0FC9DF0532}">
      <dgm:prSet/>
      <dgm:spPr/>
      <dgm:t>
        <a:bodyPr/>
        <a:lstStyle/>
        <a:p>
          <a:endParaRPr lang="en-US"/>
        </a:p>
      </dgm:t>
    </dgm:pt>
    <dgm:pt modelId="{FCD0D27D-B352-4C2D-825C-E84A4CA7315A}">
      <dgm:prSet phldrT="[Text]"/>
      <dgm:spPr/>
      <dgm:t>
        <a:bodyPr/>
        <a:lstStyle/>
        <a:p>
          <a:r>
            <a:rPr lang="en-US" dirty="0" smtClean="0">
              <a:solidFill>
                <a:schemeClr val="bg1"/>
              </a:solidFill>
            </a:rPr>
            <a:t>TAZ Level</a:t>
          </a:r>
          <a:endParaRPr lang="en-US" dirty="0">
            <a:solidFill>
              <a:schemeClr val="bg1"/>
            </a:solidFill>
          </a:endParaRPr>
        </a:p>
      </dgm:t>
    </dgm:pt>
    <dgm:pt modelId="{ECBBD2EF-2002-4838-8CBE-6E424947EEEE}" type="parTrans" cxnId="{56276BF1-6B56-4C87-87ED-F5D46FB23C60}">
      <dgm:prSet/>
      <dgm:spPr/>
      <dgm:t>
        <a:bodyPr/>
        <a:lstStyle/>
        <a:p>
          <a:endParaRPr lang="en-US"/>
        </a:p>
      </dgm:t>
    </dgm:pt>
    <dgm:pt modelId="{8282BC2B-0DFB-4ED0-AFE8-ADC0CAE65435}" type="sibTrans" cxnId="{56276BF1-6B56-4C87-87ED-F5D46FB23C60}">
      <dgm:prSet/>
      <dgm:spPr/>
      <dgm:t>
        <a:bodyPr/>
        <a:lstStyle/>
        <a:p>
          <a:endParaRPr lang="en-US"/>
        </a:p>
      </dgm:t>
    </dgm:pt>
    <dgm:pt modelId="{4B245906-0B14-42FD-8E42-CA5637CB1DCD}">
      <dgm:prSet phldrT="[Text]"/>
      <dgm:spPr/>
      <dgm:t>
        <a:bodyPr/>
        <a:lstStyle/>
        <a:p>
          <a:r>
            <a:rPr lang="en-US" dirty="0" smtClean="0">
              <a:solidFill>
                <a:schemeClr val="bg1"/>
              </a:solidFill>
            </a:rPr>
            <a:t>Regional Economic Change (Examine Trends)</a:t>
          </a:r>
          <a:endParaRPr lang="en-US" dirty="0">
            <a:solidFill>
              <a:schemeClr val="bg1"/>
            </a:solidFill>
          </a:endParaRPr>
        </a:p>
      </dgm:t>
    </dgm:pt>
    <dgm:pt modelId="{1F4CF3E5-7303-4A01-95F7-31CB53183CEF}" type="parTrans" cxnId="{7D8291BF-5CA3-4AD0-B861-DD69F5CDD0E1}">
      <dgm:prSet/>
      <dgm:spPr/>
      <dgm:t>
        <a:bodyPr/>
        <a:lstStyle/>
        <a:p>
          <a:endParaRPr lang="en-US"/>
        </a:p>
      </dgm:t>
    </dgm:pt>
    <dgm:pt modelId="{12D1BF91-0DE8-4A51-A186-F4AEC7201D19}" type="sibTrans" cxnId="{7D8291BF-5CA3-4AD0-B861-DD69F5CDD0E1}">
      <dgm:prSet/>
      <dgm:spPr/>
      <dgm:t>
        <a:bodyPr/>
        <a:lstStyle/>
        <a:p>
          <a:endParaRPr lang="en-US"/>
        </a:p>
      </dgm:t>
    </dgm:pt>
    <dgm:pt modelId="{20F26A81-C6B1-497F-A50F-C122426662A3}">
      <dgm:prSet phldrT="[Text]"/>
      <dgm:spPr/>
      <dgm:t>
        <a:bodyPr/>
        <a:lstStyle/>
        <a:p>
          <a:r>
            <a:rPr lang="en-US" dirty="0" smtClean="0">
              <a:solidFill>
                <a:schemeClr val="bg1"/>
              </a:solidFill>
            </a:rPr>
            <a:t>New Development</a:t>
          </a:r>
          <a:endParaRPr lang="en-US" dirty="0">
            <a:solidFill>
              <a:schemeClr val="bg1"/>
            </a:solidFill>
          </a:endParaRPr>
        </a:p>
      </dgm:t>
    </dgm:pt>
    <dgm:pt modelId="{126D324A-BC39-45C5-8443-499F4453CC98}" type="parTrans" cxnId="{E0C03C01-1561-4B50-B0E3-555E58CA5989}">
      <dgm:prSet/>
      <dgm:spPr/>
      <dgm:t>
        <a:bodyPr/>
        <a:lstStyle/>
        <a:p>
          <a:endParaRPr lang="en-US"/>
        </a:p>
      </dgm:t>
    </dgm:pt>
    <dgm:pt modelId="{1F286348-83CD-4372-B02A-D3111F1A1552}" type="sibTrans" cxnId="{E0C03C01-1561-4B50-B0E3-555E58CA5989}">
      <dgm:prSet/>
      <dgm:spPr/>
      <dgm:t>
        <a:bodyPr/>
        <a:lstStyle/>
        <a:p>
          <a:endParaRPr lang="en-US"/>
        </a:p>
      </dgm:t>
    </dgm:pt>
    <dgm:pt modelId="{192E04EB-0694-4C80-B1ED-905208E9F4A6}">
      <dgm:prSet phldrT="[Text]"/>
      <dgm:spPr/>
      <dgm:t>
        <a:bodyPr/>
        <a:lstStyle/>
        <a:p>
          <a:r>
            <a:rPr lang="en-US" dirty="0" smtClean="0">
              <a:solidFill>
                <a:schemeClr val="bg1"/>
              </a:solidFill>
            </a:rPr>
            <a:t>Adjacent TAZ Incomes</a:t>
          </a:r>
          <a:endParaRPr lang="en-US" dirty="0">
            <a:solidFill>
              <a:schemeClr val="bg1"/>
            </a:solidFill>
          </a:endParaRPr>
        </a:p>
      </dgm:t>
    </dgm:pt>
    <dgm:pt modelId="{B3E24ED3-50B3-4D78-88EA-B937B6AC46A1}" type="parTrans" cxnId="{CA2FD2E6-6E59-4255-AE99-EA0BB3204141}">
      <dgm:prSet/>
      <dgm:spPr/>
      <dgm:t>
        <a:bodyPr/>
        <a:lstStyle/>
        <a:p>
          <a:endParaRPr lang="en-US"/>
        </a:p>
      </dgm:t>
    </dgm:pt>
    <dgm:pt modelId="{D0153DA7-2AAE-491E-87C3-2DCB158A2396}" type="sibTrans" cxnId="{CA2FD2E6-6E59-4255-AE99-EA0BB3204141}">
      <dgm:prSet/>
      <dgm:spPr/>
      <dgm:t>
        <a:bodyPr/>
        <a:lstStyle/>
        <a:p>
          <a:endParaRPr lang="en-US"/>
        </a:p>
      </dgm:t>
    </dgm:pt>
    <dgm:pt modelId="{3A639AF3-BB0A-4080-9DC1-D88F59F3623D}">
      <dgm:prSet phldrT="[Text]"/>
      <dgm:spPr/>
      <dgm:t>
        <a:bodyPr/>
        <a:lstStyle/>
        <a:p>
          <a:r>
            <a:rPr lang="en-US" dirty="0" smtClean="0">
              <a:solidFill>
                <a:schemeClr val="bg1"/>
              </a:solidFill>
            </a:rPr>
            <a:t>In Base Year $</a:t>
          </a:r>
          <a:endParaRPr lang="en-US" dirty="0">
            <a:solidFill>
              <a:schemeClr val="bg1"/>
            </a:solidFill>
          </a:endParaRPr>
        </a:p>
      </dgm:t>
    </dgm:pt>
    <dgm:pt modelId="{424BB236-9BF0-42A0-BB3D-9A1F0B334049}" type="parTrans" cxnId="{82412E60-0C7B-41E0-AEE7-47046D3B99A2}">
      <dgm:prSet/>
      <dgm:spPr/>
      <dgm:t>
        <a:bodyPr/>
        <a:lstStyle/>
        <a:p>
          <a:endParaRPr lang="en-US"/>
        </a:p>
      </dgm:t>
    </dgm:pt>
    <dgm:pt modelId="{31988112-1036-4190-9A6F-58E4F0773304}" type="sibTrans" cxnId="{82412E60-0C7B-41E0-AEE7-47046D3B99A2}">
      <dgm:prSet/>
      <dgm:spPr/>
      <dgm:t>
        <a:bodyPr/>
        <a:lstStyle/>
        <a:p>
          <a:endParaRPr lang="en-US"/>
        </a:p>
      </dgm:t>
    </dgm:pt>
    <dgm:pt modelId="{135DEF64-C1D2-4606-A4C3-D07105368149}" type="pres">
      <dgm:prSet presAssocID="{3182D100-6312-428E-AA49-561FB7798DA9}" presName="Name0" presStyleCnt="0">
        <dgm:presLayoutVars>
          <dgm:dir/>
          <dgm:animLvl val="lvl"/>
          <dgm:resizeHandles val="exact"/>
        </dgm:presLayoutVars>
      </dgm:prSet>
      <dgm:spPr/>
    </dgm:pt>
    <dgm:pt modelId="{40DEDD80-F0DA-4A1A-90CA-57B0983071B1}" type="pres">
      <dgm:prSet presAssocID="{DBDB438B-D7A7-44B0-8D8E-C0FFD862D50C}" presName="composite" presStyleCnt="0"/>
      <dgm:spPr/>
    </dgm:pt>
    <dgm:pt modelId="{7CD3D0AA-7322-47C8-B13E-99F74B00B00B}" type="pres">
      <dgm:prSet presAssocID="{DBDB438B-D7A7-44B0-8D8E-C0FFD862D50C}" presName="parTx" presStyleLbl="node1" presStyleIdx="0" presStyleCnt="2">
        <dgm:presLayoutVars>
          <dgm:chMax val="0"/>
          <dgm:chPref val="0"/>
          <dgm:bulletEnabled val="1"/>
        </dgm:presLayoutVars>
      </dgm:prSet>
      <dgm:spPr/>
      <dgm:t>
        <a:bodyPr/>
        <a:lstStyle/>
        <a:p>
          <a:endParaRPr lang="en-US"/>
        </a:p>
      </dgm:t>
    </dgm:pt>
    <dgm:pt modelId="{99E144B5-D36D-4E0D-8AE3-EA5CF50AA6F2}" type="pres">
      <dgm:prSet presAssocID="{DBDB438B-D7A7-44B0-8D8E-C0FFD862D50C}" presName="desTx" presStyleLbl="revTx" presStyleIdx="0" presStyleCnt="2">
        <dgm:presLayoutVars>
          <dgm:bulletEnabled val="1"/>
        </dgm:presLayoutVars>
      </dgm:prSet>
      <dgm:spPr/>
      <dgm:t>
        <a:bodyPr/>
        <a:lstStyle/>
        <a:p>
          <a:endParaRPr lang="en-US"/>
        </a:p>
      </dgm:t>
    </dgm:pt>
    <dgm:pt modelId="{2A23F20B-4820-49CE-930D-DD2984E511D1}" type="pres">
      <dgm:prSet presAssocID="{971D57C1-DEBC-41B0-A910-FC20521B16EA}" presName="space" presStyleCnt="0"/>
      <dgm:spPr/>
    </dgm:pt>
    <dgm:pt modelId="{68A009A0-6977-43D5-9990-111CDE8A54CC}" type="pres">
      <dgm:prSet presAssocID="{1B179EAA-ECAF-474C-B761-F08151D5941E}" presName="composite" presStyleCnt="0"/>
      <dgm:spPr/>
    </dgm:pt>
    <dgm:pt modelId="{91A7B98B-4DB0-41A7-AD09-172589A70F5C}" type="pres">
      <dgm:prSet presAssocID="{1B179EAA-ECAF-474C-B761-F08151D5941E}" presName="parTx" presStyleLbl="node1" presStyleIdx="1" presStyleCnt="2">
        <dgm:presLayoutVars>
          <dgm:chMax val="0"/>
          <dgm:chPref val="0"/>
          <dgm:bulletEnabled val="1"/>
        </dgm:presLayoutVars>
      </dgm:prSet>
      <dgm:spPr/>
      <dgm:t>
        <a:bodyPr/>
        <a:lstStyle/>
        <a:p>
          <a:endParaRPr lang="en-US"/>
        </a:p>
      </dgm:t>
    </dgm:pt>
    <dgm:pt modelId="{7E01C825-C6D7-4D19-9BE7-8B1DE8F1A090}" type="pres">
      <dgm:prSet presAssocID="{1B179EAA-ECAF-474C-B761-F08151D5941E}" presName="desTx" presStyleLbl="revTx" presStyleIdx="1" presStyleCnt="2">
        <dgm:presLayoutVars>
          <dgm:bulletEnabled val="1"/>
        </dgm:presLayoutVars>
      </dgm:prSet>
      <dgm:spPr/>
      <dgm:t>
        <a:bodyPr/>
        <a:lstStyle/>
        <a:p>
          <a:endParaRPr lang="en-US"/>
        </a:p>
      </dgm:t>
    </dgm:pt>
  </dgm:ptLst>
  <dgm:cxnLst>
    <dgm:cxn modelId="{36E3D656-7079-4FDC-9B83-E83C939420B2}" srcId="{DBDB438B-D7A7-44B0-8D8E-C0FFD862D50C}" destId="{ED7FC666-265F-4952-8DE1-BA9276E933CC}" srcOrd="1" destOrd="0" parTransId="{96439861-E3F0-4B8D-A58F-64AAA53DFE50}" sibTransId="{CC56DE78-2832-43D5-BEFE-731D399689C1}"/>
    <dgm:cxn modelId="{9205FAC0-58A8-4BA3-AC01-D0B6A40D2110}" type="presOf" srcId="{DBDB438B-D7A7-44B0-8D8E-C0FFD862D50C}" destId="{7CD3D0AA-7322-47C8-B13E-99F74B00B00B}" srcOrd="0" destOrd="0" presId="urn:microsoft.com/office/officeart/2005/8/layout/chevron1"/>
    <dgm:cxn modelId="{5D3F5D7D-95A6-43AC-8F40-4A9A9F62E006}" type="presOf" srcId="{FA6BF35A-362A-4983-A332-3EFB00744F76}" destId="{99E144B5-D36D-4E0D-8AE3-EA5CF50AA6F2}" srcOrd="0" destOrd="0" presId="urn:microsoft.com/office/officeart/2005/8/layout/chevron1"/>
    <dgm:cxn modelId="{AC7618E4-CD2B-41CA-ACCF-CEF93DFF2028}" type="presOf" srcId="{AA05D0CC-C0F7-49C2-B40A-0C753E1E13F0}" destId="{99E144B5-D36D-4E0D-8AE3-EA5CF50AA6F2}" srcOrd="0" destOrd="2" presId="urn:microsoft.com/office/officeart/2005/8/layout/chevron1"/>
    <dgm:cxn modelId="{D544518E-625B-447B-B189-FE0A9B615F4C}" type="presOf" srcId="{ED7FC666-265F-4952-8DE1-BA9276E933CC}" destId="{99E144B5-D36D-4E0D-8AE3-EA5CF50AA6F2}" srcOrd="0" destOrd="1" presId="urn:microsoft.com/office/officeart/2005/8/layout/chevron1"/>
    <dgm:cxn modelId="{6DC803DA-947B-4C9A-8A14-4C890E4CBB6D}" type="presOf" srcId="{FCD0D27D-B352-4C2D-825C-E84A4CA7315A}" destId="{7E01C825-C6D7-4D19-9BE7-8B1DE8F1A090}" srcOrd="0" destOrd="3" presId="urn:microsoft.com/office/officeart/2005/8/layout/chevron1"/>
    <dgm:cxn modelId="{56276BF1-6B56-4C87-87ED-F5D46FB23C60}" srcId="{1B179EAA-ECAF-474C-B761-F08151D5941E}" destId="{FCD0D27D-B352-4C2D-825C-E84A4CA7315A}" srcOrd="3" destOrd="0" parTransId="{ECBBD2EF-2002-4838-8CBE-6E424947EEEE}" sibTransId="{8282BC2B-0DFB-4ED0-AFE8-ADC0CAE65435}"/>
    <dgm:cxn modelId="{124A58D3-E429-413E-8C99-DFE3C39A5E85}" srcId="{1B179EAA-ECAF-474C-B761-F08151D5941E}" destId="{2A941925-15A2-4B78-ACDF-917C9D6B2B31}" srcOrd="1" destOrd="0" parTransId="{DE80F281-0852-4048-A9B4-03B671393400}" sibTransId="{B59BC6AD-FE5F-40F4-B0BE-4DBD765CFE88}"/>
    <dgm:cxn modelId="{CA2FD2E6-6E59-4255-AE99-EA0BB3204141}" srcId="{FCD0D27D-B352-4C2D-825C-E84A4CA7315A}" destId="{192E04EB-0694-4C80-B1ED-905208E9F4A6}" srcOrd="1" destOrd="0" parTransId="{B3E24ED3-50B3-4D78-88EA-B937B6AC46A1}" sibTransId="{D0153DA7-2AAE-491E-87C3-2DCB158A2396}"/>
    <dgm:cxn modelId="{E0C03C01-1561-4B50-B0E3-555E58CA5989}" srcId="{FCD0D27D-B352-4C2D-825C-E84A4CA7315A}" destId="{20F26A81-C6B1-497F-A50F-C122426662A3}" srcOrd="0" destOrd="0" parTransId="{126D324A-BC39-45C5-8443-499F4453CC98}" sibTransId="{1F286348-83CD-4372-B02A-D3111F1A1552}"/>
    <dgm:cxn modelId="{896CA4ED-4F7D-4007-B803-E56EC7F7715B}" type="presOf" srcId="{192E04EB-0694-4C80-B1ED-905208E9F4A6}" destId="{7E01C825-C6D7-4D19-9BE7-8B1DE8F1A090}" srcOrd="0" destOrd="5" presId="urn:microsoft.com/office/officeart/2005/8/layout/chevron1"/>
    <dgm:cxn modelId="{5D20E38F-7B8F-4BFF-8E86-6A0FC9DF0532}" srcId="{DBDB438B-D7A7-44B0-8D8E-C0FFD862D50C}" destId="{FA6BF35A-362A-4983-A332-3EFB00744F76}" srcOrd="0" destOrd="0" parTransId="{A56F7D8D-7E39-4BAF-ACC0-CF056C6E70CC}" sibTransId="{8A64631D-91F3-43BC-854B-9406D53C141C}"/>
    <dgm:cxn modelId="{B31D4DF5-D12F-4EE2-A018-C9A693888497}" srcId="{3182D100-6312-428E-AA49-561FB7798DA9}" destId="{DBDB438B-D7A7-44B0-8D8E-C0FFD862D50C}" srcOrd="0" destOrd="0" parTransId="{1D9CC6CC-322D-4E6A-8D3E-B57E57204994}" sibTransId="{971D57C1-DEBC-41B0-A910-FC20521B16EA}"/>
    <dgm:cxn modelId="{7D8291BF-5CA3-4AD0-B861-DD69F5CDD0E1}" srcId="{1B179EAA-ECAF-474C-B761-F08151D5941E}" destId="{4B245906-0B14-42FD-8E42-CA5637CB1DCD}" srcOrd="2" destOrd="0" parTransId="{1F4CF3E5-7303-4A01-95F7-31CB53183CEF}" sibTransId="{12D1BF91-0DE8-4A51-A186-F4AEC7201D19}"/>
    <dgm:cxn modelId="{1E3CD43C-6A24-4D40-83D0-14C75144D30D}" srcId="{DBDB438B-D7A7-44B0-8D8E-C0FFD862D50C}" destId="{AA05D0CC-C0F7-49C2-B40A-0C753E1E13F0}" srcOrd="2" destOrd="0" parTransId="{21E11BD0-48B2-4FE0-88A3-631A358AA125}" sibTransId="{32D7F9C3-C81C-48CD-A027-5E59AC82F0E9}"/>
    <dgm:cxn modelId="{0CDC963A-2E55-402F-97B2-96737DB9B52D}" type="presOf" srcId="{3A639AF3-BB0A-4080-9DC1-D88F59F3623D}" destId="{7E01C825-C6D7-4D19-9BE7-8B1DE8F1A090}" srcOrd="0" destOrd="0" presId="urn:microsoft.com/office/officeart/2005/8/layout/chevron1"/>
    <dgm:cxn modelId="{6EF19AD0-8B0E-426E-8535-96926BFBF0EE}" type="presOf" srcId="{2A941925-15A2-4B78-ACDF-917C9D6B2B31}" destId="{7E01C825-C6D7-4D19-9BE7-8B1DE8F1A090}" srcOrd="0" destOrd="1" presId="urn:microsoft.com/office/officeart/2005/8/layout/chevron1"/>
    <dgm:cxn modelId="{B07B7087-FEAF-43E8-BB57-BF7F9A4F10FB}" srcId="{3182D100-6312-428E-AA49-561FB7798DA9}" destId="{1B179EAA-ECAF-474C-B761-F08151D5941E}" srcOrd="1" destOrd="0" parTransId="{4E4A225E-8243-49A3-BFC0-5FF9055D415F}" sibTransId="{309E08F1-76FA-42EC-845D-8C2FADAA3CE0}"/>
    <dgm:cxn modelId="{1AF7A2D8-2D9B-40A8-9CD4-34660AF3BD74}" type="presOf" srcId="{4B245906-0B14-42FD-8E42-CA5637CB1DCD}" destId="{7E01C825-C6D7-4D19-9BE7-8B1DE8F1A090}" srcOrd="0" destOrd="2" presId="urn:microsoft.com/office/officeart/2005/8/layout/chevron1"/>
    <dgm:cxn modelId="{15975977-5B24-4CD4-BA95-A371B7CFDEC1}" type="presOf" srcId="{3182D100-6312-428E-AA49-561FB7798DA9}" destId="{135DEF64-C1D2-4606-A4C3-D07105368149}" srcOrd="0" destOrd="0" presId="urn:microsoft.com/office/officeart/2005/8/layout/chevron1"/>
    <dgm:cxn modelId="{35BC2B0C-F4F1-42E1-9844-244190114CBE}" type="presOf" srcId="{1B179EAA-ECAF-474C-B761-F08151D5941E}" destId="{91A7B98B-4DB0-41A7-AD09-172589A70F5C}" srcOrd="0" destOrd="0" presId="urn:microsoft.com/office/officeart/2005/8/layout/chevron1"/>
    <dgm:cxn modelId="{1B390857-DD7B-4021-87A2-A9854C3C38EA}" type="presOf" srcId="{20F26A81-C6B1-497F-A50F-C122426662A3}" destId="{7E01C825-C6D7-4D19-9BE7-8B1DE8F1A090}" srcOrd="0" destOrd="4" presId="urn:microsoft.com/office/officeart/2005/8/layout/chevron1"/>
    <dgm:cxn modelId="{82412E60-0C7B-41E0-AEE7-47046D3B99A2}" srcId="{1B179EAA-ECAF-474C-B761-F08151D5941E}" destId="{3A639AF3-BB0A-4080-9DC1-D88F59F3623D}" srcOrd="0" destOrd="0" parTransId="{424BB236-9BF0-42A0-BB3D-9A1F0B334049}" sibTransId="{31988112-1036-4190-9A6F-58E4F0773304}"/>
    <dgm:cxn modelId="{9E116985-2477-4E3A-85EA-D1EB33A218E9}" type="presParOf" srcId="{135DEF64-C1D2-4606-A4C3-D07105368149}" destId="{40DEDD80-F0DA-4A1A-90CA-57B0983071B1}" srcOrd="0" destOrd="0" presId="urn:microsoft.com/office/officeart/2005/8/layout/chevron1"/>
    <dgm:cxn modelId="{0A707125-2173-4A1C-A23D-89E8B5B8BCD6}" type="presParOf" srcId="{40DEDD80-F0DA-4A1A-90CA-57B0983071B1}" destId="{7CD3D0AA-7322-47C8-B13E-99F74B00B00B}" srcOrd="0" destOrd="0" presId="urn:microsoft.com/office/officeart/2005/8/layout/chevron1"/>
    <dgm:cxn modelId="{5DE618F7-46B1-47CC-8F61-AA398442F10B}" type="presParOf" srcId="{40DEDD80-F0DA-4A1A-90CA-57B0983071B1}" destId="{99E144B5-D36D-4E0D-8AE3-EA5CF50AA6F2}" srcOrd="1" destOrd="0" presId="urn:microsoft.com/office/officeart/2005/8/layout/chevron1"/>
    <dgm:cxn modelId="{5B652ECC-D2B6-4B36-9DA2-4BF048F51B22}" type="presParOf" srcId="{135DEF64-C1D2-4606-A4C3-D07105368149}" destId="{2A23F20B-4820-49CE-930D-DD2984E511D1}" srcOrd="1" destOrd="0" presId="urn:microsoft.com/office/officeart/2005/8/layout/chevron1"/>
    <dgm:cxn modelId="{0654EF99-E4D1-4BC2-A90D-534BF263BAF8}" type="presParOf" srcId="{135DEF64-C1D2-4606-A4C3-D07105368149}" destId="{68A009A0-6977-43D5-9990-111CDE8A54CC}" srcOrd="2" destOrd="0" presId="urn:microsoft.com/office/officeart/2005/8/layout/chevron1"/>
    <dgm:cxn modelId="{0CC605DE-98E5-4396-84C6-FAC3F236BFEC}" type="presParOf" srcId="{68A009A0-6977-43D5-9990-111CDE8A54CC}" destId="{91A7B98B-4DB0-41A7-AD09-172589A70F5C}" srcOrd="0" destOrd="0" presId="urn:microsoft.com/office/officeart/2005/8/layout/chevron1"/>
    <dgm:cxn modelId="{B6258B61-6C5B-452C-8C29-17B951EAB8E0}" type="presParOf" srcId="{68A009A0-6977-43D5-9990-111CDE8A54CC}" destId="{7E01C825-C6D7-4D19-9BE7-8B1DE8F1A090}"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182D100-6312-428E-AA49-561FB7798DA9}" type="doc">
      <dgm:prSet loTypeId="urn:microsoft.com/office/officeart/2005/8/layout/chevron1" loCatId="process" qsTypeId="urn:microsoft.com/office/officeart/2005/8/quickstyle/simple1" qsCatId="simple" csTypeId="urn:microsoft.com/office/officeart/2005/8/colors/accent1_2" csCatId="accent1" phldr="1"/>
      <dgm:spPr/>
    </dgm:pt>
    <dgm:pt modelId="{DBDB438B-D7A7-44B0-8D8E-C0FFD862D50C}">
      <dgm:prSet phldrT="[Text]"/>
      <dgm:spPr>
        <a:solidFill>
          <a:schemeClr val="accent1">
            <a:lumMod val="50000"/>
          </a:schemeClr>
        </a:solidFill>
      </dgm:spPr>
      <dgm:t>
        <a:bodyPr/>
        <a:lstStyle/>
        <a:p>
          <a:r>
            <a:rPr lang="en-US" dirty="0" smtClean="0"/>
            <a:t>Previous Model Base Year</a:t>
          </a:r>
          <a:endParaRPr lang="en-US" dirty="0"/>
        </a:p>
      </dgm:t>
    </dgm:pt>
    <dgm:pt modelId="{1D9CC6CC-322D-4E6A-8D3E-B57E57204994}" type="parTrans" cxnId="{B31D4DF5-D12F-4EE2-A018-C9A693888497}">
      <dgm:prSet/>
      <dgm:spPr/>
      <dgm:t>
        <a:bodyPr/>
        <a:lstStyle/>
        <a:p>
          <a:endParaRPr lang="en-US"/>
        </a:p>
      </dgm:t>
    </dgm:pt>
    <dgm:pt modelId="{971D57C1-DEBC-41B0-A910-FC20521B16EA}" type="sibTrans" cxnId="{B31D4DF5-D12F-4EE2-A018-C9A693888497}">
      <dgm:prSet/>
      <dgm:spPr/>
      <dgm:t>
        <a:bodyPr/>
        <a:lstStyle/>
        <a:p>
          <a:endParaRPr lang="en-US"/>
        </a:p>
      </dgm:t>
    </dgm:pt>
    <dgm:pt modelId="{A37E0D6C-5997-4734-A417-D78A3A6724E7}">
      <dgm:prSet phldrT="[Text]"/>
      <dgm:spPr>
        <a:solidFill>
          <a:schemeClr val="accent1">
            <a:lumMod val="50000"/>
          </a:schemeClr>
        </a:solidFill>
      </dgm:spPr>
      <dgm:t>
        <a:bodyPr/>
        <a:lstStyle/>
        <a:p>
          <a:r>
            <a:rPr lang="en-US" dirty="0" smtClean="0">
              <a:solidFill>
                <a:schemeClr val="bg1"/>
              </a:solidFill>
            </a:rPr>
            <a:t>New Model Base Year</a:t>
          </a:r>
          <a:endParaRPr lang="en-US" dirty="0">
            <a:solidFill>
              <a:schemeClr val="bg1"/>
            </a:solidFill>
          </a:endParaRPr>
        </a:p>
      </dgm:t>
    </dgm:pt>
    <dgm:pt modelId="{AA90C1E7-374E-49ED-A948-2E4A86334523}" type="parTrans" cxnId="{C981CB9D-B268-423B-B545-8A96D7E22BF5}">
      <dgm:prSet/>
      <dgm:spPr/>
      <dgm:t>
        <a:bodyPr/>
        <a:lstStyle/>
        <a:p>
          <a:endParaRPr lang="en-US"/>
        </a:p>
      </dgm:t>
    </dgm:pt>
    <dgm:pt modelId="{91865156-4273-4D67-9461-0E1062DE3BD0}" type="sibTrans" cxnId="{C981CB9D-B268-423B-B545-8A96D7E22BF5}">
      <dgm:prSet/>
      <dgm:spPr/>
      <dgm:t>
        <a:bodyPr/>
        <a:lstStyle/>
        <a:p>
          <a:endParaRPr lang="en-US"/>
        </a:p>
      </dgm:t>
    </dgm:pt>
    <dgm:pt modelId="{135DEF64-C1D2-4606-A4C3-D07105368149}" type="pres">
      <dgm:prSet presAssocID="{3182D100-6312-428E-AA49-561FB7798DA9}" presName="Name0" presStyleCnt="0">
        <dgm:presLayoutVars>
          <dgm:dir/>
          <dgm:animLvl val="lvl"/>
          <dgm:resizeHandles val="exact"/>
        </dgm:presLayoutVars>
      </dgm:prSet>
      <dgm:spPr/>
    </dgm:pt>
    <dgm:pt modelId="{08D6BE8B-B816-4FC5-94DB-527300964555}" type="pres">
      <dgm:prSet presAssocID="{DBDB438B-D7A7-44B0-8D8E-C0FFD862D50C}" presName="parTxOnly" presStyleLbl="node1" presStyleIdx="0" presStyleCnt="2">
        <dgm:presLayoutVars>
          <dgm:chMax val="0"/>
          <dgm:chPref val="0"/>
          <dgm:bulletEnabled val="1"/>
        </dgm:presLayoutVars>
      </dgm:prSet>
      <dgm:spPr/>
      <dgm:t>
        <a:bodyPr/>
        <a:lstStyle/>
        <a:p>
          <a:endParaRPr lang="en-US"/>
        </a:p>
      </dgm:t>
    </dgm:pt>
    <dgm:pt modelId="{F6A30B37-3BE2-4A23-85AF-7CD0B298E84C}" type="pres">
      <dgm:prSet presAssocID="{971D57C1-DEBC-41B0-A910-FC20521B16EA}" presName="parTxOnlySpace" presStyleCnt="0"/>
      <dgm:spPr/>
    </dgm:pt>
    <dgm:pt modelId="{5935A7DB-DB75-4893-9DE1-1B729B7BABF1}" type="pres">
      <dgm:prSet presAssocID="{A37E0D6C-5997-4734-A417-D78A3A6724E7}" presName="parTxOnly" presStyleLbl="node1" presStyleIdx="1" presStyleCnt="2">
        <dgm:presLayoutVars>
          <dgm:chMax val="0"/>
          <dgm:chPref val="0"/>
          <dgm:bulletEnabled val="1"/>
        </dgm:presLayoutVars>
      </dgm:prSet>
      <dgm:spPr/>
      <dgm:t>
        <a:bodyPr/>
        <a:lstStyle/>
        <a:p>
          <a:endParaRPr lang="en-US"/>
        </a:p>
      </dgm:t>
    </dgm:pt>
  </dgm:ptLst>
  <dgm:cxnLst>
    <dgm:cxn modelId="{66FD0F20-C278-417D-92BC-8EFCCB94CBE4}" type="presOf" srcId="{A37E0D6C-5997-4734-A417-D78A3A6724E7}" destId="{5935A7DB-DB75-4893-9DE1-1B729B7BABF1}" srcOrd="0" destOrd="0" presId="urn:microsoft.com/office/officeart/2005/8/layout/chevron1"/>
    <dgm:cxn modelId="{C981CB9D-B268-423B-B545-8A96D7E22BF5}" srcId="{3182D100-6312-428E-AA49-561FB7798DA9}" destId="{A37E0D6C-5997-4734-A417-D78A3A6724E7}" srcOrd="1" destOrd="0" parTransId="{AA90C1E7-374E-49ED-A948-2E4A86334523}" sibTransId="{91865156-4273-4D67-9461-0E1062DE3BD0}"/>
    <dgm:cxn modelId="{B31D4DF5-D12F-4EE2-A018-C9A693888497}" srcId="{3182D100-6312-428E-AA49-561FB7798DA9}" destId="{DBDB438B-D7A7-44B0-8D8E-C0FFD862D50C}" srcOrd="0" destOrd="0" parTransId="{1D9CC6CC-322D-4E6A-8D3E-B57E57204994}" sibTransId="{971D57C1-DEBC-41B0-A910-FC20521B16EA}"/>
    <dgm:cxn modelId="{E97B5989-A51E-472A-93D9-B44A9E618894}" type="presOf" srcId="{3182D100-6312-428E-AA49-561FB7798DA9}" destId="{135DEF64-C1D2-4606-A4C3-D07105368149}" srcOrd="0" destOrd="0" presId="urn:microsoft.com/office/officeart/2005/8/layout/chevron1"/>
    <dgm:cxn modelId="{62B5F1DC-B122-40B1-B10C-D9969C7DF75F}" type="presOf" srcId="{DBDB438B-D7A7-44B0-8D8E-C0FFD862D50C}" destId="{08D6BE8B-B816-4FC5-94DB-527300964555}" srcOrd="0" destOrd="0" presId="urn:microsoft.com/office/officeart/2005/8/layout/chevron1"/>
    <dgm:cxn modelId="{AC4D895E-015C-4119-B760-CD2EC5EA600E}" type="presParOf" srcId="{135DEF64-C1D2-4606-A4C3-D07105368149}" destId="{08D6BE8B-B816-4FC5-94DB-527300964555}" srcOrd="0" destOrd="0" presId="urn:microsoft.com/office/officeart/2005/8/layout/chevron1"/>
    <dgm:cxn modelId="{CED18AE3-ADA9-4D42-A150-04503547AF94}" type="presParOf" srcId="{135DEF64-C1D2-4606-A4C3-D07105368149}" destId="{F6A30B37-3BE2-4A23-85AF-7CD0B298E84C}" srcOrd="1" destOrd="0" presId="urn:microsoft.com/office/officeart/2005/8/layout/chevron1"/>
    <dgm:cxn modelId="{91F7A813-918D-4CB6-9511-09D8DF1A08D0}" type="presParOf" srcId="{135DEF64-C1D2-4606-A4C3-D07105368149}" destId="{5935A7DB-DB75-4893-9DE1-1B729B7BABF1}"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6"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200" dirty="0" smtClean="0">
              <a:solidFill>
                <a:srgbClr val="2D2D19"/>
              </a:solidFill>
            </a:rPr>
            <a:t>Identify Key</a:t>
          </a:r>
          <a:br>
            <a:rPr lang="en-US" sz="3200" dirty="0" smtClean="0">
              <a:solidFill>
                <a:srgbClr val="2D2D19"/>
              </a:solidFill>
            </a:rPr>
          </a:br>
          <a:r>
            <a:rPr lang="en-US" sz="3200" dirty="0" smtClean="0">
              <a:solidFill>
                <a:srgbClr val="2D2D19"/>
              </a:solidFill>
            </a:rPr>
            <a:t>Inputs</a:t>
          </a:r>
          <a:endParaRPr lang="en-US" sz="32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200" dirty="0" smtClean="0">
              <a:solidFill>
                <a:srgbClr val="2D2D19"/>
              </a:solidFill>
            </a:rPr>
            <a:t>Describe Internal vs. External Quality Control</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200" dirty="0" smtClean="0">
              <a:solidFill>
                <a:srgbClr val="2D2D19"/>
              </a:solidFill>
            </a:rPr>
            <a:t>Explain Why Iterative Review Occurs</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9B0774EB-A470-4184-A872-896DE24452CA}" type="presOf" srcId="{4CE7A0C3-DFD2-4A44-82AE-3F54F2564518}" destId="{54528541-A2EF-48EB-8E2A-E7D32AF66D5A}" srcOrd="0" destOrd="0" presId="urn:microsoft.com/office/officeart/2005/8/layout/default#6"/>
    <dgm:cxn modelId="{7C1AF474-E9F9-4901-9358-B5BB6527A125}" type="presOf" srcId="{05279351-2BE1-4BB4-83DF-8E66EC919136}" destId="{CD2E85F7-C530-45F2-A588-A51181630488}" srcOrd="0" destOrd="0" presId="urn:microsoft.com/office/officeart/2005/8/layout/default#6"/>
    <dgm:cxn modelId="{B042E8AD-822E-4E7D-8B1F-7F2A682CB20D}" srcId="{05279351-2BE1-4BB4-83DF-8E66EC919136}" destId="{4CE7A0C3-DFD2-4A44-82AE-3F54F2564518}" srcOrd="2" destOrd="0" parTransId="{6DAAF9D1-4E88-4470-812E-29213F352189}" sibTransId="{5E5A4625-7F62-4236-8993-F859D0D91065}"/>
    <dgm:cxn modelId="{2BE6D862-D68D-43C4-991D-027F9E2356A1}" type="presOf" srcId="{E797E09C-1DA5-41AE-83B2-B370988F8CC6}" destId="{F0317C54-2887-413A-A483-3CBFCA405D79}" srcOrd="0" destOrd="0" presId="urn:microsoft.com/office/officeart/2005/8/layout/default#6"/>
    <dgm:cxn modelId="{78C7E920-679A-4F15-8F4F-2DF456A4ADE0}" srcId="{05279351-2BE1-4BB4-83DF-8E66EC919136}" destId="{20722185-D729-4204-991B-64FC92826700}" srcOrd="1" destOrd="0" parTransId="{AAC9D8D3-CBD2-40BA-BB9B-07D3CB038ED4}" sibTransId="{3EA2EE21-334D-4677-B02D-A044B5889F76}"/>
    <dgm:cxn modelId="{75BFCA77-BDFB-4B8A-B8C9-F30AA8983C91}" srcId="{05279351-2BE1-4BB4-83DF-8E66EC919136}" destId="{E797E09C-1DA5-41AE-83B2-B370988F8CC6}" srcOrd="0" destOrd="0" parTransId="{5A45B665-9F94-483E-A7B7-180BCDDF1D5A}" sibTransId="{F109E2CE-A0C0-4B10-842E-F1F0D2FE2663}"/>
    <dgm:cxn modelId="{9D9F826E-5FB2-4648-AEFD-1BCA57B7C7DE}" type="presOf" srcId="{20722185-D729-4204-991B-64FC92826700}" destId="{77C4F8C9-85FF-4591-9727-86B208257E84}" srcOrd="0" destOrd="0" presId="urn:microsoft.com/office/officeart/2005/8/layout/default#6"/>
    <dgm:cxn modelId="{1E19F555-1A03-482F-8FA3-9DD1DECC189E}" type="presParOf" srcId="{CD2E85F7-C530-45F2-A588-A51181630488}" destId="{F0317C54-2887-413A-A483-3CBFCA405D79}" srcOrd="0" destOrd="0" presId="urn:microsoft.com/office/officeart/2005/8/layout/default#6"/>
    <dgm:cxn modelId="{381E87DA-259A-4CB6-88AC-593168379D52}" type="presParOf" srcId="{CD2E85F7-C530-45F2-A588-A51181630488}" destId="{24F7B326-7B70-49F2-9AAC-F4CDDDB264FC}" srcOrd="1" destOrd="0" presId="urn:microsoft.com/office/officeart/2005/8/layout/default#6"/>
    <dgm:cxn modelId="{38A822D8-E106-41A8-888D-FFBB2FC0A3B8}" type="presParOf" srcId="{CD2E85F7-C530-45F2-A588-A51181630488}" destId="{77C4F8C9-85FF-4591-9727-86B208257E84}" srcOrd="2" destOrd="0" presId="urn:microsoft.com/office/officeart/2005/8/layout/default#6"/>
    <dgm:cxn modelId="{54161EE4-1A1B-45E8-90BF-DE309955623E}" type="presParOf" srcId="{CD2E85F7-C530-45F2-A588-A51181630488}" destId="{84F8C0D6-1955-40FB-A9A1-EDF98498E9F8}" srcOrd="3" destOrd="0" presId="urn:microsoft.com/office/officeart/2005/8/layout/default#6"/>
    <dgm:cxn modelId="{7A6DF10F-DD6E-4A9F-8524-2DB3955BCABC}" type="presParOf" srcId="{CD2E85F7-C530-45F2-A588-A51181630488}" destId="{54528541-A2EF-48EB-8E2A-E7D32AF66D5A}" srcOrd="4"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0F6D5CE-F74B-4083-8677-3DC09129315A}" type="doc">
      <dgm:prSet loTypeId="urn:microsoft.com/office/officeart/2005/8/layout/pList1#1" loCatId="list" qsTypeId="urn:microsoft.com/office/officeart/2005/8/quickstyle/3d2" qsCatId="3D" csTypeId="urn:microsoft.com/office/officeart/2005/8/colors/accent0_3" csCatId="mainScheme" phldr="1"/>
      <dgm:spPr/>
      <dgm:t>
        <a:bodyPr/>
        <a:lstStyle/>
        <a:p>
          <a:endParaRPr lang="en-US"/>
        </a:p>
      </dgm:t>
    </dgm:pt>
    <dgm:pt modelId="{A929C0F8-8972-42CA-B324-770C96B55FBF}">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Staff</a:t>
          </a:r>
          <a:endParaRPr lang="en-US" b="1" dirty="0">
            <a:solidFill>
              <a:srgbClr val="2D2D19"/>
            </a:solidFill>
          </a:endParaRPr>
        </a:p>
      </dgm:t>
    </dgm:pt>
    <dgm:pt modelId="{32A4E9F6-A3B0-4E3B-8361-13F8ECC59705}" type="parTrans" cxnId="{159A0053-84FE-4F68-B9ED-6538F6F8EF99}">
      <dgm:prSet/>
      <dgm:spPr/>
      <dgm:t>
        <a:bodyPr/>
        <a:lstStyle/>
        <a:p>
          <a:pPr algn="ctr"/>
          <a:endParaRPr lang="en-US" b="1"/>
        </a:p>
      </dgm:t>
    </dgm:pt>
    <dgm:pt modelId="{A35D115F-63A2-487A-A711-12CDD3243EEC}" type="sibTrans" cxnId="{159A0053-84FE-4F68-B9ED-6538F6F8EF99}">
      <dgm:prSet/>
      <dgm:spPr/>
      <dgm:t>
        <a:bodyPr/>
        <a:lstStyle/>
        <a:p>
          <a:pPr algn="ctr"/>
          <a:endParaRPr lang="en-US" b="1"/>
        </a:p>
      </dgm:t>
    </dgm:pt>
    <dgm:pt modelId="{2CFA9691-4123-495F-AAB0-E5F615BA08E1}">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Data</a:t>
          </a:r>
          <a:endParaRPr lang="en-US" b="1" dirty="0">
            <a:solidFill>
              <a:srgbClr val="2D2D19"/>
            </a:solidFill>
          </a:endParaRPr>
        </a:p>
      </dgm:t>
    </dgm:pt>
    <dgm:pt modelId="{BBC2534A-B05E-44F4-A0E6-187B7F17E71B}" type="parTrans" cxnId="{C4409AEE-8644-49C5-94F3-B6CE3657505A}">
      <dgm:prSet/>
      <dgm:spPr/>
      <dgm:t>
        <a:bodyPr/>
        <a:lstStyle/>
        <a:p>
          <a:pPr algn="ctr"/>
          <a:endParaRPr lang="en-US" b="1"/>
        </a:p>
      </dgm:t>
    </dgm:pt>
    <dgm:pt modelId="{07283266-16BB-45FB-990E-164C2B0D588E}" type="sibTrans" cxnId="{C4409AEE-8644-49C5-94F3-B6CE3657505A}">
      <dgm:prSet/>
      <dgm:spPr/>
      <dgm:t>
        <a:bodyPr/>
        <a:lstStyle/>
        <a:p>
          <a:pPr algn="ctr"/>
          <a:endParaRPr lang="en-US" b="1"/>
        </a:p>
      </dgm:t>
    </dgm:pt>
    <dgm:pt modelId="{0065B47D-2735-43B1-8073-A5CE28E8A86A}">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Guidelines/ Instructions</a:t>
          </a:r>
          <a:endParaRPr lang="en-US" b="1" dirty="0">
            <a:solidFill>
              <a:srgbClr val="2D2D19"/>
            </a:solidFill>
          </a:endParaRPr>
        </a:p>
      </dgm:t>
    </dgm:pt>
    <dgm:pt modelId="{446000A5-C765-4C16-AC03-D719E2D3A364}" type="parTrans" cxnId="{06B46AC4-5C03-4D74-B8D9-2A6197D896A0}">
      <dgm:prSet/>
      <dgm:spPr/>
      <dgm:t>
        <a:bodyPr/>
        <a:lstStyle/>
        <a:p>
          <a:pPr algn="ctr"/>
          <a:endParaRPr lang="en-US" b="1"/>
        </a:p>
      </dgm:t>
    </dgm:pt>
    <dgm:pt modelId="{87A4E482-B41E-4988-862D-774F811608DD}" type="sibTrans" cxnId="{06B46AC4-5C03-4D74-B8D9-2A6197D896A0}">
      <dgm:prSet/>
      <dgm:spPr/>
      <dgm:t>
        <a:bodyPr/>
        <a:lstStyle/>
        <a:p>
          <a:pPr algn="ctr"/>
          <a:endParaRPr lang="en-US" b="1"/>
        </a:p>
      </dgm:t>
    </dgm:pt>
    <dgm:pt modelId="{E08047F6-E472-444C-8EF6-729C315878FB}">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Training</a:t>
          </a:r>
          <a:endParaRPr lang="en-US" b="1" dirty="0">
            <a:solidFill>
              <a:srgbClr val="2D2D19"/>
            </a:solidFill>
          </a:endParaRPr>
        </a:p>
      </dgm:t>
    </dgm:pt>
    <dgm:pt modelId="{2056D579-3BC1-4A46-8402-2FEC8FCFC9DB}" type="parTrans" cxnId="{C71130AB-5502-42F5-B914-B39ECD7F512D}">
      <dgm:prSet/>
      <dgm:spPr/>
      <dgm:t>
        <a:bodyPr/>
        <a:lstStyle/>
        <a:p>
          <a:pPr algn="ctr"/>
          <a:endParaRPr lang="en-US" b="1"/>
        </a:p>
      </dgm:t>
    </dgm:pt>
    <dgm:pt modelId="{24EA8C8C-3075-4DBC-B611-664937089F26}" type="sibTrans" cxnId="{C71130AB-5502-42F5-B914-B39ECD7F512D}">
      <dgm:prSet/>
      <dgm:spPr/>
      <dgm:t>
        <a:bodyPr/>
        <a:lstStyle/>
        <a:p>
          <a:pPr algn="ctr"/>
          <a:endParaRPr lang="en-US" b="1"/>
        </a:p>
      </dgm:t>
    </dgm:pt>
    <dgm:pt modelId="{A9879915-C06F-47A4-A873-0AE9D7619FCF}" type="pres">
      <dgm:prSet presAssocID="{E0F6D5CE-F74B-4083-8677-3DC09129315A}" presName="Name0" presStyleCnt="0">
        <dgm:presLayoutVars>
          <dgm:dir/>
          <dgm:resizeHandles val="exact"/>
        </dgm:presLayoutVars>
      </dgm:prSet>
      <dgm:spPr/>
      <dgm:t>
        <a:bodyPr/>
        <a:lstStyle/>
        <a:p>
          <a:endParaRPr lang="en-US"/>
        </a:p>
      </dgm:t>
    </dgm:pt>
    <dgm:pt modelId="{77F558DB-4D06-45F3-B675-4F38F7FD6B33}" type="pres">
      <dgm:prSet presAssocID="{A929C0F8-8972-42CA-B324-770C96B55FBF}" presName="compNode" presStyleCnt="0"/>
      <dgm:spPr/>
      <dgm:t>
        <a:bodyPr/>
        <a:lstStyle/>
        <a:p>
          <a:endParaRPr lang="en-US"/>
        </a:p>
      </dgm:t>
    </dgm:pt>
    <dgm:pt modelId="{6A8D66FF-A063-4055-A49B-780990042AAD}" type="pres">
      <dgm:prSet presAssocID="{A929C0F8-8972-42CA-B324-770C96B55FBF}" presName="pictRect" presStyleLbl="node1" presStyleIdx="0" presStyleCnt="4"/>
      <dgm:spPr>
        <a:blipFill rotWithShape="0">
          <a:blip xmlns:r="http://schemas.openxmlformats.org/officeDocument/2006/relationships" r:embed="rId1"/>
          <a:stretch>
            <a:fillRect/>
          </a:stretch>
        </a:blipFill>
      </dgm:spPr>
      <dgm:t>
        <a:bodyPr/>
        <a:lstStyle/>
        <a:p>
          <a:endParaRPr lang="en-US"/>
        </a:p>
      </dgm:t>
    </dgm:pt>
    <dgm:pt modelId="{3EA53665-D18B-4C37-ADA8-366CC8B67F00}" type="pres">
      <dgm:prSet presAssocID="{A929C0F8-8972-42CA-B324-770C96B55FBF}" presName="textRect" presStyleLbl="revTx" presStyleIdx="0" presStyleCnt="4" custLinFactNeighborY="-1788">
        <dgm:presLayoutVars>
          <dgm:bulletEnabled val="1"/>
        </dgm:presLayoutVars>
      </dgm:prSet>
      <dgm:spPr/>
      <dgm:t>
        <a:bodyPr/>
        <a:lstStyle/>
        <a:p>
          <a:endParaRPr lang="en-US"/>
        </a:p>
      </dgm:t>
    </dgm:pt>
    <dgm:pt modelId="{A3E31D8F-DE69-463A-BABE-5A494FD81520}" type="pres">
      <dgm:prSet presAssocID="{A35D115F-63A2-487A-A711-12CDD3243EEC}" presName="sibTrans" presStyleLbl="sibTrans2D1" presStyleIdx="0" presStyleCnt="0"/>
      <dgm:spPr/>
      <dgm:t>
        <a:bodyPr/>
        <a:lstStyle/>
        <a:p>
          <a:endParaRPr lang="en-US"/>
        </a:p>
      </dgm:t>
    </dgm:pt>
    <dgm:pt modelId="{984E7B9A-3F23-4162-97D3-8C9FCC0C0532}" type="pres">
      <dgm:prSet presAssocID="{2CFA9691-4123-495F-AAB0-E5F615BA08E1}" presName="compNode" presStyleCnt="0"/>
      <dgm:spPr/>
      <dgm:t>
        <a:bodyPr/>
        <a:lstStyle/>
        <a:p>
          <a:endParaRPr lang="en-US"/>
        </a:p>
      </dgm:t>
    </dgm:pt>
    <dgm:pt modelId="{E7B5929F-9FE6-4CD3-91D7-0BD948E2A6D6}" type="pres">
      <dgm:prSet presAssocID="{2CFA9691-4123-495F-AAB0-E5F615BA08E1}" presName="pictRect" presStyleLbl="node1" presStyleIdx="1" presStyleCnt="4"/>
      <dgm:spPr>
        <a:blipFill rotWithShape="0">
          <a:blip xmlns:r="http://schemas.openxmlformats.org/officeDocument/2006/relationships" r:embed="rId2"/>
          <a:stretch>
            <a:fillRect/>
          </a:stretch>
        </a:blipFill>
      </dgm:spPr>
      <dgm:t>
        <a:bodyPr/>
        <a:lstStyle/>
        <a:p>
          <a:endParaRPr lang="en-US"/>
        </a:p>
      </dgm:t>
    </dgm:pt>
    <dgm:pt modelId="{05988D61-873A-42FB-91F6-3C206BA807D0}" type="pres">
      <dgm:prSet presAssocID="{2CFA9691-4123-495F-AAB0-E5F615BA08E1}" presName="textRect" presStyleLbl="revTx" presStyleIdx="1" presStyleCnt="4" custLinFactNeighborY="-1788">
        <dgm:presLayoutVars>
          <dgm:bulletEnabled val="1"/>
        </dgm:presLayoutVars>
      </dgm:prSet>
      <dgm:spPr/>
      <dgm:t>
        <a:bodyPr/>
        <a:lstStyle/>
        <a:p>
          <a:endParaRPr lang="en-US"/>
        </a:p>
      </dgm:t>
    </dgm:pt>
    <dgm:pt modelId="{163CB685-0CF8-4965-A98F-F299EFD13317}" type="pres">
      <dgm:prSet presAssocID="{07283266-16BB-45FB-990E-164C2B0D588E}" presName="sibTrans" presStyleLbl="sibTrans2D1" presStyleIdx="0" presStyleCnt="0"/>
      <dgm:spPr/>
      <dgm:t>
        <a:bodyPr/>
        <a:lstStyle/>
        <a:p>
          <a:endParaRPr lang="en-US"/>
        </a:p>
      </dgm:t>
    </dgm:pt>
    <dgm:pt modelId="{CFDBFEC1-122E-48CD-A060-D548A90EBE1C}" type="pres">
      <dgm:prSet presAssocID="{0065B47D-2735-43B1-8073-A5CE28E8A86A}" presName="compNode" presStyleCnt="0"/>
      <dgm:spPr/>
      <dgm:t>
        <a:bodyPr/>
        <a:lstStyle/>
        <a:p>
          <a:endParaRPr lang="en-US"/>
        </a:p>
      </dgm:t>
    </dgm:pt>
    <dgm:pt modelId="{D60B31D4-B160-491F-8BAC-FF13DFC0BB91}" type="pres">
      <dgm:prSet presAssocID="{0065B47D-2735-43B1-8073-A5CE28E8A86A}" presName="pictRect" presStyleLbl="node1" presStyleIdx="2" presStyleCnt="4" custScaleY="172968" custLinFactNeighborY="-36339"/>
      <dgm:spPr>
        <a:blipFill rotWithShape="0">
          <a:blip xmlns:r="http://schemas.openxmlformats.org/officeDocument/2006/relationships" r:embed="rId3"/>
          <a:stretch>
            <a:fillRect/>
          </a:stretch>
        </a:blipFill>
      </dgm:spPr>
      <dgm:t>
        <a:bodyPr/>
        <a:lstStyle/>
        <a:p>
          <a:endParaRPr lang="en-US"/>
        </a:p>
      </dgm:t>
    </dgm:pt>
    <dgm:pt modelId="{3053104B-869E-4EC6-8DD3-AF9EA35A66A7}" type="pres">
      <dgm:prSet presAssocID="{0065B47D-2735-43B1-8073-A5CE28E8A86A}" presName="textRect" presStyleLbl="revTx" presStyleIdx="2" presStyleCnt="4" custLinFactNeighborY="3345">
        <dgm:presLayoutVars>
          <dgm:bulletEnabled val="1"/>
        </dgm:presLayoutVars>
      </dgm:prSet>
      <dgm:spPr/>
      <dgm:t>
        <a:bodyPr/>
        <a:lstStyle/>
        <a:p>
          <a:endParaRPr lang="en-US"/>
        </a:p>
      </dgm:t>
    </dgm:pt>
    <dgm:pt modelId="{4B28E21B-7FC2-46F3-9977-D22FB4A76B39}" type="pres">
      <dgm:prSet presAssocID="{87A4E482-B41E-4988-862D-774F811608DD}" presName="sibTrans" presStyleLbl="sibTrans2D1" presStyleIdx="0" presStyleCnt="0"/>
      <dgm:spPr/>
      <dgm:t>
        <a:bodyPr/>
        <a:lstStyle/>
        <a:p>
          <a:endParaRPr lang="en-US"/>
        </a:p>
      </dgm:t>
    </dgm:pt>
    <dgm:pt modelId="{3F5527BA-4F7C-4598-B19E-49B70C40601D}" type="pres">
      <dgm:prSet presAssocID="{E08047F6-E472-444C-8EF6-729C315878FB}" presName="compNode" presStyleCnt="0"/>
      <dgm:spPr/>
      <dgm:t>
        <a:bodyPr/>
        <a:lstStyle/>
        <a:p>
          <a:endParaRPr lang="en-US"/>
        </a:p>
      </dgm:t>
    </dgm:pt>
    <dgm:pt modelId="{601BB8F8-E995-425C-BB33-F5D5FC25B13F}" type="pres">
      <dgm:prSet presAssocID="{E08047F6-E472-444C-8EF6-729C315878FB}" presName="pictRect" presStyleLbl="node1" presStyleIdx="3" presStyleCnt="4"/>
      <dgm:spPr>
        <a:blipFill rotWithShape="0">
          <a:blip xmlns:r="http://schemas.openxmlformats.org/officeDocument/2006/relationships" r:embed="rId4"/>
          <a:stretch>
            <a:fillRect/>
          </a:stretch>
        </a:blipFill>
      </dgm:spPr>
      <dgm:t>
        <a:bodyPr/>
        <a:lstStyle/>
        <a:p>
          <a:endParaRPr lang="en-US"/>
        </a:p>
      </dgm:t>
    </dgm:pt>
    <dgm:pt modelId="{BAFF05A5-DE67-4AAA-8531-0D7FBC9AAA61}" type="pres">
      <dgm:prSet presAssocID="{E08047F6-E472-444C-8EF6-729C315878FB}" presName="textRect" presStyleLbl="revTx" presStyleIdx="3" presStyleCnt="4" custLinFactNeighborY="-1788">
        <dgm:presLayoutVars>
          <dgm:bulletEnabled val="1"/>
        </dgm:presLayoutVars>
      </dgm:prSet>
      <dgm:spPr/>
      <dgm:t>
        <a:bodyPr/>
        <a:lstStyle/>
        <a:p>
          <a:endParaRPr lang="en-US"/>
        </a:p>
      </dgm:t>
    </dgm:pt>
  </dgm:ptLst>
  <dgm:cxnLst>
    <dgm:cxn modelId="{4DB88A9D-AAA9-40BD-8BE3-A4B0485F765B}" type="presOf" srcId="{87A4E482-B41E-4988-862D-774F811608DD}" destId="{4B28E21B-7FC2-46F3-9977-D22FB4A76B39}" srcOrd="0" destOrd="0" presId="urn:microsoft.com/office/officeart/2005/8/layout/pList1#1"/>
    <dgm:cxn modelId="{8D9595E5-F059-4D8A-BC27-E26D95523F4E}" type="presOf" srcId="{E0F6D5CE-F74B-4083-8677-3DC09129315A}" destId="{A9879915-C06F-47A4-A873-0AE9D7619FCF}" srcOrd="0" destOrd="0" presId="urn:microsoft.com/office/officeart/2005/8/layout/pList1#1"/>
    <dgm:cxn modelId="{8CBC656B-1F1D-48C7-9A79-7CD8B66E1029}" type="presOf" srcId="{A35D115F-63A2-487A-A711-12CDD3243EEC}" destId="{A3E31D8F-DE69-463A-BABE-5A494FD81520}" srcOrd="0" destOrd="0" presId="urn:microsoft.com/office/officeart/2005/8/layout/pList1#1"/>
    <dgm:cxn modelId="{06B46AC4-5C03-4D74-B8D9-2A6197D896A0}" srcId="{E0F6D5CE-F74B-4083-8677-3DC09129315A}" destId="{0065B47D-2735-43B1-8073-A5CE28E8A86A}" srcOrd="2" destOrd="0" parTransId="{446000A5-C765-4C16-AC03-D719E2D3A364}" sibTransId="{87A4E482-B41E-4988-862D-774F811608DD}"/>
    <dgm:cxn modelId="{C71130AB-5502-42F5-B914-B39ECD7F512D}" srcId="{E0F6D5CE-F74B-4083-8677-3DC09129315A}" destId="{E08047F6-E472-444C-8EF6-729C315878FB}" srcOrd="3" destOrd="0" parTransId="{2056D579-3BC1-4A46-8402-2FEC8FCFC9DB}" sibTransId="{24EA8C8C-3075-4DBC-B611-664937089F26}"/>
    <dgm:cxn modelId="{159A0053-84FE-4F68-B9ED-6538F6F8EF99}" srcId="{E0F6D5CE-F74B-4083-8677-3DC09129315A}" destId="{A929C0F8-8972-42CA-B324-770C96B55FBF}" srcOrd="0" destOrd="0" parTransId="{32A4E9F6-A3B0-4E3B-8361-13F8ECC59705}" sibTransId="{A35D115F-63A2-487A-A711-12CDD3243EEC}"/>
    <dgm:cxn modelId="{25B9A3F1-649F-49B4-838F-35C698567DB5}" type="presOf" srcId="{2CFA9691-4123-495F-AAB0-E5F615BA08E1}" destId="{05988D61-873A-42FB-91F6-3C206BA807D0}" srcOrd="0" destOrd="0" presId="urn:microsoft.com/office/officeart/2005/8/layout/pList1#1"/>
    <dgm:cxn modelId="{4A24B510-AA92-4C95-A8C2-72E9997376EA}" type="presOf" srcId="{07283266-16BB-45FB-990E-164C2B0D588E}" destId="{163CB685-0CF8-4965-A98F-F299EFD13317}" srcOrd="0" destOrd="0" presId="urn:microsoft.com/office/officeart/2005/8/layout/pList1#1"/>
    <dgm:cxn modelId="{634E312C-9B3C-452D-AD71-F6D973167504}" type="presOf" srcId="{A929C0F8-8972-42CA-B324-770C96B55FBF}" destId="{3EA53665-D18B-4C37-ADA8-366CC8B67F00}" srcOrd="0" destOrd="0" presId="urn:microsoft.com/office/officeart/2005/8/layout/pList1#1"/>
    <dgm:cxn modelId="{04AC1413-55D3-4922-B81A-E27AC1C16EC7}" type="presOf" srcId="{E08047F6-E472-444C-8EF6-729C315878FB}" destId="{BAFF05A5-DE67-4AAA-8531-0D7FBC9AAA61}" srcOrd="0" destOrd="0" presId="urn:microsoft.com/office/officeart/2005/8/layout/pList1#1"/>
    <dgm:cxn modelId="{00E2CC35-2543-428C-B3EE-21D8379F01D6}" type="presOf" srcId="{0065B47D-2735-43B1-8073-A5CE28E8A86A}" destId="{3053104B-869E-4EC6-8DD3-AF9EA35A66A7}" srcOrd="0" destOrd="0" presId="urn:microsoft.com/office/officeart/2005/8/layout/pList1#1"/>
    <dgm:cxn modelId="{C4409AEE-8644-49C5-94F3-B6CE3657505A}" srcId="{E0F6D5CE-F74B-4083-8677-3DC09129315A}" destId="{2CFA9691-4123-495F-AAB0-E5F615BA08E1}" srcOrd="1" destOrd="0" parTransId="{BBC2534A-B05E-44F4-A0E6-187B7F17E71B}" sibTransId="{07283266-16BB-45FB-990E-164C2B0D588E}"/>
    <dgm:cxn modelId="{DEE1586B-F5C5-4B2B-8BDB-0FF1C1C9FAE3}" type="presParOf" srcId="{A9879915-C06F-47A4-A873-0AE9D7619FCF}" destId="{77F558DB-4D06-45F3-B675-4F38F7FD6B33}" srcOrd="0" destOrd="0" presId="urn:microsoft.com/office/officeart/2005/8/layout/pList1#1"/>
    <dgm:cxn modelId="{39D3DCD0-19AF-42BA-987E-ACF8F4039133}" type="presParOf" srcId="{77F558DB-4D06-45F3-B675-4F38F7FD6B33}" destId="{6A8D66FF-A063-4055-A49B-780990042AAD}" srcOrd="0" destOrd="0" presId="urn:microsoft.com/office/officeart/2005/8/layout/pList1#1"/>
    <dgm:cxn modelId="{89D13CD0-8F08-4E8C-AA4B-1E8677C89583}" type="presParOf" srcId="{77F558DB-4D06-45F3-B675-4F38F7FD6B33}" destId="{3EA53665-D18B-4C37-ADA8-366CC8B67F00}" srcOrd="1" destOrd="0" presId="urn:microsoft.com/office/officeart/2005/8/layout/pList1#1"/>
    <dgm:cxn modelId="{BAFBB8F0-41D7-4B35-B549-0CD194809B6C}" type="presParOf" srcId="{A9879915-C06F-47A4-A873-0AE9D7619FCF}" destId="{A3E31D8F-DE69-463A-BABE-5A494FD81520}" srcOrd="1" destOrd="0" presId="urn:microsoft.com/office/officeart/2005/8/layout/pList1#1"/>
    <dgm:cxn modelId="{088A9771-28B8-4C00-989B-329198400221}" type="presParOf" srcId="{A9879915-C06F-47A4-A873-0AE9D7619FCF}" destId="{984E7B9A-3F23-4162-97D3-8C9FCC0C0532}" srcOrd="2" destOrd="0" presId="urn:microsoft.com/office/officeart/2005/8/layout/pList1#1"/>
    <dgm:cxn modelId="{0BA93092-E1E6-4120-9036-3A64A43691FA}" type="presParOf" srcId="{984E7B9A-3F23-4162-97D3-8C9FCC0C0532}" destId="{E7B5929F-9FE6-4CD3-91D7-0BD948E2A6D6}" srcOrd="0" destOrd="0" presId="urn:microsoft.com/office/officeart/2005/8/layout/pList1#1"/>
    <dgm:cxn modelId="{F3CB35D1-8619-4815-B443-E95709730E9A}" type="presParOf" srcId="{984E7B9A-3F23-4162-97D3-8C9FCC0C0532}" destId="{05988D61-873A-42FB-91F6-3C206BA807D0}" srcOrd="1" destOrd="0" presId="urn:microsoft.com/office/officeart/2005/8/layout/pList1#1"/>
    <dgm:cxn modelId="{83657558-0EA6-47D9-A2B6-CBADE3A863A7}" type="presParOf" srcId="{A9879915-C06F-47A4-A873-0AE9D7619FCF}" destId="{163CB685-0CF8-4965-A98F-F299EFD13317}" srcOrd="3" destOrd="0" presId="urn:microsoft.com/office/officeart/2005/8/layout/pList1#1"/>
    <dgm:cxn modelId="{B6203B02-7875-4282-BF2A-6661C0CD67BE}" type="presParOf" srcId="{A9879915-C06F-47A4-A873-0AE9D7619FCF}" destId="{CFDBFEC1-122E-48CD-A060-D548A90EBE1C}" srcOrd="4" destOrd="0" presId="urn:microsoft.com/office/officeart/2005/8/layout/pList1#1"/>
    <dgm:cxn modelId="{E8F05F8E-EBEB-4686-A43F-A01B87CF8580}" type="presParOf" srcId="{CFDBFEC1-122E-48CD-A060-D548A90EBE1C}" destId="{D60B31D4-B160-491F-8BAC-FF13DFC0BB91}" srcOrd="0" destOrd="0" presId="urn:microsoft.com/office/officeart/2005/8/layout/pList1#1"/>
    <dgm:cxn modelId="{1FBEDD3D-CB76-481B-A671-6B8A693016B4}" type="presParOf" srcId="{CFDBFEC1-122E-48CD-A060-D548A90EBE1C}" destId="{3053104B-869E-4EC6-8DD3-AF9EA35A66A7}" srcOrd="1" destOrd="0" presId="urn:microsoft.com/office/officeart/2005/8/layout/pList1#1"/>
    <dgm:cxn modelId="{84D4E0D8-CEA1-4A4A-9A1A-F6EFC5335E38}" type="presParOf" srcId="{A9879915-C06F-47A4-A873-0AE9D7619FCF}" destId="{4B28E21B-7FC2-46F3-9977-D22FB4A76B39}" srcOrd="5" destOrd="0" presId="urn:microsoft.com/office/officeart/2005/8/layout/pList1#1"/>
    <dgm:cxn modelId="{E65A9F57-FB38-4D13-8FB7-BB69B71B1D63}" type="presParOf" srcId="{A9879915-C06F-47A4-A873-0AE9D7619FCF}" destId="{3F5527BA-4F7C-4598-B19E-49B70C40601D}" srcOrd="6" destOrd="0" presId="urn:microsoft.com/office/officeart/2005/8/layout/pList1#1"/>
    <dgm:cxn modelId="{A9E66040-C258-43D9-B746-C628F46A413A}" type="presParOf" srcId="{3F5527BA-4F7C-4598-B19E-49B70C40601D}" destId="{601BB8F8-E995-425C-BB33-F5D5FC25B13F}" srcOrd="0" destOrd="0" presId="urn:microsoft.com/office/officeart/2005/8/layout/pList1#1"/>
    <dgm:cxn modelId="{C1FE0526-D937-4425-A216-C4B71C76AA0D}" type="presParOf" srcId="{3F5527BA-4F7C-4598-B19E-49B70C40601D}" destId="{BAFF05A5-DE67-4AAA-8531-0D7FBC9AAA61}" srcOrd="1" destOrd="0" presId="urn:microsoft.com/office/officeart/2005/8/layout/pLis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0F6D5CE-F74B-4083-8677-3DC09129315A}" type="doc">
      <dgm:prSet loTypeId="urn:microsoft.com/office/officeart/2005/8/layout/pList1#2" loCatId="list" qsTypeId="urn:microsoft.com/office/officeart/2005/8/quickstyle/3d2" qsCatId="3D" csTypeId="urn:microsoft.com/office/officeart/2005/8/colors/accent0_3" csCatId="mainScheme" phldr="1"/>
      <dgm:spPr/>
      <dgm:t>
        <a:bodyPr/>
        <a:lstStyle/>
        <a:p>
          <a:endParaRPr lang="en-US"/>
        </a:p>
      </dgm:t>
    </dgm:pt>
    <dgm:pt modelId="{A929C0F8-8972-42CA-B324-770C96B55FBF}">
      <dgm:prSet phldrT="[Text]"/>
      <dgm:spPr>
        <a:noFill/>
        <a:ln>
          <a:noFill/>
        </a:ln>
        <a:scene3d>
          <a:camera prst="orthographicFront"/>
          <a:lightRig rig="threePt" dir="t"/>
        </a:scene3d>
        <a:sp3d>
          <a:bevelT w="127000" h="25400"/>
        </a:sp3d>
      </dgm:spPr>
      <dgm:t>
        <a:bodyPr/>
        <a:lstStyle/>
        <a:p>
          <a:pPr algn="ctr"/>
          <a:r>
            <a:rPr lang="en-US" b="1" dirty="0" smtClean="0">
              <a:solidFill>
                <a:schemeClr val="bg1"/>
              </a:solidFill>
            </a:rPr>
            <a:t>Staff</a:t>
          </a:r>
          <a:endParaRPr lang="en-US" b="1" dirty="0">
            <a:solidFill>
              <a:schemeClr val="bg1"/>
            </a:solidFill>
          </a:endParaRPr>
        </a:p>
      </dgm:t>
    </dgm:pt>
    <dgm:pt modelId="{32A4E9F6-A3B0-4E3B-8361-13F8ECC59705}" type="parTrans" cxnId="{159A0053-84FE-4F68-B9ED-6538F6F8EF99}">
      <dgm:prSet/>
      <dgm:spPr/>
      <dgm:t>
        <a:bodyPr/>
        <a:lstStyle/>
        <a:p>
          <a:pPr algn="ctr"/>
          <a:endParaRPr lang="en-US" b="1"/>
        </a:p>
      </dgm:t>
    </dgm:pt>
    <dgm:pt modelId="{A35D115F-63A2-487A-A711-12CDD3243EEC}" type="sibTrans" cxnId="{159A0053-84FE-4F68-B9ED-6538F6F8EF99}">
      <dgm:prSet/>
      <dgm:spPr/>
      <dgm:t>
        <a:bodyPr/>
        <a:lstStyle/>
        <a:p>
          <a:pPr algn="ctr"/>
          <a:endParaRPr lang="en-US" b="1"/>
        </a:p>
      </dgm:t>
    </dgm:pt>
    <dgm:pt modelId="{2CFA9691-4123-495F-AAB0-E5F615BA08E1}">
      <dgm:prSet phldrT="[Text]"/>
      <dgm:spPr>
        <a:noFill/>
        <a:ln>
          <a:noFill/>
        </a:ln>
        <a:scene3d>
          <a:camera prst="orthographicFront"/>
          <a:lightRig rig="threePt" dir="t"/>
        </a:scene3d>
        <a:sp3d>
          <a:bevelT w="127000" h="25400"/>
        </a:sp3d>
      </dgm:spPr>
      <dgm:t>
        <a:bodyPr/>
        <a:lstStyle/>
        <a:p>
          <a:pPr algn="ctr"/>
          <a:r>
            <a:rPr lang="en-US" b="1" dirty="0" smtClean="0">
              <a:solidFill>
                <a:schemeClr val="bg1"/>
              </a:solidFill>
            </a:rPr>
            <a:t>Data</a:t>
          </a:r>
          <a:endParaRPr lang="en-US" b="1" dirty="0">
            <a:solidFill>
              <a:schemeClr val="bg1"/>
            </a:solidFill>
          </a:endParaRPr>
        </a:p>
      </dgm:t>
    </dgm:pt>
    <dgm:pt modelId="{BBC2534A-B05E-44F4-A0E6-187B7F17E71B}" type="parTrans" cxnId="{C4409AEE-8644-49C5-94F3-B6CE3657505A}">
      <dgm:prSet/>
      <dgm:spPr/>
      <dgm:t>
        <a:bodyPr/>
        <a:lstStyle/>
        <a:p>
          <a:pPr algn="ctr"/>
          <a:endParaRPr lang="en-US" b="1"/>
        </a:p>
      </dgm:t>
    </dgm:pt>
    <dgm:pt modelId="{07283266-16BB-45FB-990E-164C2B0D588E}" type="sibTrans" cxnId="{C4409AEE-8644-49C5-94F3-B6CE3657505A}">
      <dgm:prSet/>
      <dgm:spPr/>
      <dgm:t>
        <a:bodyPr/>
        <a:lstStyle/>
        <a:p>
          <a:pPr algn="ctr"/>
          <a:endParaRPr lang="en-US" b="1"/>
        </a:p>
      </dgm:t>
    </dgm:pt>
    <dgm:pt modelId="{0065B47D-2735-43B1-8073-A5CE28E8A86A}">
      <dgm:prSet phldrT="[Text]"/>
      <dgm:spPr>
        <a:noFill/>
        <a:ln>
          <a:noFill/>
        </a:ln>
        <a:scene3d>
          <a:camera prst="orthographicFront"/>
          <a:lightRig rig="threePt" dir="t"/>
        </a:scene3d>
        <a:sp3d>
          <a:bevelT w="127000" h="25400"/>
        </a:sp3d>
      </dgm:spPr>
      <dgm:t>
        <a:bodyPr/>
        <a:lstStyle/>
        <a:p>
          <a:pPr algn="ctr"/>
          <a:r>
            <a:rPr lang="en-US" b="1" dirty="0" smtClean="0">
              <a:solidFill>
                <a:schemeClr val="bg1"/>
              </a:solidFill>
            </a:rPr>
            <a:t>Guidelines</a:t>
          </a:r>
          <a:r>
            <a:rPr lang="en-US" b="1" dirty="0" smtClean="0">
              <a:solidFill>
                <a:srgbClr val="2D2D19"/>
              </a:solidFill>
            </a:rPr>
            <a:t>/ Instructions</a:t>
          </a:r>
          <a:endParaRPr lang="en-US" b="1" dirty="0">
            <a:solidFill>
              <a:srgbClr val="2D2D19"/>
            </a:solidFill>
          </a:endParaRPr>
        </a:p>
      </dgm:t>
    </dgm:pt>
    <dgm:pt modelId="{446000A5-C765-4C16-AC03-D719E2D3A364}" type="parTrans" cxnId="{06B46AC4-5C03-4D74-B8D9-2A6197D896A0}">
      <dgm:prSet/>
      <dgm:spPr/>
      <dgm:t>
        <a:bodyPr/>
        <a:lstStyle/>
        <a:p>
          <a:pPr algn="ctr"/>
          <a:endParaRPr lang="en-US" b="1"/>
        </a:p>
      </dgm:t>
    </dgm:pt>
    <dgm:pt modelId="{87A4E482-B41E-4988-862D-774F811608DD}" type="sibTrans" cxnId="{06B46AC4-5C03-4D74-B8D9-2A6197D896A0}">
      <dgm:prSet/>
      <dgm:spPr/>
      <dgm:t>
        <a:bodyPr/>
        <a:lstStyle/>
        <a:p>
          <a:pPr algn="ctr"/>
          <a:endParaRPr lang="en-US" b="1"/>
        </a:p>
      </dgm:t>
    </dgm:pt>
    <dgm:pt modelId="{E08047F6-E472-444C-8EF6-729C315878FB}">
      <dgm:prSet phldrT="[Text]"/>
      <dgm:spPr>
        <a:noFill/>
        <a:ln>
          <a:noFill/>
        </a:ln>
        <a:scene3d>
          <a:camera prst="orthographicFront"/>
          <a:lightRig rig="threePt" dir="t"/>
        </a:scene3d>
        <a:sp3d>
          <a:bevelT w="127000" h="25400"/>
        </a:sp3d>
      </dgm:spPr>
      <dgm:t>
        <a:bodyPr/>
        <a:lstStyle/>
        <a:p>
          <a:pPr algn="ctr"/>
          <a:r>
            <a:rPr lang="en-US" b="1" dirty="0" smtClean="0">
              <a:solidFill>
                <a:schemeClr val="bg1"/>
              </a:solidFill>
            </a:rPr>
            <a:t>Training</a:t>
          </a:r>
          <a:endParaRPr lang="en-US" b="1" dirty="0">
            <a:solidFill>
              <a:schemeClr val="bg1"/>
            </a:solidFill>
          </a:endParaRPr>
        </a:p>
      </dgm:t>
    </dgm:pt>
    <dgm:pt modelId="{2056D579-3BC1-4A46-8402-2FEC8FCFC9DB}" type="parTrans" cxnId="{C71130AB-5502-42F5-B914-B39ECD7F512D}">
      <dgm:prSet/>
      <dgm:spPr/>
      <dgm:t>
        <a:bodyPr/>
        <a:lstStyle/>
        <a:p>
          <a:pPr algn="ctr"/>
          <a:endParaRPr lang="en-US" b="1"/>
        </a:p>
      </dgm:t>
    </dgm:pt>
    <dgm:pt modelId="{24EA8C8C-3075-4DBC-B611-664937089F26}" type="sibTrans" cxnId="{C71130AB-5502-42F5-B914-B39ECD7F512D}">
      <dgm:prSet/>
      <dgm:spPr/>
      <dgm:t>
        <a:bodyPr/>
        <a:lstStyle/>
        <a:p>
          <a:pPr algn="ctr"/>
          <a:endParaRPr lang="en-US" b="1"/>
        </a:p>
      </dgm:t>
    </dgm:pt>
    <dgm:pt modelId="{A9879915-C06F-47A4-A873-0AE9D7619FCF}" type="pres">
      <dgm:prSet presAssocID="{E0F6D5CE-F74B-4083-8677-3DC09129315A}" presName="Name0" presStyleCnt="0">
        <dgm:presLayoutVars>
          <dgm:dir/>
          <dgm:resizeHandles val="exact"/>
        </dgm:presLayoutVars>
      </dgm:prSet>
      <dgm:spPr/>
      <dgm:t>
        <a:bodyPr/>
        <a:lstStyle/>
        <a:p>
          <a:endParaRPr lang="en-US"/>
        </a:p>
      </dgm:t>
    </dgm:pt>
    <dgm:pt modelId="{77F558DB-4D06-45F3-B675-4F38F7FD6B33}" type="pres">
      <dgm:prSet presAssocID="{A929C0F8-8972-42CA-B324-770C96B55FBF}" presName="compNode" presStyleCnt="0"/>
      <dgm:spPr/>
      <dgm:t>
        <a:bodyPr/>
        <a:lstStyle/>
        <a:p>
          <a:endParaRPr lang="en-US"/>
        </a:p>
      </dgm:t>
    </dgm:pt>
    <dgm:pt modelId="{6A8D66FF-A063-4055-A49B-780990042AAD}" type="pres">
      <dgm:prSet presAssocID="{A929C0F8-8972-42CA-B324-770C96B55FBF}" presName="pictRect" presStyleLbl="node1" presStyleIdx="0" presStyleCnt="4"/>
      <dgm:spPr>
        <a:blipFill rotWithShape="0">
          <a:blip xmlns:r="http://schemas.openxmlformats.org/officeDocument/2006/relationships" r:embed="rId1"/>
          <a:stretch>
            <a:fillRect/>
          </a:stretch>
        </a:blipFill>
      </dgm:spPr>
      <dgm:t>
        <a:bodyPr/>
        <a:lstStyle/>
        <a:p>
          <a:endParaRPr lang="en-US"/>
        </a:p>
      </dgm:t>
    </dgm:pt>
    <dgm:pt modelId="{3EA53665-D18B-4C37-ADA8-366CC8B67F00}" type="pres">
      <dgm:prSet presAssocID="{A929C0F8-8972-42CA-B324-770C96B55FBF}" presName="textRect" presStyleLbl="revTx" presStyleIdx="0" presStyleCnt="4" custLinFactNeighborY="-1788">
        <dgm:presLayoutVars>
          <dgm:bulletEnabled val="1"/>
        </dgm:presLayoutVars>
      </dgm:prSet>
      <dgm:spPr/>
      <dgm:t>
        <a:bodyPr/>
        <a:lstStyle/>
        <a:p>
          <a:endParaRPr lang="en-US"/>
        </a:p>
      </dgm:t>
    </dgm:pt>
    <dgm:pt modelId="{A3E31D8F-DE69-463A-BABE-5A494FD81520}" type="pres">
      <dgm:prSet presAssocID="{A35D115F-63A2-487A-A711-12CDD3243EEC}" presName="sibTrans" presStyleLbl="sibTrans2D1" presStyleIdx="0" presStyleCnt="0"/>
      <dgm:spPr/>
      <dgm:t>
        <a:bodyPr/>
        <a:lstStyle/>
        <a:p>
          <a:endParaRPr lang="en-US"/>
        </a:p>
      </dgm:t>
    </dgm:pt>
    <dgm:pt modelId="{984E7B9A-3F23-4162-97D3-8C9FCC0C0532}" type="pres">
      <dgm:prSet presAssocID="{2CFA9691-4123-495F-AAB0-E5F615BA08E1}" presName="compNode" presStyleCnt="0"/>
      <dgm:spPr/>
      <dgm:t>
        <a:bodyPr/>
        <a:lstStyle/>
        <a:p>
          <a:endParaRPr lang="en-US"/>
        </a:p>
      </dgm:t>
    </dgm:pt>
    <dgm:pt modelId="{E7B5929F-9FE6-4CD3-91D7-0BD948E2A6D6}" type="pres">
      <dgm:prSet presAssocID="{2CFA9691-4123-495F-AAB0-E5F615BA08E1}" presName="pictRect" presStyleLbl="node1" presStyleIdx="1" presStyleCnt="4"/>
      <dgm:spPr>
        <a:blipFill rotWithShape="0">
          <a:blip xmlns:r="http://schemas.openxmlformats.org/officeDocument/2006/relationships" r:embed="rId2"/>
          <a:stretch>
            <a:fillRect/>
          </a:stretch>
        </a:blipFill>
      </dgm:spPr>
      <dgm:t>
        <a:bodyPr/>
        <a:lstStyle/>
        <a:p>
          <a:endParaRPr lang="en-US"/>
        </a:p>
      </dgm:t>
    </dgm:pt>
    <dgm:pt modelId="{05988D61-873A-42FB-91F6-3C206BA807D0}" type="pres">
      <dgm:prSet presAssocID="{2CFA9691-4123-495F-AAB0-E5F615BA08E1}" presName="textRect" presStyleLbl="revTx" presStyleIdx="1" presStyleCnt="4" custLinFactNeighborY="-1788">
        <dgm:presLayoutVars>
          <dgm:bulletEnabled val="1"/>
        </dgm:presLayoutVars>
      </dgm:prSet>
      <dgm:spPr/>
      <dgm:t>
        <a:bodyPr/>
        <a:lstStyle/>
        <a:p>
          <a:endParaRPr lang="en-US"/>
        </a:p>
      </dgm:t>
    </dgm:pt>
    <dgm:pt modelId="{163CB685-0CF8-4965-A98F-F299EFD13317}" type="pres">
      <dgm:prSet presAssocID="{07283266-16BB-45FB-990E-164C2B0D588E}" presName="sibTrans" presStyleLbl="sibTrans2D1" presStyleIdx="0" presStyleCnt="0"/>
      <dgm:spPr/>
      <dgm:t>
        <a:bodyPr/>
        <a:lstStyle/>
        <a:p>
          <a:endParaRPr lang="en-US"/>
        </a:p>
      </dgm:t>
    </dgm:pt>
    <dgm:pt modelId="{CFDBFEC1-122E-48CD-A060-D548A90EBE1C}" type="pres">
      <dgm:prSet presAssocID="{0065B47D-2735-43B1-8073-A5CE28E8A86A}" presName="compNode" presStyleCnt="0"/>
      <dgm:spPr/>
      <dgm:t>
        <a:bodyPr/>
        <a:lstStyle/>
        <a:p>
          <a:endParaRPr lang="en-US"/>
        </a:p>
      </dgm:t>
    </dgm:pt>
    <dgm:pt modelId="{D60B31D4-B160-491F-8BAC-FF13DFC0BB91}" type="pres">
      <dgm:prSet presAssocID="{0065B47D-2735-43B1-8073-A5CE28E8A86A}" presName="pictRect" presStyleLbl="node1" presStyleIdx="2" presStyleCnt="4" custScaleY="172968" custLinFactNeighborY="-36339"/>
      <dgm:spPr>
        <a:blipFill rotWithShape="0">
          <a:blip xmlns:r="http://schemas.openxmlformats.org/officeDocument/2006/relationships" r:embed="rId3"/>
          <a:stretch>
            <a:fillRect/>
          </a:stretch>
        </a:blipFill>
      </dgm:spPr>
      <dgm:t>
        <a:bodyPr/>
        <a:lstStyle/>
        <a:p>
          <a:endParaRPr lang="en-US"/>
        </a:p>
      </dgm:t>
    </dgm:pt>
    <dgm:pt modelId="{3053104B-869E-4EC6-8DD3-AF9EA35A66A7}" type="pres">
      <dgm:prSet presAssocID="{0065B47D-2735-43B1-8073-A5CE28E8A86A}" presName="textRect" presStyleLbl="revTx" presStyleIdx="2" presStyleCnt="4" custLinFactNeighborY="3345">
        <dgm:presLayoutVars>
          <dgm:bulletEnabled val="1"/>
        </dgm:presLayoutVars>
      </dgm:prSet>
      <dgm:spPr/>
      <dgm:t>
        <a:bodyPr/>
        <a:lstStyle/>
        <a:p>
          <a:endParaRPr lang="en-US"/>
        </a:p>
      </dgm:t>
    </dgm:pt>
    <dgm:pt modelId="{4B28E21B-7FC2-46F3-9977-D22FB4A76B39}" type="pres">
      <dgm:prSet presAssocID="{87A4E482-B41E-4988-862D-774F811608DD}" presName="sibTrans" presStyleLbl="sibTrans2D1" presStyleIdx="0" presStyleCnt="0"/>
      <dgm:spPr/>
      <dgm:t>
        <a:bodyPr/>
        <a:lstStyle/>
        <a:p>
          <a:endParaRPr lang="en-US"/>
        </a:p>
      </dgm:t>
    </dgm:pt>
    <dgm:pt modelId="{3F5527BA-4F7C-4598-B19E-49B70C40601D}" type="pres">
      <dgm:prSet presAssocID="{E08047F6-E472-444C-8EF6-729C315878FB}" presName="compNode" presStyleCnt="0"/>
      <dgm:spPr/>
      <dgm:t>
        <a:bodyPr/>
        <a:lstStyle/>
        <a:p>
          <a:endParaRPr lang="en-US"/>
        </a:p>
      </dgm:t>
    </dgm:pt>
    <dgm:pt modelId="{601BB8F8-E995-425C-BB33-F5D5FC25B13F}" type="pres">
      <dgm:prSet presAssocID="{E08047F6-E472-444C-8EF6-729C315878FB}" presName="pictRect" presStyleLbl="node1" presStyleIdx="3" presStyleCnt="4"/>
      <dgm:spPr>
        <a:blipFill rotWithShape="0">
          <a:blip xmlns:r="http://schemas.openxmlformats.org/officeDocument/2006/relationships" r:embed="rId4"/>
          <a:stretch>
            <a:fillRect/>
          </a:stretch>
        </a:blipFill>
      </dgm:spPr>
      <dgm:t>
        <a:bodyPr/>
        <a:lstStyle/>
        <a:p>
          <a:endParaRPr lang="en-US"/>
        </a:p>
      </dgm:t>
    </dgm:pt>
    <dgm:pt modelId="{BAFF05A5-DE67-4AAA-8531-0D7FBC9AAA61}" type="pres">
      <dgm:prSet presAssocID="{E08047F6-E472-444C-8EF6-729C315878FB}" presName="textRect" presStyleLbl="revTx" presStyleIdx="3" presStyleCnt="4" custLinFactNeighborY="-1788">
        <dgm:presLayoutVars>
          <dgm:bulletEnabled val="1"/>
        </dgm:presLayoutVars>
      </dgm:prSet>
      <dgm:spPr/>
      <dgm:t>
        <a:bodyPr/>
        <a:lstStyle/>
        <a:p>
          <a:endParaRPr lang="en-US"/>
        </a:p>
      </dgm:t>
    </dgm:pt>
  </dgm:ptLst>
  <dgm:cxnLst>
    <dgm:cxn modelId="{615FC56F-AB61-49BD-B074-EF707C3A8F06}" type="presOf" srcId="{E08047F6-E472-444C-8EF6-729C315878FB}" destId="{BAFF05A5-DE67-4AAA-8531-0D7FBC9AAA61}" srcOrd="0" destOrd="0" presId="urn:microsoft.com/office/officeart/2005/8/layout/pList1#2"/>
    <dgm:cxn modelId="{06B46AC4-5C03-4D74-B8D9-2A6197D896A0}" srcId="{E0F6D5CE-F74B-4083-8677-3DC09129315A}" destId="{0065B47D-2735-43B1-8073-A5CE28E8A86A}" srcOrd="2" destOrd="0" parTransId="{446000A5-C765-4C16-AC03-D719E2D3A364}" sibTransId="{87A4E482-B41E-4988-862D-774F811608DD}"/>
    <dgm:cxn modelId="{CA16A392-315C-4E49-B70D-26512B36957C}" type="presOf" srcId="{A35D115F-63A2-487A-A711-12CDD3243EEC}" destId="{A3E31D8F-DE69-463A-BABE-5A494FD81520}" srcOrd="0" destOrd="0" presId="urn:microsoft.com/office/officeart/2005/8/layout/pList1#2"/>
    <dgm:cxn modelId="{C71130AB-5502-42F5-B914-B39ECD7F512D}" srcId="{E0F6D5CE-F74B-4083-8677-3DC09129315A}" destId="{E08047F6-E472-444C-8EF6-729C315878FB}" srcOrd="3" destOrd="0" parTransId="{2056D579-3BC1-4A46-8402-2FEC8FCFC9DB}" sibTransId="{24EA8C8C-3075-4DBC-B611-664937089F26}"/>
    <dgm:cxn modelId="{159A0053-84FE-4F68-B9ED-6538F6F8EF99}" srcId="{E0F6D5CE-F74B-4083-8677-3DC09129315A}" destId="{A929C0F8-8972-42CA-B324-770C96B55FBF}" srcOrd="0" destOrd="0" parTransId="{32A4E9F6-A3B0-4E3B-8361-13F8ECC59705}" sibTransId="{A35D115F-63A2-487A-A711-12CDD3243EEC}"/>
    <dgm:cxn modelId="{00023CD9-9AA9-4F27-B321-4B48F4656466}" type="presOf" srcId="{87A4E482-B41E-4988-862D-774F811608DD}" destId="{4B28E21B-7FC2-46F3-9977-D22FB4A76B39}" srcOrd="0" destOrd="0" presId="urn:microsoft.com/office/officeart/2005/8/layout/pList1#2"/>
    <dgm:cxn modelId="{FB4CF9A7-B106-4C26-BF19-59C0EC1065B9}" type="presOf" srcId="{0065B47D-2735-43B1-8073-A5CE28E8A86A}" destId="{3053104B-869E-4EC6-8DD3-AF9EA35A66A7}" srcOrd="0" destOrd="0" presId="urn:microsoft.com/office/officeart/2005/8/layout/pList1#2"/>
    <dgm:cxn modelId="{1D203BFE-8548-4E54-BE15-2D07075C4745}" type="presOf" srcId="{A929C0F8-8972-42CA-B324-770C96B55FBF}" destId="{3EA53665-D18B-4C37-ADA8-366CC8B67F00}" srcOrd="0" destOrd="0" presId="urn:microsoft.com/office/officeart/2005/8/layout/pList1#2"/>
    <dgm:cxn modelId="{ABB4A18F-3823-42FD-9DDC-D67611459A9C}" type="presOf" srcId="{07283266-16BB-45FB-990E-164C2B0D588E}" destId="{163CB685-0CF8-4965-A98F-F299EFD13317}" srcOrd="0" destOrd="0" presId="urn:microsoft.com/office/officeart/2005/8/layout/pList1#2"/>
    <dgm:cxn modelId="{167718FE-4EF3-4F3F-9A07-8AFAB68B2581}" type="presOf" srcId="{2CFA9691-4123-495F-AAB0-E5F615BA08E1}" destId="{05988D61-873A-42FB-91F6-3C206BA807D0}" srcOrd="0" destOrd="0" presId="urn:microsoft.com/office/officeart/2005/8/layout/pList1#2"/>
    <dgm:cxn modelId="{C4409AEE-8644-49C5-94F3-B6CE3657505A}" srcId="{E0F6D5CE-F74B-4083-8677-3DC09129315A}" destId="{2CFA9691-4123-495F-AAB0-E5F615BA08E1}" srcOrd="1" destOrd="0" parTransId="{BBC2534A-B05E-44F4-A0E6-187B7F17E71B}" sibTransId="{07283266-16BB-45FB-990E-164C2B0D588E}"/>
    <dgm:cxn modelId="{9442A782-7F90-49B2-91EA-1642F0DC3003}" type="presOf" srcId="{E0F6D5CE-F74B-4083-8677-3DC09129315A}" destId="{A9879915-C06F-47A4-A873-0AE9D7619FCF}" srcOrd="0" destOrd="0" presId="urn:microsoft.com/office/officeart/2005/8/layout/pList1#2"/>
    <dgm:cxn modelId="{D9D77344-F73B-4875-A158-3D12BB6A3A07}" type="presParOf" srcId="{A9879915-C06F-47A4-A873-0AE9D7619FCF}" destId="{77F558DB-4D06-45F3-B675-4F38F7FD6B33}" srcOrd="0" destOrd="0" presId="urn:microsoft.com/office/officeart/2005/8/layout/pList1#2"/>
    <dgm:cxn modelId="{7FC5AFE9-AD23-469B-BCB9-FB496EBAD9A2}" type="presParOf" srcId="{77F558DB-4D06-45F3-B675-4F38F7FD6B33}" destId="{6A8D66FF-A063-4055-A49B-780990042AAD}" srcOrd="0" destOrd="0" presId="urn:microsoft.com/office/officeart/2005/8/layout/pList1#2"/>
    <dgm:cxn modelId="{9D4077F0-D150-4CE9-93AD-69BF1D5A6E7F}" type="presParOf" srcId="{77F558DB-4D06-45F3-B675-4F38F7FD6B33}" destId="{3EA53665-D18B-4C37-ADA8-366CC8B67F00}" srcOrd="1" destOrd="0" presId="urn:microsoft.com/office/officeart/2005/8/layout/pList1#2"/>
    <dgm:cxn modelId="{7B1EC756-C03E-4362-B20B-6721D7D55293}" type="presParOf" srcId="{A9879915-C06F-47A4-A873-0AE9D7619FCF}" destId="{A3E31D8F-DE69-463A-BABE-5A494FD81520}" srcOrd="1" destOrd="0" presId="urn:microsoft.com/office/officeart/2005/8/layout/pList1#2"/>
    <dgm:cxn modelId="{08626682-58A3-44AB-BE85-107A973D53C5}" type="presParOf" srcId="{A9879915-C06F-47A4-A873-0AE9D7619FCF}" destId="{984E7B9A-3F23-4162-97D3-8C9FCC0C0532}" srcOrd="2" destOrd="0" presId="urn:microsoft.com/office/officeart/2005/8/layout/pList1#2"/>
    <dgm:cxn modelId="{447AFF5A-221F-4D51-99B8-B6EFAA0F5890}" type="presParOf" srcId="{984E7B9A-3F23-4162-97D3-8C9FCC0C0532}" destId="{E7B5929F-9FE6-4CD3-91D7-0BD948E2A6D6}" srcOrd="0" destOrd="0" presId="urn:microsoft.com/office/officeart/2005/8/layout/pList1#2"/>
    <dgm:cxn modelId="{243D2B2F-AC13-4A50-A7A2-EB41EF892EBA}" type="presParOf" srcId="{984E7B9A-3F23-4162-97D3-8C9FCC0C0532}" destId="{05988D61-873A-42FB-91F6-3C206BA807D0}" srcOrd="1" destOrd="0" presId="urn:microsoft.com/office/officeart/2005/8/layout/pList1#2"/>
    <dgm:cxn modelId="{F214144E-E23B-4300-813F-CB98F9C88FA5}" type="presParOf" srcId="{A9879915-C06F-47A4-A873-0AE9D7619FCF}" destId="{163CB685-0CF8-4965-A98F-F299EFD13317}" srcOrd="3" destOrd="0" presId="urn:microsoft.com/office/officeart/2005/8/layout/pList1#2"/>
    <dgm:cxn modelId="{7EE3EBDE-FCA6-4619-B287-FA1881CB4549}" type="presParOf" srcId="{A9879915-C06F-47A4-A873-0AE9D7619FCF}" destId="{CFDBFEC1-122E-48CD-A060-D548A90EBE1C}" srcOrd="4" destOrd="0" presId="urn:microsoft.com/office/officeart/2005/8/layout/pList1#2"/>
    <dgm:cxn modelId="{ECBC1576-018F-4DA4-BA58-0EAC1FFAB8D3}" type="presParOf" srcId="{CFDBFEC1-122E-48CD-A060-D548A90EBE1C}" destId="{D60B31D4-B160-491F-8BAC-FF13DFC0BB91}" srcOrd="0" destOrd="0" presId="urn:microsoft.com/office/officeart/2005/8/layout/pList1#2"/>
    <dgm:cxn modelId="{A7AB248C-6529-4BED-9232-7EA978435EAE}" type="presParOf" srcId="{CFDBFEC1-122E-48CD-A060-D548A90EBE1C}" destId="{3053104B-869E-4EC6-8DD3-AF9EA35A66A7}" srcOrd="1" destOrd="0" presId="urn:microsoft.com/office/officeart/2005/8/layout/pList1#2"/>
    <dgm:cxn modelId="{F6D77705-53E1-4603-BCDE-8D461B46625A}" type="presParOf" srcId="{A9879915-C06F-47A4-A873-0AE9D7619FCF}" destId="{4B28E21B-7FC2-46F3-9977-D22FB4A76B39}" srcOrd="5" destOrd="0" presId="urn:microsoft.com/office/officeart/2005/8/layout/pList1#2"/>
    <dgm:cxn modelId="{AFEE4A66-818D-496E-AFFD-76C4296AC372}" type="presParOf" srcId="{A9879915-C06F-47A4-A873-0AE9D7619FCF}" destId="{3F5527BA-4F7C-4598-B19E-49B70C40601D}" srcOrd="6" destOrd="0" presId="urn:microsoft.com/office/officeart/2005/8/layout/pList1#2"/>
    <dgm:cxn modelId="{E7AE4BF8-E660-4BAF-8E5F-1FA0714F3F98}" type="presParOf" srcId="{3F5527BA-4F7C-4598-B19E-49B70C40601D}" destId="{601BB8F8-E995-425C-BB33-F5D5FC25B13F}" srcOrd="0" destOrd="0" presId="urn:microsoft.com/office/officeart/2005/8/layout/pList1#2"/>
    <dgm:cxn modelId="{5BFC413E-83B7-45B7-A441-25B3005CD337}" type="presParOf" srcId="{3F5527BA-4F7C-4598-B19E-49B70C40601D}" destId="{BAFF05A5-DE67-4AAA-8531-0D7FBC9AAA61}" srcOrd="1" destOrd="0" presId="urn:microsoft.com/office/officeart/2005/8/layout/pList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AC4E8B3-1260-4249-A6DE-8B7B9FD462F1}" type="doc">
      <dgm:prSet loTypeId="urn:microsoft.com/office/officeart/2005/8/layout/lProcess2" loCatId="list" qsTypeId="urn:microsoft.com/office/officeart/2005/8/quickstyle/simple5" qsCatId="simple" csTypeId="urn:microsoft.com/office/officeart/2005/8/colors/colorful1#2" csCatId="colorful" phldr="1"/>
      <dgm:spPr/>
      <dgm:t>
        <a:bodyPr/>
        <a:lstStyle/>
        <a:p>
          <a:endParaRPr lang="en-US"/>
        </a:p>
      </dgm:t>
    </dgm:pt>
    <dgm:pt modelId="{8F8E18BB-3852-40FE-A649-B4149BF3D3C0}">
      <dgm:prSet phldrT="[Text]"/>
      <dgm:spPr>
        <a:solidFill>
          <a:srgbClr val="92D050"/>
        </a:solidFill>
      </dgm:spPr>
      <dgm:t>
        <a:bodyPr/>
        <a:lstStyle/>
        <a:p>
          <a:r>
            <a:rPr lang="en-US" dirty="0" smtClean="0"/>
            <a:t>Largest MPOs</a:t>
          </a:r>
          <a:endParaRPr lang="en-US" dirty="0"/>
        </a:p>
      </dgm:t>
    </dgm:pt>
    <dgm:pt modelId="{30BFF6E3-FCA7-4565-99D5-02EC74B21BF0}" type="parTrans" cxnId="{06EABB6F-4F2C-4D20-82B2-99C8A46F3AC3}">
      <dgm:prSet/>
      <dgm:spPr/>
      <dgm:t>
        <a:bodyPr/>
        <a:lstStyle/>
        <a:p>
          <a:endParaRPr lang="en-US">
            <a:solidFill>
              <a:srgbClr val="2D2D19"/>
            </a:solidFill>
          </a:endParaRPr>
        </a:p>
      </dgm:t>
    </dgm:pt>
    <dgm:pt modelId="{94C52018-9133-4924-B0EC-CAD1CDEEF8FB}" type="sibTrans" cxnId="{06EABB6F-4F2C-4D20-82B2-99C8A46F3AC3}">
      <dgm:prSet/>
      <dgm:spPr/>
      <dgm:t>
        <a:bodyPr/>
        <a:lstStyle/>
        <a:p>
          <a:endParaRPr lang="en-US">
            <a:solidFill>
              <a:srgbClr val="2D2D19"/>
            </a:solidFill>
          </a:endParaRPr>
        </a:p>
      </dgm:t>
    </dgm:pt>
    <dgm:pt modelId="{8964209A-AD2A-49C8-B3A9-76F2EABA0D4E}">
      <dgm:prSet/>
      <dgm:spPr>
        <a:solidFill>
          <a:srgbClr val="00B0F0"/>
        </a:solidFill>
      </dgm:spPr>
      <dgm:t>
        <a:bodyPr/>
        <a:lstStyle/>
        <a:p>
          <a:r>
            <a:rPr lang="en-US" dirty="0" smtClean="0"/>
            <a:t>Planners &amp; Modelers</a:t>
          </a:r>
        </a:p>
      </dgm:t>
    </dgm:pt>
    <dgm:pt modelId="{24326F65-4278-40FC-994C-2F7AE42A67E7}" type="parTrans" cxnId="{00211BF7-3348-4405-89AE-486B0EE7D271}">
      <dgm:prSet/>
      <dgm:spPr/>
      <dgm:t>
        <a:bodyPr/>
        <a:lstStyle/>
        <a:p>
          <a:endParaRPr lang="en-US"/>
        </a:p>
      </dgm:t>
    </dgm:pt>
    <dgm:pt modelId="{8A69C4D4-5308-48FE-A3F6-AF3E418713E8}" type="sibTrans" cxnId="{00211BF7-3348-4405-89AE-486B0EE7D271}">
      <dgm:prSet/>
      <dgm:spPr/>
      <dgm:t>
        <a:bodyPr/>
        <a:lstStyle/>
        <a:p>
          <a:endParaRPr lang="en-US"/>
        </a:p>
      </dgm:t>
    </dgm:pt>
    <dgm:pt modelId="{748B6085-2604-44D1-92D6-D2A0D1992AA2}">
      <dgm:prSet/>
      <dgm:spPr>
        <a:solidFill>
          <a:srgbClr val="92D050"/>
        </a:solidFill>
      </dgm:spPr>
      <dgm:t>
        <a:bodyPr/>
        <a:lstStyle/>
        <a:p>
          <a:r>
            <a:rPr lang="en-US" dirty="0" smtClean="0"/>
            <a:t>Small &amp;</a:t>
          </a:r>
          <a:br>
            <a:rPr lang="en-US" dirty="0" smtClean="0"/>
          </a:br>
          <a:r>
            <a:rPr lang="en-US" dirty="0" smtClean="0"/>
            <a:t>Medium-Sized MPOs</a:t>
          </a:r>
        </a:p>
      </dgm:t>
    </dgm:pt>
    <dgm:pt modelId="{78AE3D9F-2481-4CE8-A412-4124C1CDE0E7}" type="parTrans" cxnId="{37BCD056-7667-4118-A7F4-40F18380ECFE}">
      <dgm:prSet/>
      <dgm:spPr/>
      <dgm:t>
        <a:bodyPr/>
        <a:lstStyle/>
        <a:p>
          <a:endParaRPr lang="en-US"/>
        </a:p>
      </dgm:t>
    </dgm:pt>
    <dgm:pt modelId="{37FD162A-8E40-4ADE-B8B3-099E98EA94B6}" type="sibTrans" cxnId="{37BCD056-7667-4118-A7F4-40F18380ECFE}">
      <dgm:prSet/>
      <dgm:spPr/>
      <dgm:t>
        <a:bodyPr/>
        <a:lstStyle/>
        <a:p>
          <a:endParaRPr lang="en-US"/>
        </a:p>
      </dgm:t>
    </dgm:pt>
    <dgm:pt modelId="{41FD277A-643A-4D07-88C8-9B229FA0497F}">
      <dgm:prSet/>
      <dgm:spPr>
        <a:solidFill>
          <a:srgbClr val="FFC000"/>
        </a:solidFill>
      </dgm:spPr>
      <dgm:t>
        <a:bodyPr/>
        <a:lstStyle/>
        <a:p>
          <a:r>
            <a:rPr lang="en-US" dirty="0" smtClean="0">
              <a:solidFill>
                <a:srgbClr val="2D2D19"/>
              </a:solidFill>
            </a:rPr>
            <a:t>Hands-On MPO Director</a:t>
          </a:r>
        </a:p>
      </dgm:t>
    </dgm:pt>
    <dgm:pt modelId="{A06764E8-17CD-4A66-9CD6-933328EE8224}" type="parTrans" cxnId="{1FCCC193-22C8-4A9E-9767-C5B96D5FC011}">
      <dgm:prSet/>
      <dgm:spPr/>
      <dgm:t>
        <a:bodyPr/>
        <a:lstStyle/>
        <a:p>
          <a:endParaRPr lang="en-US"/>
        </a:p>
      </dgm:t>
    </dgm:pt>
    <dgm:pt modelId="{A6C2B3E2-3B28-40DF-885C-5714A4911187}" type="sibTrans" cxnId="{1FCCC193-22C8-4A9E-9767-C5B96D5FC011}">
      <dgm:prSet/>
      <dgm:spPr/>
      <dgm:t>
        <a:bodyPr/>
        <a:lstStyle/>
        <a:p>
          <a:endParaRPr lang="en-US"/>
        </a:p>
      </dgm:t>
    </dgm:pt>
    <dgm:pt modelId="{2FFDEF7F-32FD-4556-BC95-EED001E31EDE}">
      <dgm:prSet/>
      <dgm:spPr>
        <a:solidFill>
          <a:srgbClr val="00B0F0"/>
        </a:solidFill>
      </dgm:spPr>
      <dgm:t>
        <a:bodyPr/>
        <a:lstStyle/>
        <a:p>
          <a:r>
            <a:rPr lang="en-US" dirty="0" smtClean="0"/>
            <a:t>Planner or GIS Technician with Director’s Help</a:t>
          </a:r>
        </a:p>
      </dgm:t>
    </dgm:pt>
    <dgm:pt modelId="{0CE95A42-443D-4E4A-9016-F24A48DE0F1B}" type="parTrans" cxnId="{DEC80DFD-2C40-454B-99EE-5D27896A980A}">
      <dgm:prSet/>
      <dgm:spPr/>
      <dgm:t>
        <a:bodyPr/>
        <a:lstStyle/>
        <a:p>
          <a:endParaRPr lang="en-US"/>
        </a:p>
      </dgm:t>
    </dgm:pt>
    <dgm:pt modelId="{4BCD2603-B744-476D-B91C-CFE4C05F6EB2}" type="sibTrans" cxnId="{DEC80DFD-2C40-454B-99EE-5D27896A980A}">
      <dgm:prSet/>
      <dgm:spPr/>
      <dgm:t>
        <a:bodyPr/>
        <a:lstStyle/>
        <a:p>
          <a:endParaRPr lang="en-US"/>
        </a:p>
      </dgm:t>
    </dgm:pt>
    <dgm:pt modelId="{69CF898D-3924-4CDC-875B-E0C5CB720CA2}" type="pres">
      <dgm:prSet presAssocID="{6AC4E8B3-1260-4249-A6DE-8B7B9FD462F1}" presName="theList" presStyleCnt="0">
        <dgm:presLayoutVars>
          <dgm:dir/>
          <dgm:animLvl val="lvl"/>
          <dgm:resizeHandles val="exact"/>
        </dgm:presLayoutVars>
      </dgm:prSet>
      <dgm:spPr/>
      <dgm:t>
        <a:bodyPr/>
        <a:lstStyle/>
        <a:p>
          <a:endParaRPr lang="en-US"/>
        </a:p>
      </dgm:t>
    </dgm:pt>
    <dgm:pt modelId="{6B9C1650-1FE9-4AF5-9523-45597E418DBD}" type="pres">
      <dgm:prSet presAssocID="{8F8E18BB-3852-40FE-A649-B4149BF3D3C0}" presName="compNode" presStyleCnt="0"/>
      <dgm:spPr/>
      <dgm:t>
        <a:bodyPr/>
        <a:lstStyle/>
        <a:p>
          <a:endParaRPr lang="en-US"/>
        </a:p>
      </dgm:t>
    </dgm:pt>
    <dgm:pt modelId="{00C14776-0BDB-4FDA-BAF1-11FC60043B58}" type="pres">
      <dgm:prSet presAssocID="{8F8E18BB-3852-40FE-A649-B4149BF3D3C0}" presName="aNode" presStyleLbl="bgShp" presStyleIdx="0" presStyleCnt="2"/>
      <dgm:spPr/>
      <dgm:t>
        <a:bodyPr/>
        <a:lstStyle/>
        <a:p>
          <a:endParaRPr lang="en-US"/>
        </a:p>
      </dgm:t>
    </dgm:pt>
    <dgm:pt modelId="{9FEF2F7D-4C17-4BDF-914A-CF039F5FC2F2}" type="pres">
      <dgm:prSet presAssocID="{8F8E18BB-3852-40FE-A649-B4149BF3D3C0}" presName="textNode" presStyleLbl="bgShp" presStyleIdx="0" presStyleCnt="2"/>
      <dgm:spPr/>
      <dgm:t>
        <a:bodyPr/>
        <a:lstStyle/>
        <a:p>
          <a:endParaRPr lang="en-US"/>
        </a:p>
      </dgm:t>
    </dgm:pt>
    <dgm:pt modelId="{20C83734-D470-4557-A3AB-6D0219719797}" type="pres">
      <dgm:prSet presAssocID="{8F8E18BB-3852-40FE-A649-B4149BF3D3C0}" presName="compChildNode" presStyleCnt="0"/>
      <dgm:spPr/>
      <dgm:t>
        <a:bodyPr/>
        <a:lstStyle/>
        <a:p>
          <a:endParaRPr lang="en-US"/>
        </a:p>
      </dgm:t>
    </dgm:pt>
    <dgm:pt modelId="{3D2EE3E2-0C27-4800-A5A9-D179DA80C41A}" type="pres">
      <dgm:prSet presAssocID="{8F8E18BB-3852-40FE-A649-B4149BF3D3C0}" presName="theInnerList" presStyleCnt="0"/>
      <dgm:spPr/>
      <dgm:t>
        <a:bodyPr/>
        <a:lstStyle/>
        <a:p>
          <a:endParaRPr lang="en-US"/>
        </a:p>
      </dgm:t>
    </dgm:pt>
    <dgm:pt modelId="{38B71AD2-F88D-4951-94C0-2F033919A168}" type="pres">
      <dgm:prSet presAssocID="{8964209A-AD2A-49C8-B3A9-76F2EABA0D4E}" presName="childNode" presStyleLbl="node1" presStyleIdx="0" presStyleCnt="3">
        <dgm:presLayoutVars>
          <dgm:bulletEnabled val="1"/>
        </dgm:presLayoutVars>
      </dgm:prSet>
      <dgm:spPr/>
      <dgm:t>
        <a:bodyPr/>
        <a:lstStyle/>
        <a:p>
          <a:endParaRPr lang="en-US"/>
        </a:p>
      </dgm:t>
    </dgm:pt>
    <dgm:pt modelId="{24A6954F-2990-416A-AD3D-40077864AA06}" type="pres">
      <dgm:prSet presAssocID="{8F8E18BB-3852-40FE-A649-B4149BF3D3C0}" presName="aSpace" presStyleCnt="0"/>
      <dgm:spPr/>
      <dgm:t>
        <a:bodyPr/>
        <a:lstStyle/>
        <a:p>
          <a:endParaRPr lang="en-US"/>
        </a:p>
      </dgm:t>
    </dgm:pt>
    <dgm:pt modelId="{E2069A34-5F49-43FD-B46B-1782DD88DA71}" type="pres">
      <dgm:prSet presAssocID="{748B6085-2604-44D1-92D6-D2A0D1992AA2}" presName="compNode" presStyleCnt="0"/>
      <dgm:spPr/>
    </dgm:pt>
    <dgm:pt modelId="{B8A409BB-6366-42A7-8312-1B4013563503}" type="pres">
      <dgm:prSet presAssocID="{748B6085-2604-44D1-92D6-D2A0D1992AA2}" presName="aNode" presStyleLbl="bgShp" presStyleIdx="1" presStyleCnt="2"/>
      <dgm:spPr/>
      <dgm:t>
        <a:bodyPr/>
        <a:lstStyle/>
        <a:p>
          <a:endParaRPr lang="en-US"/>
        </a:p>
      </dgm:t>
    </dgm:pt>
    <dgm:pt modelId="{61774F11-2E09-4B58-A4C4-D69412D36C82}" type="pres">
      <dgm:prSet presAssocID="{748B6085-2604-44D1-92D6-D2A0D1992AA2}" presName="textNode" presStyleLbl="bgShp" presStyleIdx="1" presStyleCnt="2"/>
      <dgm:spPr/>
      <dgm:t>
        <a:bodyPr/>
        <a:lstStyle/>
        <a:p>
          <a:endParaRPr lang="en-US"/>
        </a:p>
      </dgm:t>
    </dgm:pt>
    <dgm:pt modelId="{5CE3D11C-7097-4030-ADEB-8E0490B7687A}" type="pres">
      <dgm:prSet presAssocID="{748B6085-2604-44D1-92D6-D2A0D1992AA2}" presName="compChildNode" presStyleCnt="0"/>
      <dgm:spPr/>
    </dgm:pt>
    <dgm:pt modelId="{CD67F72E-D25C-471F-8C79-5F6907377129}" type="pres">
      <dgm:prSet presAssocID="{748B6085-2604-44D1-92D6-D2A0D1992AA2}" presName="theInnerList" presStyleCnt="0"/>
      <dgm:spPr/>
    </dgm:pt>
    <dgm:pt modelId="{E42086B3-4B12-4AD0-8D99-42E787C6A1F6}" type="pres">
      <dgm:prSet presAssocID="{41FD277A-643A-4D07-88C8-9B229FA0497F}" presName="childNode" presStyleLbl="node1" presStyleIdx="1" presStyleCnt="3">
        <dgm:presLayoutVars>
          <dgm:bulletEnabled val="1"/>
        </dgm:presLayoutVars>
      </dgm:prSet>
      <dgm:spPr/>
      <dgm:t>
        <a:bodyPr/>
        <a:lstStyle/>
        <a:p>
          <a:endParaRPr lang="en-US"/>
        </a:p>
      </dgm:t>
    </dgm:pt>
    <dgm:pt modelId="{AD02F66E-C057-4037-8C37-7C41A25990D7}" type="pres">
      <dgm:prSet presAssocID="{41FD277A-643A-4D07-88C8-9B229FA0497F}" presName="aSpace2" presStyleCnt="0"/>
      <dgm:spPr/>
    </dgm:pt>
    <dgm:pt modelId="{3D2BB204-8891-4D18-A6E7-F9F86004F33E}" type="pres">
      <dgm:prSet presAssocID="{2FFDEF7F-32FD-4556-BC95-EED001E31EDE}" presName="childNode" presStyleLbl="node1" presStyleIdx="2" presStyleCnt="3">
        <dgm:presLayoutVars>
          <dgm:bulletEnabled val="1"/>
        </dgm:presLayoutVars>
      </dgm:prSet>
      <dgm:spPr/>
      <dgm:t>
        <a:bodyPr/>
        <a:lstStyle/>
        <a:p>
          <a:endParaRPr lang="en-US"/>
        </a:p>
      </dgm:t>
    </dgm:pt>
  </dgm:ptLst>
  <dgm:cxnLst>
    <dgm:cxn modelId="{21FE031C-D9CA-43E1-99E6-62E3E5EEB667}" type="presOf" srcId="{8F8E18BB-3852-40FE-A649-B4149BF3D3C0}" destId="{9FEF2F7D-4C17-4BDF-914A-CF039F5FC2F2}" srcOrd="1" destOrd="0" presId="urn:microsoft.com/office/officeart/2005/8/layout/lProcess2"/>
    <dgm:cxn modelId="{E03026DF-FDC3-405C-A355-5F12109D7230}" type="presOf" srcId="{8F8E18BB-3852-40FE-A649-B4149BF3D3C0}" destId="{00C14776-0BDB-4FDA-BAF1-11FC60043B58}" srcOrd="0" destOrd="0" presId="urn:microsoft.com/office/officeart/2005/8/layout/lProcess2"/>
    <dgm:cxn modelId="{F971E117-E6CA-447A-AAEE-219B6D72C19E}" type="presOf" srcId="{2FFDEF7F-32FD-4556-BC95-EED001E31EDE}" destId="{3D2BB204-8891-4D18-A6E7-F9F86004F33E}" srcOrd="0" destOrd="0" presId="urn:microsoft.com/office/officeart/2005/8/layout/lProcess2"/>
    <dgm:cxn modelId="{06EABB6F-4F2C-4D20-82B2-99C8A46F3AC3}" srcId="{6AC4E8B3-1260-4249-A6DE-8B7B9FD462F1}" destId="{8F8E18BB-3852-40FE-A649-B4149BF3D3C0}" srcOrd="0" destOrd="0" parTransId="{30BFF6E3-FCA7-4565-99D5-02EC74B21BF0}" sibTransId="{94C52018-9133-4924-B0EC-CAD1CDEEF8FB}"/>
    <dgm:cxn modelId="{00211BF7-3348-4405-89AE-486B0EE7D271}" srcId="{8F8E18BB-3852-40FE-A649-B4149BF3D3C0}" destId="{8964209A-AD2A-49C8-B3A9-76F2EABA0D4E}" srcOrd="0" destOrd="0" parTransId="{24326F65-4278-40FC-994C-2F7AE42A67E7}" sibTransId="{8A69C4D4-5308-48FE-A3F6-AF3E418713E8}"/>
    <dgm:cxn modelId="{DEC80DFD-2C40-454B-99EE-5D27896A980A}" srcId="{748B6085-2604-44D1-92D6-D2A0D1992AA2}" destId="{2FFDEF7F-32FD-4556-BC95-EED001E31EDE}" srcOrd="1" destOrd="0" parTransId="{0CE95A42-443D-4E4A-9016-F24A48DE0F1B}" sibTransId="{4BCD2603-B744-476D-B91C-CFE4C05F6EB2}"/>
    <dgm:cxn modelId="{37254C52-F22D-4E03-88BD-159555930507}" type="presOf" srcId="{8964209A-AD2A-49C8-B3A9-76F2EABA0D4E}" destId="{38B71AD2-F88D-4951-94C0-2F033919A168}" srcOrd="0" destOrd="0" presId="urn:microsoft.com/office/officeart/2005/8/layout/lProcess2"/>
    <dgm:cxn modelId="{37BCD056-7667-4118-A7F4-40F18380ECFE}" srcId="{6AC4E8B3-1260-4249-A6DE-8B7B9FD462F1}" destId="{748B6085-2604-44D1-92D6-D2A0D1992AA2}" srcOrd="1" destOrd="0" parTransId="{78AE3D9F-2481-4CE8-A412-4124C1CDE0E7}" sibTransId="{37FD162A-8E40-4ADE-B8B3-099E98EA94B6}"/>
    <dgm:cxn modelId="{1FCCC193-22C8-4A9E-9767-C5B96D5FC011}" srcId="{748B6085-2604-44D1-92D6-D2A0D1992AA2}" destId="{41FD277A-643A-4D07-88C8-9B229FA0497F}" srcOrd="0" destOrd="0" parTransId="{A06764E8-17CD-4A66-9CD6-933328EE8224}" sibTransId="{A6C2B3E2-3B28-40DF-885C-5714A4911187}"/>
    <dgm:cxn modelId="{A681862A-8C5B-4A80-B519-BBD76250B79A}" type="presOf" srcId="{748B6085-2604-44D1-92D6-D2A0D1992AA2}" destId="{61774F11-2E09-4B58-A4C4-D69412D36C82}" srcOrd="1" destOrd="0" presId="urn:microsoft.com/office/officeart/2005/8/layout/lProcess2"/>
    <dgm:cxn modelId="{033EC34B-7E6D-4C19-88C8-56C836208965}" type="presOf" srcId="{41FD277A-643A-4D07-88C8-9B229FA0497F}" destId="{E42086B3-4B12-4AD0-8D99-42E787C6A1F6}" srcOrd="0" destOrd="0" presId="urn:microsoft.com/office/officeart/2005/8/layout/lProcess2"/>
    <dgm:cxn modelId="{CD320B26-C501-4AAC-8F39-0546A0ED4B39}" type="presOf" srcId="{748B6085-2604-44D1-92D6-D2A0D1992AA2}" destId="{B8A409BB-6366-42A7-8312-1B4013563503}" srcOrd="0" destOrd="0" presId="urn:microsoft.com/office/officeart/2005/8/layout/lProcess2"/>
    <dgm:cxn modelId="{EDB4E278-8C40-4BCB-AC6B-E25B9278D346}" type="presOf" srcId="{6AC4E8B3-1260-4249-A6DE-8B7B9FD462F1}" destId="{69CF898D-3924-4CDC-875B-E0C5CB720CA2}" srcOrd="0" destOrd="0" presId="urn:microsoft.com/office/officeart/2005/8/layout/lProcess2"/>
    <dgm:cxn modelId="{3CAD5C21-4066-4314-816F-E484D9C45AA0}" type="presParOf" srcId="{69CF898D-3924-4CDC-875B-E0C5CB720CA2}" destId="{6B9C1650-1FE9-4AF5-9523-45597E418DBD}" srcOrd="0" destOrd="0" presId="urn:microsoft.com/office/officeart/2005/8/layout/lProcess2"/>
    <dgm:cxn modelId="{5C444D27-D68D-4F0A-A061-30B506A4AAFD}" type="presParOf" srcId="{6B9C1650-1FE9-4AF5-9523-45597E418DBD}" destId="{00C14776-0BDB-4FDA-BAF1-11FC60043B58}" srcOrd="0" destOrd="0" presId="urn:microsoft.com/office/officeart/2005/8/layout/lProcess2"/>
    <dgm:cxn modelId="{60B90514-03C0-499C-A9B2-51BD1F1B48AC}" type="presParOf" srcId="{6B9C1650-1FE9-4AF5-9523-45597E418DBD}" destId="{9FEF2F7D-4C17-4BDF-914A-CF039F5FC2F2}" srcOrd="1" destOrd="0" presId="urn:microsoft.com/office/officeart/2005/8/layout/lProcess2"/>
    <dgm:cxn modelId="{0AB15F43-9968-42D0-B11D-5C11027ED894}" type="presParOf" srcId="{6B9C1650-1FE9-4AF5-9523-45597E418DBD}" destId="{20C83734-D470-4557-A3AB-6D0219719797}" srcOrd="2" destOrd="0" presId="urn:microsoft.com/office/officeart/2005/8/layout/lProcess2"/>
    <dgm:cxn modelId="{193A1BB8-2A0C-46B4-AF04-5DC8CF999503}" type="presParOf" srcId="{20C83734-D470-4557-A3AB-6D0219719797}" destId="{3D2EE3E2-0C27-4800-A5A9-D179DA80C41A}" srcOrd="0" destOrd="0" presId="urn:microsoft.com/office/officeart/2005/8/layout/lProcess2"/>
    <dgm:cxn modelId="{CDBB457C-8DE9-4066-A011-3DC6BA0224C9}" type="presParOf" srcId="{3D2EE3E2-0C27-4800-A5A9-D179DA80C41A}" destId="{38B71AD2-F88D-4951-94C0-2F033919A168}" srcOrd="0" destOrd="0" presId="urn:microsoft.com/office/officeart/2005/8/layout/lProcess2"/>
    <dgm:cxn modelId="{09265385-AFB0-46EE-AC3D-70B0EF6CDCCB}" type="presParOf" srcId="{69CF898D-3924-4CDC-875B-E0C5CB720CA2}" destId="{24A6954F-2990-416A-AD3D-40077864AA06}" srcOrd="1" destOrd="0" presId="urn:microsoft.com/office/officeart/2005/8/layout/lProcess2"/>
    <dgm:cxn modelId="{409D56B9-EBDD-4AED-95C2-DFCF1EE6C9E9}" type="presParOf" srcId="{69CF898D-3924-4CDC-875B-E0C5CB720CA2}" destId="{E2069A34-5F49-43FD-B46B-1782DD88DA71}" srcOrd="2" destOrd="0" presId="urn:microsoft.com/office/officeart/2005/8/layout/lProcess2"/>
    <dgm:cxn modelId="{36D23B58-861A-4887-AFF7-555332666C1B}" type="presParOf" srcId="{E2069A34-5F49-43FD-B46B-1782DD88DA71}" destId="{B8A409BB-6366-42A7-8312-1B4013563503}" srcOrd="0" destOrd="0" presId="urn:microsoft.com/office/officeart/2005/8/layout/lProcess2"/>
    <dgm:cxn modelId="{7B6C4E17-8B85-4E9C-BFCD-963D60CE63EC}" type="presParOf" srcId="{E2069A34-5F49-43FD-B46B-1782DD88DA71}" destId="{61774F11-2E09-4B58-A4C4-D69412D36C82}" srcOrd="1" destOrd="0" presId="urn:microsoft.com/office/officeart/2005/8/layout/lProcess2"/>
    <dgm:cxn modelId="{863117A7-7DA5-4E36-BAA6-3CBEBF4A6467}" type="presParOf" srcId="{E2069A34-5F49-43FD-B46B-1782DD88DA71}" destId="{5CE3D11C-7097-4030-ADEB-8E0490B7687A}" srcOrd="2" destOrd="0" presId="urn:microsoft.com/office/officeart/2005/8/layout/lProcess2"/>
    <dgm:cxn modelId="{40C3FBAD-976F-4103-A031-B37B5B5413BB}" type="presParOf" srcId="{5CE3D11C-7097-4030-ADEB-8E0490B7687A}" destId="{CD67F72E-D25C-471F-8C79-5F6907377129}" srcOrd="0" destOrd="0" presId="urn:microsoft.com/office/officeart/2005/8/layout/lProcess2"/>
    <dgm:cxn modelId="{F66832E4-E828-4FD0-AA92-DC4B9C8F2D67}" type="presParOf" srcId="{CD67F72E-D25C-471F-8C79-5F6907377129}" destId="{E42086B3-4B12-4AD0-8D99-42E787C6A1F6}" srcOrd="0" destOrd="0" presId="urn:microsoft.com/office/officeart/2005/8/layout/lProcess2"/>
    <dgm:cxn modelId="{102392E9-DFAF-4A70-AAFB-301ABC369DBA}" type="presParOf" srcId="{CD67F72E-D25C-471F-8C79-5F6907377129}" destId="{AD02F66E-C057-4037-8C37-7C41A25990D7}" srcOrd="1" destOrd="0" presId="urn:microsoft.com/office/officeart/2005/8/layout/lProcess2"/>
    <dgm:cxn modelId="{54B486E2-6879-4021-AC74-09B37FF9F5F0}" type="presParOf" srcId="{CD67F72E-D25C-471F-8C79-5F6907377129}" destId="{3D2BB204-8891-4D18-A6E7-F9F86004F33E}"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23690E5-5622-42A9-8FCF-02DA47788F8D}" type="doc">
      <dgm:prSet loTypeId="urn:microsoft.com/office/officeart/2005/8/layout/radial6" loCatId="cycle" qsTypeId="urn:microsoft.com/office/officeart/2005/8/quickstyle/simple2" qsCatId="simple" csTypeId="urn:microsoft.com/office/officeart/2005/8/colors/accent0_2" csCatId="mainScheme" phldr="1"/>
      <dgm:spPr/>
      <dgm:t>
        <a:bodyPr/>
        <a:lstStyle/>
        <a:p>
          <a:endParaRPr lang="en-US"/>
        </a:p>
      </dgm:t>
    </dgm:pt>
    <dgm:pt modelId="{714D3976-950C-45A1-8F55-EEAFB4F41338}">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Talent Management</a:t>
          </a:r>
        </a:p>
      </dgm:t>
    </dgm:pt>
    <dgm:pt modelId="{D593FF05-8D55-40DD-9BA9-486FDA24A72D}" type="parTrans" cxnId="{4906F8D0-7387-42AF-AFFD-5360FC6EA0F2}">
      <dgm:prSet/>
      <dgm:spPr/>
      <dgm:t>
        <a:bodyPr/>
        <a:lstStyle/>
        <a:p>
          <a:endParaRPr lang="en-US"/>
        </a:p>
      </dgm:t>
    </dgm:pt>
    <dgm:pt modelId="{AD5CD9A1-FCAD-4D34-8B5D-5BA43BE961DD}" type="sibTrans" cxnId="{4906F8D0-7387-42AF-AFFD-5360FC6EA0F2}">
      <dgm:prSet/>
      <dgm:spPr/>
      <dgm:t>
        <a:bodyPr/>
        <a:lstStyle/>
        <a:p>
          <a:endParaRPr lang="en-US"/>
        </a:p>
      </dgm:t>
    </dgm:pt>
    <dgm:pt modelId="{AA8FBA2F-DF69-4D70-BE3D-3FD451810ADB}">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Competency and Workforce Planning</a:t>
          </a:r>
        </a:p>
      </dgm:t>
    </dgm:pt>
    <dgm:pt modelId="{3EAAF24B-F54D-40B5-9022-E4D59AAE6EFA}" type="parTrans" cxnId="{B00E9A8D-F40A-44B7-9C89-A96D40B44CBB}">
      <dgm:prSet/>
      <dgm:spPr/>
      <dgm:t>
        <a:bodyPr/>
        <a:lstStyle/>
        <a:p>
          <a:endParaRPr lang="en-US"/>
        </a:p>
      </dgm:t>
    </dgm:pt>
    <dgm:pt modelId="{5E5C3AE5-FA3D-437C-8217-68B45B1D2F47}" type="sibTrans" cxnId="{B00E9A8D-F40A-44B7-9C89-A96D40B44CBB}">
      <dgm:prSet/>
      <dgm:spPr/>
      <dgm:t>
        <a:bodyPr/>
        <a:lstStyle/>
        <a:p>
          <a:endParaRPr lang="en-US"/>
        </a:p>
      </dgm:t>
    </dgm:pt>
    <dgm:pt modelId="{46DDC7A9-E02C-4633-8B2A-D7EA81EACA97}">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Career Development and Succession Planning</a:t>
          </a:r>
        </a:p>
      </dgm:t>
    </dgm:pt>
    <dgm:pt modelId="{83F816E8-5F50-4350-9391-C4146DB208D0}" type="parTrans" cxnId="{7DD425DD-1AE5-41AA-A496-37EA4F07C81D}">
      <dgm:prSet/>
      <dgm:spPr/>
      <dgm:t>
        <a:bodyPr/>
        <a:lstStyle/>
        <a:p>
          <a:endParaRPr lang="en-US"/>
        </a:p>
      </dgm:t>
    </dgm:pt>
    <dgm:pt modelId="{3FC7DD91-8381-4550-B778-4AB163C0A961}" type="sibTrans" cxnId="{7DD425DD-1AE5-41AA-A496-37EA4F07C81D}">
      <dgm:prSet/>
      <dgm:spPr/>
      <dgm:t>
        <a:bodyPr/>
        <a:lstStyle/>
        <a:p>
          <a:endParaRPr lang="en-US"/>
        </a:p>
      </dgm:t>
    </dgm:pt>
    <dgm:pt modelId="{48EDD8FF-F0A7-453C-B0C9-32DB32537BCE}">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Performance Management</a:t>
          </a:r>
        </a:p>
      </dgm:t>
    </dgm:pt>
    <dgm:pt modelId="{D19715DF-FD60-4176-AD1F-7A5AE1FAF307}" type="parTrans" cxnId="{CCE4F9D4-56F3-4EC7-8A9F-481B637EB3E2}">
      <dgm:prSet/>
      <dgm:spPr/>
      <dgm:t>
        <a:bodyPr/>
        <a:lstStyle/>
        <a:p>
          <a:endParaRPr lang="en-US"/>
        </a:p>
      </dgm:t>
    </dgm:pt>
    <dgm:pt modelId="{F299055C-8B6D-41A7-B114-593B28B4F298}" type="sibTrans" cxnId="{CCE4F9D4-56F3-4EC7-8A9F-481B637EB3E2}">
      <dgm:prSet/>
      <dgm:spPr/>
      <dgm:t>
        <a:bodyPr/>
        <a:lstStyle/>
        <a:p>
          <a:endParaRPr lang="en-US"/>
        </a:p>
      </dgm:t>
    </dgm:pt>
    <dgm:pt modelId="{35CFAA24-DC94-4AD6-9706-0026EF00ADCE}">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Compensation</a:t>
          </a:r>
        </a:p>
      </dgm:t>
    </dgm:pt>
    <dgm:pt modelId="{CDF270CC-3DAB-4FCF-927F-E77175F498DB}" type="parTrans" cxnId="{A8E7E882-2B1C-4A39-9549-FF6F440EDA8C}">
      <dgm:prSet/>
      <dgm:spPr/>
      <dgm:t>
        <a:bodyPr/>
        <a:lstStyle/>
        <a:p>
          <a:endParaRPr lang="en-US"/>
        </a:p>
      </dgm:t>
    </dgm:pt>
    <dgm:pt modelId="{EA748E75-D460-4E6D-BEDC-E95ABFBB2423}" type="sibTrans" cxnId="{A8E7E882-2B1C-4A39-9549-FF6F440EDA8C}">
      <dgm:prSet/>
      <dgm:spPr/>
      <dgm:t>
        <a:bodyPr/>
        <a:lstStyle/>
        <a:p>
          <a:endParaRPr lang="en-US"/>
        </a:p>
      </dgm:t>
    </dgm:pt>
    <dgm:pt modelId="{E0442A9C-8A99-4345-AF29-D36F1AE18735}">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Recruitment</a:t>
          </a:r>
        </a:p>
      </dgm:t>
    </dgm:pt>
    <dgm:pt modelId="{30A87B46-C248-4F05-BB5A-AF97EBD8CF9C}" type="parTrans" cxnId="{54DCA686-3221-42B0-8035-D70E9567B6BA}">
      <dgm:prSet/>
      <dgm:spPr/>
      <dgm:t>
        <a:bodyPr/>
        <a:lstStyle/>
        <a:p>
          <a:endParaRPr lang="en-US"/>
        </a:p>
      </dgm:t>
    </dgm:pt>
    <dgm:pt modelId="{7185DA8F-8F20-4DCB-9DF8-AAD81CF1D37D}" type="sibTrans" cxnId="{54DCA686-3221-42B0-8035-D70E9567B6BA}">
      <dgm:prSet/>
      <dgm:spPr/>
      <dgm:t>
        <a:bodyPr/>
        <a:lstStyle/>
        <a:p>
          <a:endParaRPr lang="en-US"/>
        </a:p>
      </dgm:t>
    </dgm:pt>
    <dgm:pt modelId="{1919481E-672B-4C05-A60F-F92D4290D83B}">
      <dgm:prSet phldrT="[Text]" custT="1"/>
      <dgm:spPr>
        <a:solidFill>
          <a:srgbClr val="92D050"/>
        </a:solidFill>
        <a:ln>
          <a:solidFill>
            <a:srgbClr val="787864"/>
          </a:solidFill>
        </a:ln>
      </dgm:spPr>
      <dgm:t>
        <a:bodyPr/>
        <a:lstStyle/>
        <a:p>
          <a:r>
            <a:rPr lang="en-US" sz="1200" b="1" dirty="0">
              <a:solidFill>
                <a:schemeClr val="bg1"/>
              </a:solidFill>
              <a:latin typeface="+mj-lt"/>
              <a:cs typeface="Times New Roman" pitchFamily="18" charset="0"/>
            </a:rPr>
            <a:t>Learning Management</a:t>
          </a:r>
        </a:p>
      </dgm:t>
    </dgm:pt>
    <dgm:pt modelId="{66DA6354-800D-4573-86D1-932477F64B35}" type="sibTrans" cxnId="{F77C1983-3D48-47D7-AEC0-D04B0FFDF41E}">
      <dgm:prSet/>
      <dgm:spPr/>
      <dgm:t>
        <a:bodyPr/>
        <a:lstStyle/>
        <a:p>
          <a:endParaRPr lang="en-US"/>
        </a:p>
      </dgm:t>
    </dgm:pt>
    <dgm:pt modelId="{8EF79D86-553B-4A4C-B862-FA5A6007E56A}" type="parTrans" cxnId="{F77C1983-3D48-47D7-AEC0-D04B0FFDF41E}">
      <dgm:prSet/>
      <dgm:spPr/>
      <dgm:t>
        <a:bodyPr/>
        <a:lstStyle/>
        <a:p>
          <a:endParaRPr lang="en-US"/>
        </a:p>
      </dgm:t>
    </dgm:pt>
    <dgm:pt modelId="{D71C686D-1946-4D6B-9F0F-41F55F4A92D0}" type="pres">
      <dgm:prSet presAssocID="{823690E5-5622-42A9-8FCF-02DA47788F8D}" presName="Name0" presStyleCnt="0">
        <dgm:presLayoutVars>
          <dgm:chMax val="1"/>
          <dgm:dir/>
          <dgm:animLvl val="ctr"/>
          <dgm:resizeHandles val="exact"/>
        </dgm:presLayoutVars>
      </dgm:prSet>
      <dgm:spPr/>
      <dgm:t>
        <a:bodyPr/>
        <a:lstStyle/>
        <a:p>
          <a:endParaRPr lang="en-US"/>
        </a:p>
      </dgm:t>
    </dgm:pt>
    <dgm:pt modelId="{C658F1D0-BEA1-489F-8076-316F28D82515}" type="pres">
      <dgm:prSet presAssocID="{714D3976-950C-45A1-8F55-EEAFB4F41338}" presName="centerShape" presStyleLbl="node0" presStyleIdx="0" presStyleCnt="1"/>
      <dgm:spPr/>
      <dgm:t>
        <a:bodyPr/>
        <a:lstStyle/>
        <a:p>
          <a:endParaRPr lang="en-US"/>
        </a:p>
      </dgm:t>
    </dgm:pt>
    <dgm:pt modelId="{255039BA-B545-4311-BB2C-52526B7FBB02}" type="pres">
      <dgm:prSet presAssocID="{AA8FBA2F-DF69-4D70-BE3D-3FD451810ADB}" presName="node" presStyleLbl="node1" presStyleIdx="0" presStyleCnt="6" custScaleX="137497" custScaleY="132563">
        <dgm:presLayoutVars>
          <dgm:bulletEnabled val="1"/>
        </dgm:presLayoutVars>
      </dgm:prSet>
      <dgm:spPr/>
      <dgm:t>
        <a:bodyPr/>
        <a:lstStyle/>
        <a:p>
          <a:endParaRPr lang="en-US"/>
        </a:p>
      </dgm:t>
    </dgm:pt>
    <dgm:pt modelId="{097679F3-B95F-497F-AB24-0345BDCB7C95}" type="pres">
      <dgm:prSet presAssocID="{AA8FBA2F-DF69-4D70-BE3D-3FD451810ADB}" presName="dummy" presStyleCnt="0"/>
      <dgm:spPr/>
      <dgm:t>
        <a:bodyPr/>
        <a:lstStyle/>
        <a:p>
          <a:endParaRPr lang="en-US"/>
        </a:p>
      </dgm:t>
    </dgm:pt>
    <dgm:pt modelId="{D54D7B9D-2808-4045-AE22-0D1980032181}" type="pres">
      <dgm:prSet presAssocID="{5E5C3AE5-FA3D-437C-8217-68B45B1D2F47}" presName="sibTrans" presStyleLbl="sibTrans2D1" presStyleIdx="0" presStyleCnt="6"/>
      <dgm:spPr/>
      <dgm:t>
        <a:bodyPr/>
        <a:lstStyle/>
        <a:p>
          <a:endParaRPr lang="en-US"/>
        </a:p>
      </dgm:t>
    </dgm:pt>
    <dgm:pt modelId="{E63DA62D-4ABC-49D1-AF81-0720C0A6E261}" type="pres">
      <dgm:prSet presAssocID="{E0442A9C-8A99-4345-AF29-D36F1AE18735}" presName="node" presStyleLbl="node1" presStyleIdx="1" presStyleCnt="6" custScaleX="137497" custScaleY="132563">
        <dgm:presLayoutVars>
          <dgm:bulletEnabled val="1"/>
        </dgm:presLayoutVars>
      </dgm:prSet>
      <dgm:spPr/>
      <dgm:t>
        <a:bodyPr/>
        <a:lstStyle/>
        <a:p>
          <a:endParaRPr lang="en-US"/>
        </a:p>
      </dgm:t>
    </dgm:pt>
    <dgm:pt modelId="{882D041B-9D6B-4CF2-9A92-153FF71A0AAD}" type="pres">
      <dgm:prSet presAssocID="{E0442A9C-8A99-4345-AF29-D36F1AE18735}" presName="dummy" presStyleCnt="0"/>
      <dgm:spPr/>
      <dgm:t>
        <a:bodyPr/>
        <a:lstStyle/>
        <a:p>
          <a:endParaRPr lang="en-US"/>
        </a:p>
      </dgm:t>
    </dgm:pt>
    <dgm:pt modelId="{C1767B7E-07E2-4D3B-9BFC-4E34C4A09956}" type="pres">
      <dgm:prSet presAssocID="{7185DA8F-8F20-4DCB-9DF8-AAD81CF1D37D}" presName="sibTrans" presStyleLbl="sibTrans2D1" presStyleIdx="1" presStyleCnt="6"/>
      <dgm:spPr/>
      <dgm:t>
        <a:bodyPr/>
        <a:lstStyle/>
        <a:p>
          <a:endParaRPr lang="en-US"/>
        </a:p>
      </dgm:t>
    </dgm:pt>
    <dgm:pt modelId="{0E04244F-9971-40ED-B3C0-83A5F3D1259B}" type="pres">
      <dgm:prSet presAssocID="{1919481E-672B-4C05-A60F-F92D4290D83B}" presName="node" presStyleLbl="node1" presStyleIdx="2" presStyleCnt="6" custScaleX="146222" custScaleY="132563">
        <dgm:presLayoutVars>
          <dgm:bulletEnabled val="1"/>
        </dgm:presLayoutVars>
      </dgm:prSet>
      <dgm:spPr/>
      <dgm:t>
        <a:bodyPr/>
        <a:lstStyle/>
        <a:p>
          <a:endParaRPr lang="en-US"/>
        </a:p>
      </dgm:t>
    </dgm:pt>
    <dgm:pt modelId="{A8F97917-CD01-47E7-8A3C-5C5F9701283E}" type="pres">
      <dgm:prSet presAssocID="{1919481E-672B-4C05-A60F-F92D4290D83B}" presName="dummy" presStyleCnt="0"/>
      <dgm:spPr/>
      <dgm:t>
        <a:bodyPr/>
        <a:lstStyle/>
        <a:p>
          <a:endParaRPr lang="en-US"/>
        </a:p>
      </dgm:t>
    </dgm:pt>
    <dgm:pt modelId="{3EC719C6-603C-4830-B612-CE2794D6AB56}" type="pres">
      <dgm:prSet presAssocID="{66DA6354-800D-4573-86D1-932477F64B35}" presName="sibTrans" presStyleLbl="sibTrans2D1" presStyleIdx="2" presStyleCnt="6"/>
      <dgm:spPr/>
      <dgm:t>
        <a:bodyPr/>
        <a:lstStyle/>
        <a:p>
          <a:endParaRPr lang="en-US"/>
        </a:p>
      </dgm:t>
    </dgm:pt>
    <dgm:pt modelId="{7424F3A3-44E4-4A96-A264-A72C92A020AC}" type="pres">
      <dgm:prSet presAssocID="{48EDD8FF-F0A7-453C-B0C9-32DB32537BCE}" presName="node" presStyleLbl="node1" presStyleIdx="3" presStyleCnt="6" custScaleX="145859" custScaleY="132563">
        <dgm:presLayoutVars>
          <dgm:bulletEnabled val="1"/>
        </dgm:presLayoutVars>
      </dgm:prSet>
      <dgm:spPr/>
      <dgm:t>
        <a:bodyPr/>
        <a:lstStyle/>
        <a:p>
          <a:endParaRPr lang="en-US"/>
        </a:p>
      </dgm:t>
    </dgm:pt>
    <dgm:pt modelId="{3F1A33A8-09F2-406F-999B-BE071A01B466}" type="pres">
      <dgm:prSet presAssocID="{48EDD8FF-F0A7-453C-B0C9-32DB32537BCE}" presName="dummy" presStyleCnt="0"/>
      <dgm:spPr/>
      <dgm:t>
        <a:bodyPr/>
        <a:lstStyle/>
        <a:p>
          <a:endParaRPr lang="en-US"/>
        </a:p>
      </dgm:t>
    </dgm:pt>
    <dgm:pt modelId="{FA3574E3-BFC2-4054-9E46-36058DE669D1}" type="pres">
      <dgm:prSet presAssocID="{F299055C-8B6D-41A7-B114-593B28B4F298}" presName="sibTrans" presStyleLbl="sibTrans2D1" presStyleIdx="3" presStyleCnt="6"/>
      <dgm:spPr/>
      <dgm:t>
        <a:bodyPr/>
        <a:lstStyle/>
        <a:p>
          <a:endParaRPr lang="en-US"/>
        </a:p>
      </dgm:t>
    </dgm:pt>
    <dgm:pt modelId="{92346395-8B19-4A36-8F40-669B499A550C}" type="pres">
      <dgm:prSet presAssocID="{35CFAA24-DC94-4AD6-9706-0026EF00ADCE}" presName="node" presStyleLbl="node1" presStyleIdx="4" presStyleCnt="6" custScaleX="138951" custScaleY="132563">
        <dgm:presLayoutVars>
          <dgm:bulletEnabled val="1"/>
        </dgm:presLayoutVars>
      </dgm:prSet>
      <dgm:spPr/>
      <dgm:t>
        <a:bodyPr/>
        <a:lstStyle/>
        <a:p>
          <a:endParaRPr lang="en-US"/>
        </a:p>
      </dgm:t>
    </dgm:pt>
    <dgm:pt modelId="{C53AA370-0408-409D-BB56-62E5E21E600A}" type="pres">
      <dgm:prSet presAssocID="{35CFAA24-DC94-4AD6-9706-0026EF00ADCE}" presName="dummy" presStyleCnt="0"/>
      <dgm:spPr/>
      <dgm:t>
        <a:bodyPr/>
        <a:lstStyle/>
        <a:p>
          <a:endParaRPr lang="en-US"/>
        </a:p>
      </dgm:t>
    </dgm:pt>
    <dgm:pt modelId="{58C4E8ED-2853-4B8E-9C8D-A5D78B518064}" type="pres">
      <dgm:prSet presAssocID="{EA748E75-D460-4E6D-BEDC-E95ABFBB2423}" presName="sibTrans" presStyleLbl="sibTrans2D1" presStyleIdx="4" presStyleCnt="6"/>
      <dgm:spPr/>
      <dgm:t>
        <a:bodyPr/>
        <a:lstStyle/>
        <a:p>
          <a:endParaRPr lang="en-US"/>
        </a:p>
      </dgm:t>
    </dgm:pt>
    <dgm:pt modelId="{C85AA146-92FE-4866-819C-0D15E50844D4}" type="pres">
      <dgm:prSet presAssocID="{46DDC7A9-E02C-4633-8B2A-D7EA81EACA97}" presName="node" presStyleLbl="node1" presStyleIdx="5" presStyleCnt="6" custScaleX="146247" custScaleY="132563">
        <dgm:presLayoutVars>
          <dgm:bulletEnabled val="1"/>
        </dgm:presLayoutVars>
      </dgm:prSet>
      <dgm:spPr/>
      <dgm:t>
        <a:bodyPr/>
        <a:lstStyle/>
        <a:p>
          <a:endParaRPr lang="en-US"/>
        </a:p>
      </dgm:t>
    </dgm:pt>
    <dgm:pt modelId="{CBC75CCC-807F-4B9C-995E-3A8F27C3CA29}" type="pres">
      <dgm:prSet presAssocID="{46DDC7A9-E02C-4633-8B2A-D7EA81EACA97}" presName="dummy" presStyleCnt="0"/>
      <dgm:spPr/>
      <dgm:t>
        <a:bodyPr/>
        <a:lstStyle/>
        <a:p>
          <a:endParaRPr lang="en-US"/>
        </a:p>
      </dgm:t>
    </dgm:pt>
    <dgm:pt modelId="{BB39664D-5077-4D16-BB73-4F2EE148C202}" type="pres">
      <dgm:prSet presAssocID="{3FC7DD91-8381-4550-B778-4AB163C0A961}" presName="sibTrans" presStyleLbl="sibTrans2D1" presStyleIdx="5" presStyleCnt="6"/>
      <dgm:spPr/>
      <dgm:t>
        <a:bodyPr/>
        <a:lstStyle/>
        <a:p>
          <a:endParaRPr lang="en-US"/>
        </a:p>
      </dgm:t>
    </dgm:pt>
  </dgm:ptLst>
  <dgm:cxnLst>
    <dgm:cxn modelId="{8C27632C-4C13-43C9-B8E4-46A5EB490449}" type="presOf" srcId="{1919481E-672B-4C05-A60F-F92D4290D83B}" destId="{0E04244F-9971-40ED-B3C0-83A5F3D1259B}" srcOrd="0" destOrd="0" presId="urn:microsoft.com/office/officeart/2005/8/layout/radial6"/>
    <dgm:cxn modelId="{BCC9CFAE-035C-4711-8FC1-0D8EEBFCC13F}" type="presOf" srcId="{EA748E75-D460-4E6D-BEDC-E95ABFBB2423}" destId="{58C4E8ED-2853-4B8E-9C8D-A5D78B518064}" srcOrd="0" destOrd="0" presId="urn:microsoft.com/office/officeart/2005/8/layout/radial6"/>
    <dgm:cxn modelId="{1248B2DB-FB9E-46AC-9C69-A25FA5FBB81F}" type="presOf" srcId="{48EDD8FF-F0A7-453C-B0C9-32DB32537BCE}" destId="{7424F3A3-44E4-4A96-A264-A72C92A020AC}" srcOrd="0" destOrd="0" presId="urn:microsoft.com/office/officeart/2005/8/layout/radial6"/>
    <dgm:cxn modelId="{41B86321-FC8A-4E7C-B0CA-C6DC2B50486F}" type="presOf" srcId="{35CFAA24-DC94-4AD6-9706-0026EF00ADCE}" destId="{92346395-8B19-4A36-8F40-669B499A550C}" srcOrd="0" destOrd="0" presId="urn:microsoft.com/office/officeart/2005/8/layout/radial6"/>
    <dgm:cxn modelId="{54DCA686-3221-42B0-8035-D70E9567B6BA}" srcId="{714D3976-950C-45A1-8F55-EEAFB4F41338}" destId="{E0442A9C-8A99-4345-AF29-D36F1AE18735}" srcOrd="1" destOrd="0" parTransId="{30A87B46-C248-4F05-BB5A-AF97EBD8CF9C}" sibTransId="{7185DA8F-8F20-4DCB-9DF8-AAD81CF1D37D}"/>
    <dgm:cxn modelId="{84F9194F-5E18-46D3-BD83-439D969A0BF1}" type="presOf" srcId="{5E5C3AE5-FA3D-437C-8217-68B45B1D2F47}" destId="{D54D7B9D-2808-4045-AE22-0D1980032181}" srcOrd="0" destOrd="0" presId="urn:microsoft.com/office/officeart/2005/8/layout/radial6"/>
    <dgm:cxn modelId="{4906F8D0-7387-42AF-AFFD-5360FC6EA0F2}" srcId="{823690E5-5622-42A9-8FCF-02DA47788F8D}" destId="{714D3976-950C-45A1-8F55-EEAFB4F41338}" srcOrd="0" destOrd="0" parTransId="{D593FF05-8D55-40DD-9BA9-486FDA24A72D}" sibTransId="{AD5CD9A1-FCAD-4D34-8B5D-5BA43BE961DD}"/>
    <dgm:cxn modelId="{11BB8C45-04A5-48F9-B98F-9C029585C2B0}" type="presOf" srcId="{E0442A9C-8A99-4345-AF29-D36F1AE18735}" destId="{E63DA62D-4ABC-49D1-AF81-0720C0A6E261}" srcOrd="0" destOrd="0" presId="urn:microsoft.com/office/officeart/2005/8/layout/radial6"/>
    <dgm:cxn modelId="{56C3E680-8019-446A-BD9F-8984985ECCE5}" type="presOf" srcId="{714D3976-950C-45A1-8F55-EEAFB4F41338}" destId="{C658F1D0-BEA1-489F-8076-316F28D82515}" srcOrd="0" destOrd="0" presId="urn:microsoft.com/office/officeart/2005/8/layout/radial6"/>
    <dgm:cxn modelId="{F77C1983-3D48-47D7-AEC0-D04B0FFDF41E}" srcId="{714D3976-950C-45A1-8F55-EEAFB4F41338}" destId="{1919481E-672B-4C05-A60F-F92D4290D83B}" srcOrd="2" destOrd="0" parTransId="{8EF79D86-553B-4A4C-B862-FA5A6007E56A}" sibTransId="{66DA6354-800D-4573-86D1-932477F64B35}"/>
    <dgm:cxn modelId="{A8E7E882-2B1C-4A39-9549-FF6F440EDA8C}" srcId="{714D3976-950C-45A1-8F55-EEAFB4F41338}" destId="{35CFAA24-DC94-4AD6-9706-0026EF00ADCE}" srcOrd="4" destOrd="0" parTransId="{CDF270CC-3DAB-4FCF-927F-E77175F498DB}" sibTransId="{EA748E75-D460-4E6D-BEDC-E95ABFBB2423}"/>
    <dgm:cxn modelId="{45DE4629-6010-4814-AA42-0DF656201F4C}" type="presOf" srcId="{66DA6354-800D-4573-86D1-932477F64B35}" destId="{3EC719C6-603C-4830-B612-CE2794D6AB56}" srcOrd="0" destOrd="0" presId="urn:microsoft.com/office/officeart/2005/8/layout/radial6"/>
    <dgm:cxn modelId="{CCE4F9D4-56F3-4EC7-8A9F-481B637EB3E2}" srcId="{714D3976-950C-45A1-8F55-EEAFB4F41338}" destId="{48EDD8FF-F0A7-453C-B0C9-32DB32537BCE}" srcOrd="3" destOrd="0" parTransId="{D19715DF-FD60-4176-AD1F-7A5AE1FAF307}" sibTransId="{F299055C-8B6D-41A7-B114-593B28B4F298}"/>
    <dgm:cxn modelId="{3C76AA76-DBE0-42AE-A595-7A13871E3BF9}" type="presOf" srcId="{AA8FBA2F-DF69-4D70-BE3D-3FD451810ADB}" destId="{255039BA-B545-4311-BB2C-52526B7FBB02}" srcOrd="0" destOrd="0" presId="urn:microsoft.com/office/officeart/2005/8/layout/radial6"/>
    <dgm:cxn modelId="{B00E9A8D-F40A-44B7-9C89-A96D40B44CBB}" srcId="{714D3976-950C-45A1-8F55-EEAFB4F41338}" destId="{AA8FBA2F-DF69-4D70-BE3D-3FD451810ADB}" srcOrd="0" destOrd="0" parTransId="{3EAAF24B-F54D-40B5-9022-E4D59AAE6EFA}" sibTransId="{5E5C3AE5-FA3D-437C-8217-68B45B1D2F47}"/>
    <dgm:cxn modelId="{F2D392D2-3193-470F-A70E-09ADD4B37DEB}" type="presOf" srcId="{3FC7DD91-8381-4550-B778-4AB163C0A961}" destId="{BB39664D-5077-4D16-BB73-4F2EE148C202}" srcOrd="0" destOrd="0" presId="urn:microsoft.com/office/officeart/2005/8/layout/radial6"/>
    <dgm:cxn modelId="{236290A6-83EC-4588-BE98-5F68573C0B46}" type="presOf" srcId="{7185DA8F-8F20-4DCB-9DF8-AAD81CF1D37D}" destId="{C1767B7E-07E2-4D3B-9BFC-4E34C4A09956}" srcOrd="0" destOrd="0" presId="urn:microsoft.com/office/officeart/2005/8/layout/radial6"/>
    <dgm:cxn modelId="{12FDDBFC-8751-4286-898F-0F5F123667D6}" type="presOf" srcId="{F299055C-8B6D-41A7-B114-593B28B4F298}" destId="{FA3574E3-BFC2-4054-9E46-36058DE669D1}" srcOrd="0" destOrd="0" presId="urn:microsoft.com/office/officeart/2005/8/layout/radial6"/>
    <dgm:cxn modelId="{37F18A85-A0B2-4963-AF07-798FEACC87F7}" type="presOf" srcId="{46DDC7A9-E02C-4633-8B2A-D7EA81EACA97}" destId="{C85AA146-92FE-4866-819C-0D15E50844D4}" srcOrd="0" destOrd="0" presId="urn:microsoft.com/office/officeart/2005/8/layout/radial6"/>
    <dgm:cxn modelId="{7DD425DD-1AE5-41AA-A496-37EA4F07C81D}" srcId="{714D3976-950C-45A1-8F55-EEAFB4F41338}" destId="{46DDC7A9-E02C-4633-8B2A-D7EA81EACA97}" srcOrd="5" destOrd="0" parTransId="{83F816E8-5F50-4350-9391-C4146DB208D0}" sibTransId="{3FC7DD91-8381-4550-B778-4AB163C0A961}"/>
    <dgm:cxn modelId="{BE2A2583-915D-4EA1-9716-C6958AAEBD0E}" type="presOf" srcId="{823690E5-5622-42A9-8FCF-02DA47788F8D}" destId="{D71C686D-1946-4D6B-9F0F-41F55F4A92D0}" srcOrd="0" destOrd="0" presId="urn:microsoft.com/office/officeart/2005/8/layout/radial6"/>
    <dgm:cxn modelId="{0963F12C-0866-453C-8ACA-20D14F7AC5FB}" type="presParOf" srcId="{D71C686D-1946-4D6B-9F0F-41F55F4A92D0}" destId="{C658F1D0-BEA1-489F-8076-316F28D82515}" srcOrd="0" destOrd="0" presId="urn:microsoft.com/office/officeart/2005/8/layout/radial6"/>
    <dgm:cxn modelId="{C018DEA4-6538-4B99-8E7D-B5A8D60A967C}" type="presParOf" srcId="{D71C686D-1946-4D6B-9F0F-41F55F4A92D0}" destId="{255039BA-B545-4311-BB2C-52526B7FBB02}" srcOrd="1" destOrd="0" presId="urn:microsoft.com/office/officeart/2005/8/layout/radial6"/>
    <dgm:cxn modelId="{3DAE32AA-5D1E-4D16-AFDC-ABADD888DD3A}" type="presParOf" srcId="{D71C686D-1946-4D6B-9F0F-41F55F4A92D0}" destId="{097679F3-B95F-497F-AB24-0345BDCB7C95}" srcOrd="2" destOrd="0" presId="urn:microsoft.com/office/officeart/2005/8/layout/radial6"/>
    <dgm:cxn modelId="{2AD36CFA-5E3B-43A3-8CC4-E407D44CA3FC}" type="presParOf" srcId="{D71C686D-1946-4D6B-9F0F-41F55F4A92D0}" destId="{D54D7B9D-2808-4045-AE22-0D1980032181}" srcOrd="3" destOrd="0" presId="urn:microsoft.com/office/officeart/2005/8/layout/radial6"/>
    <dgm:cxn modelId="{C8E33280-D5FB-4FBA-83E1-240B2B611643}" type="presParOf" srcId="{D71C686D-1946-4D6B-9F0F-41F55F4A92D0}" destId="{E63DA62D-4ABC-49D1-AF81-0720C0A6E261}" srcOrd="4" destOrd="0" presId="urn:microsoft.com/office/officeart/2005/8/layout/radial6"/>
    <dgm:cxn modelId="{3124B1B2-9BF8-492D-B46C-AA6D1BBD085E}" type="presParOf" srcId="{D71C686D-1946-4D6B-9F0F-41F55F4A92D0}" destId="{882D041B-9D6B-4CF2-9A92-153FF71A0AAD}" srcOrd="5" destOrd="0" presId="urn:microsoft.com/office/officeart/2005/8/layout/radial6"/>
    <dgm:cxn modelId="{FAEE30DC-E6F9-4684-962E-6DE456273322}" type="presParOf" srcId="{D71C686D-1946-4D6B-9F0F-41F55F4A92D0}" destId="{C1767B7E-07E2-4D3B-9BFC-4E34C4A09956}" srcOrd="6" destOrd="0" presId="urn:microsoft.com/office/officeart/2005/8/layout/radial6"/>
    <dgm:cxn modelId="{D794ED0E-FFCE-430A-BC69-DC066E64AA14}" type="presParOf" srcId="{D71C686D-1946-4D6B-9F0F-41F55F4A92D0}" destId="{0E04244F-9971-40ED-B3C0-83A5F3D1259B}" srcOrd="7" destOrd="0" presId="urn:microsoft.com/office/officeart/2005/8/layout/radial6"/>
    <dgm:cxn modelId="{EE8F556A-D75E-4FE3-903C-1B0C36B44DE3}" type="presParOf" srcId="{D71C686D-1946-4D6B-9F0F-41F55F4A92D0}" destId="{A8F97917-CD01-47E7-8A3C-5C5F9701283E}" srcOrd="8" destOrd="0" presId="urn:microsoft.com/office/officeart/2005/8/layout/radial6"/>
    <dgm:cxn modelId="{9A438F2C-EA16-4C92-A7EC-03BEF9D30EF3}" type="presParOf" srcId="{D71C686D-1946-4D6B-9F0F-41F55F4A92D0}" destId="{3EC719C6-603C-4830-B612-CE2794D6AB56}" srcOrd="9" destOrd="0" presId="urn:microsoft.com/office/officeart/2005/8/layout/radial6"/>
    <dgm:cxn modelId="{D6DAE7A4-8985-4237-802E-288735D9768C}" type="presParOf" srcId="{D71C686D-1946-4D6B-9F0F-41F55F4A92D0}" destId="{7424F3A3-44E4-4A96-A264-A72C92A020AC}" srcOrd="10" destOrd="0" presId="urn:microsoft.com/office/officeart/2005/8/layout/radial6"/>
    <dgm:cxn modelId="{BF74E437-548B-4A79-B943-2122AC1B35FD}" type="presParOf" srcId="{D71C686D-1946-4D6B-9F0F-41F55F4A92D0}" destId="{3F1A33A8-09F2-406F-999B-BE071A01B466}" srcOrd="11" destOrd="0" presId="urn:microsoft.com/office/officeart/2005/8/layout/radial6"/>
    <dgm:cxn modelId="{4AD2D78B-2FF5-4EFD-ADBB-F59C559B6DF0}" type="presParOf" srcId="{D71C686D-1946-4D6B-9F0F-41F55F4A92D0}" destId="{FA3574E3-BFC2-4054-9E46-36058DE669D1}" srcOrd="12" destOrd="0" presId="urn:microsoft.com/office/officeart/2005/8/layout/radial6"/>
    <dgm:cxn modelId="{E021D18B-B8A4-4991-872E-53C33B99AC80}" type="presParOf" srcId="{D71C686D-1946-4D6B-9F0F-41F55F4A92D0}" destId="{92346395-8B19-4A36-8F40-669B499A550C}" srcOrd="13" destOrd="0" presId="urn:microsoft.com/office/officeart/2005/8/layout/radial6"/>
    <dgm:cxn modelId="{45F0AB14-3FF1-4161-AB61-6225AA6E5679}" type="presParOf" srcId="{D71C686D-1946-4D6B-9F0F-41F55F4A92D0}" destId="{C53AA370-0408-409D-BB56-62E5E21E600A}" srcOrd="14" destOrd="0" presId="urn:microsoft.com/office/officeart/2005/8/layout/radial6"/>
    <dgm:cxn modelId="{F75EF3BA-33F5-4D1E-B230-37076CAD33A6}" type="presParOf" srcId="{D71C686D-1946-4D6B-9F0F-41F55F4A92D0}" destId="{58C4E8ED-2853-4B8E-9C8D-A5D78B518064}" srcOrd="15" destOrd="0" presId="urn:microsoft.com/office/officeart/2005/8/layout/radial6"/>
    <dgm:cxn modelId="{655BC19C-58C4-4F3A-8769-25FA299E922D}" type="presParOf" srcId="{D71C686D-1946-4D6B-9F0F-41F55F4A92D0}" destId="{C85AA146-92FE-4866-819C-0D15E50844D4}" srcOrd="16" destOrd="0" presId="urn:microsoft.com/office/officeart/2005/8/layout/radial6"/>
    <dgm:cxn modelId="{BFA7421A-FB99-4423-962B-52B272EC84C7}" type="presParOf" srcId="{D71C686D-1946-4D6B-9F0F-41F55F4A92D0}" destId="{CBC75CCC-807F-4B9C-995E-3A8F27C3CA29}" srcOrd="17" destOrd="0" presId="urn:microsoft.com/office/officeart/2005/8/layout/radial6"/>
    <dgm:cxn modelId="{54F794E1-027D-416F-9465-4F8423B8448B}" type="presParOf" srcId="{D71C686D-1946-4D6B-9F0F-41F55F4A92D0}" destId="{BB39664D-5077-4D16-BB73-4F2EE148C202}"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D1D7C91-E8CF-47FC-B5E2-925C1A817475}" type="doc">
      <dgm:prSet loTypeId="urn:microsoft.com/office/officeart/2005/8/layout/matrix2" loCatId="matrix" qsTypeId="urn:microsoft.com/office/officeart/2005/8/quickstyle/simple1#2" qsCatId="simple" csTypeId="urn:microsoft.com/office/officeart/2005/8/colors/accent0_2" csCatId="mainScheme" phldr="1"/>
      <dgm:spPr/>
      <dgm:t>
        <a:bodyPr/>
        <a:lstStyle/>
        <a:p>
          <a:endParaRPr lang="en-IN"/>
        </a:p>
      </dgm:t>
    </dgm:pt>
    <dgm:pt modelId="{F4B77FD8-64BA-4BBC-BB63-77FF723DEABC}">
      <dgm:prSet phldrT="[Text]" custT="1"/>
      <dgm:spPr>
        <a:solidFill>
          <a:srgbClr val="92D050"/>
        </a:solidFill>
        <a:ln>
          <a:solidFill>
            <a:srgbClr val="787864"/>
          </a:solidFill>
        </a:ln>
      </dgm:spPr>
      <dgm:t>
        <a:bodyPr/>
        <a:lstStyle/>
        <a:p>
          <a:pPr algn="ctr"/>
          <a:r>
            <a:rPr lang="en-US" sz="1600" b="1" u="sng" dirty="0" smtClean="0">
              <a:solidFill>
                <a:schemeClr val="bg1"/>
              </a:solidFill>
              <a:latin typeface="+mj-lt"/>
              <a:cs typeface="Times New Roman" pitchFamily="18" charset="0"/>
            </a:rPr>
            <a:t>On-the-Job Training</a:t>
          </a:r>
        </a:p>
        <a:p>
          <a:pPr algn="ctr"/>
          <a:r>
            <a:rPr lang="en-US" sz="1600" b="1" dirty="0" smtClean="0">
              <a:solidFill>
                <a:schemeClr val="bg1"/>
              </a:solidFill>
              <a:latin typeface="+mj-lt"/>
              <a:cs typeface="Times New Roman" pitchFamily="18" charset="0"/>
            </a:rPr>
            <a:t>Job Rotation</a:t>
          </a:r>
        </a:p>
        <a:p>
          <a:pPr algn="ctr"/>
          <a:r>
            <a:rPr lang="en-US" sz="1600" b="1" dirty="0" smtClean="0">
              <a:solidFill>
                <a:schemeClr val="bg1"/>
              </a:solidFill>
              <a:latin typeface="+mj-lt"/>
              <a:cs typeface="Times New Roman" pitchFamily="18" charset="0"/>
            </a:rPr>
            <a:t>Action Learning</a:t>
          </a:r>
        </a:p>
        <a:p>
          <a:pPr algn="ctr"/>
          <a:r>
            <a:rPr lang="en-US" sz="1600" b="1" dirty="0" smtClean="0">
              <a:solidFill>
                <a:schemeClr val="bg1"/>
              </a:solidFill>
              <a:latin typeface="+mj-lt"/>
              <a:cs typeface="Times New Roman" pitchFamily="18" charset="0"/>
            </a:rPr>
            <a:t>Coaching/Understudy</a:t>
          </a:r>
          <a:endParaRPr lang="en-IN" sz="1600" b="1" dirty="0">
            <a:solidFill>
              <a:schemeClr val="bg1"/>
            </a:solidFill>
            <a:latin typeface="+mj-lt"/>
            <a:cs typeface="Times New Roman" pitchFamily="18" charset="0"/>
          </a:endParaRPr>
        </a:p>
      </dgm:t>
    </dgm:pt>
    <dgm:pt modelId="{E4430E0A-2375-4B85-A789-49432C26AA08}" type="parTrans" cxnId="{0DB9EA65-B251-4D2A-B596-35FB6DAF6491}">
      <dgm:prSet/>
      <dgm:spPr/>
      <dgm:t>
        <a:bodyPr/>
        <a:lstStyle/>
        <a:p>
          <a:pPr algn="ctr"/>
          <a:endParaRPr lang="en-IN"/>
        </a:p>
      </dgm:t>
    </dgm:pt>
    <dgm:pt modelId="{AFB1057D-2D08-47F3-85DE-DA6775CFA3D4}" type="sibTrans" cxnId="{0DB9EA65-B251-4D2A-B596-35FB6DAF6491}">
      <dgm:prSet/>
      <dgm:spPr/>
      <dgm:t>
        <a:bodyPr/>
        <a:lstStyle/>
        <a:p>
          <a:pPr algn="ctr"/>
          <a:endParaRPr lang="en-IN"/>
        </a:p>
      </dgm:t>
    </dgm:pt>
    <dgm:pt modelId="{2FFD04C8-418C-41F2-81B6-030CAA243770}">
      <dgm:prSet phldrT="[Text]" custT="1"/>
      <dgm:spPr>
        <a:solidFill>
          <a:srgbClr val="92D050"/>
        </a:solidFill>
        <a:ln>
          <a:solidFill>
            <a:srgbClr val="787864"/>
          </a:solidFill>
        </a:ln>
      </dgm:spPr>
      <dgm:t>
        <a:bodyPr/>
        <a:lstStyle/>
        <a:p>
          <a:pPr algn="ctr"/>
          <a:r>
            <a:rPr lang="en-US" sz="1600" b="1" u="sng" dirty="0" smtClean="0">
              <a:solidFill>
                <a:schemeClr val="bg1"/>
              </a:solidFill>
              <a:latin typeface="+mj-lt"/>
              <a:cs typeface="Times New Roman" pitchFamily="18" charset="0"/>
            </a:rPr>
            <a:t>Job Instruction Training</a:t>
          </a:r>
        </a:p>
        <a:p>
          <a:pPr algn="ctr"/>
          <a:r>
            <a:rPr lang="en-US" sz="1600" b="1" dirty="0" smtClean="0">
              <a:solidFill>
                <a:schemeClr val="bg1"/>
              </a:solidFill>
              <a:latin typeface="+mj-lt"/>
              <a:cs typeface="Times New Roman" pitchFamily="18" charset="0"/>
            </a:rPr>
            <a:t>Lectures</a:t>
          </a:r>
        </a:p>
        <a:p>
          <a:pPr algn="ctr"/>
          <a:r>
            <a:rPr lang="en-US" sz="1600" b="1" dirty="0" smtClean="0">
              <a:solidFill>
                <a:schemeClr val="bg1"/>
              </a:solidFill>
              <a:latin typeface="+mj-lt"/>
              <a:cs typeface="Times New Roman" pitchFamily="18" charset="0"/>
            </a:rPr>
            <a:t>Audiovisual-Based Training</a:t>
          </a:r>
        </a:p>
        <a:p>
          <a:pPr algn="ctr"/>
          <a:r>
            <a:rPr lang="en-US" sz="1600" b="1" dirty="0" smtClean="0">
              <a:solidFill>
                <a:schemeClr val="bg1"/>
              </a:solidFill>
              <a:latin typeface="+mj-lt"/>
              <a:cs typeface="Times New Roman" pitchFamily="18" charset="0"/>
            </a:rPr>
            <a:t>Computer-Based Training</a:t>
          </a:r>
        </a:p>
        <a:p>
          <a:pPr algn="ctr"/>
          <a:r>
            <a:rPr lang="en-US" sz="1600" b="1" dirty="0" smtClean="0">
              <a:solidFill>
                <a:schemeClr val="bg1"/>
              </a:solidFill>
              <a:latin typeface="+mj-lt"/>
              <a:cs typeface="Times New Roman" pitchFamily="18" charset="0"/>
            </a:rPr>
            <a:t>Simulation-Based Training</a:t>
          </a:r>
          <a:endParaRPr lang="en-IN" sz="1600" b="1" dirty="0">
            <a:solidFill>
              <a:schemeClr val="bg1"/>
            </a:solidFill>
            <a:latin typeface="+mj-lt"/>
            <a:cs typeface="Times New Roman" pitchFamily="18" charset="0"/>
          </a:endParaRPr>
        </a:p>
      </dgm:t>
    </dgm:pt>
    <dgm:pt modelId="{260E62EB-DF82-48BF-A7D2-0044FACC53CA}" type="parTrans" cxnId="{8ABA5151-E44C-4F03-8514-A88651595511}">
      <dgm:prSet/>
      <dgm:spPr/>
      <dgm:t>
        <a:bodyPr/>
        <a:lstStyle/>
        <a:p>
          <a:pPr algn="ctr"/>
          <a:endParaRPr lang="en-IN"/>
        </a:p>
      </dgm:t>
    </dgm:pt>
    <dgm:pt modelId="{91CBCB27-DBCF-4B78-ABE2-332606C54B55}" type="sibTrans" cxnId="{8ABA5151-E44C-4F03-8514-A88651595511}">
      <dgm:prSet/>
      <dgm:spPr/>
      <dgm:t>
        <a:bodyPr/>
        <a:lstStyle/>
        <a:p>
          <a:pPr algn="ctr"/>
          <a:endParaRPr lang="en-IN"/>
        </a:p>
      </dgm:t>
    </dgm:pt>
    <dgm:pt modelId="{EC590ADF-B389-498F-A719-5AE9A1B9E713}">
      <dgm:prSet phldrT="[Text]" custT="1"/>
      <dgm:spPr>
        <a:solidFill>
          <a:srgbClr val="92D050"/>
        </a:solidFill>
        <a:ln>
          <a:solidFill>
            <a:srgbClr val="787864"/>
          </a:solidFill>
        </a:ln>
      </dgm:spPr>
      <dgm:t>
        <a:bodyPr/>
        <a:lstStyle/>
        <a:p>
          <a:pPr algn="ctr"/>
          <a:r>
            <a:rPr lang="en-US" sz="1600" b="1" u="sng" dirty="0" smtClean="0">
              <a:solidFill>
                <a:schemeClr val="bg1"/>
              </a:solidFill>
              <a:latin typeface="+mj-lt"/>
              <a:cs typeface="Times New Roman" pitchFamily="18" charset="0"/>
            </a:rPr>
            <a:t>Distance- and Internet -Based Training</a:t>
          </a:r>
        </a:p>
        <a:p>
          <a:pPr algn="ctr"/>
          <a:r>
            <a:rPr lang="en-US" sz="1600" b="1" dirty="0" smtClean="0">
              <a:solidFill>
                <a:schemeClr val="bg1"/>
              </a:solidFill>
              <a:latin typeface="+mj-lt"/>
              <a:cs typeface="Times New Roman" pitchFamily="18" charset="0"/>
            </a:rPr>
            <a:t>Tele-training</a:t>
          </a:r>
        </a:p>
        <a:p>
          <a:pPr algn="ctr"/>
          <a:r>
            <a:rPr lang="en-US" sz="1600" b="1" dirty="0" smtClean="0">
              <a:solidFill>
                <a:schemeClr val="bg1"/>
              </a:solidFill>
              <a:latin typeface="+mj-lt"/>
              <a:cs typeface="Times New Roman" pitchFamily="18" charset="0"/>
            </a:rPr>
            <a:t>Video Conferencing</a:t>
          </a:r>
        </a:p>
        <a:p>
          <a:pPr algn="ctr"/>
          <a:r>
            <a:rPr lang="en-US" sz="1600" b="1" dirty="0" smtClean="0">
              <a:solidFill>
                <a:schemeClr val="bg1"/>
              </a:solidFill>
              <a:latin typeface="+mj-lt"/>
              <a:cs typeface="Times New Roman" pitchFamily="18" charset="0"/>
            </a:rPr>
            <a:t>Virtual Classrooms</a:t>
          </a:r>
          <a:endParaRPr lang="en-IN" sz="1600" b="1" dirty="0">
            <a:solidFill>
              <a:schemeClr val="bg1"/>
            </a:solidFill>
            <a:latin typeface="+mj-lt"/>
            <a:cs typeface="Times New Roman" pitchFamily="18" charset="0"/>
          </a:endParaRPr>
        </a:p>
      </dgm:t>
    </dgm:pt>
    <dgm:pt modelId="{A014CBC1-8FA3-4517-B6DF-4EA8E95ECB5F}" type="parTrans" cxnId="{E9A09C99-F621-42A2-84CF-E628FB12CCD4}">
      <dgm:prSet/>
      <dgm:spPr/>
      <dgm:t>
        <a:bodyPr/>
        <a:lstStyle/>
        <a:p>
          <a:pPr algn="ctr"/>
          <a:endParaRPr lang="en-IN"/>
        </a:p>
      </dgm:t>
    </dgm:pt>
    <dgm:pt modelId="{2E079074-4E47-4128-82A7-BDDF92117970}" type="sibTrans" cxnId="{E9A09C99-F621-42A2-84CF-E628FB12CCD4}">
      <dgm:prSet/>
      <dgm:spPr/>
      <dgm:t>
        <a:bodyPr/>
        <a:lstStyle/>
        <a:p>
          <a:pPr algn="ctr"/>
          <a:endParaRPr lang="en-IN"/>
        </a:p>
      </dgm:t>
    </dgm:pt>
    <dgm:pt modelId="{C136BCC0-C8FF-4CE5-93D0-1A1ABADEE787}">
      <dgm:prSet phldrT="[Text]" custT="1"/>
      <dgm:spPr>
        <a:solidFill>
          <a:srgbClr val="92D050"/>
        </a:solidFill>
        <a:ln>
          <a:solidFill>
            <a:srgbClr val="787864"/>
          </a:solidFill>
        </a:ln>
      </dgm:spPr>
      <dgm:t>
        <a:bodyPr/>
        <a:lstStyle/>
        <a:p>
          <a:pPr algn="ctr"/>
          <a:r>
            <a:rPr lang="en-US" sz="1600" b="1" u="sng" dirty="0" smtClean="0">
              <a:solidFill>
                <a:schemeClr val="bg1"/>
              </a:solidFill>
              <a:latin typeface="+mj-lt"/>
              <a:cs typeface="Times New Roman" pitchFamily="18" charset="0"/>
            </a:rPr>
            <a:t>Off-the-Job Training</a:t>
          </a:r>
        </a:p>
        <a:p>
          <a:pPr algn="ctr"/>
          <a:r>
            <a:rPr lang="en-US" sz="1600" b="1" dirty="0" smtClean="0">
              <a:solidFill>
                <a:schemeClr val="bg1"/>
              </a:solidFill>
              <a:latin typeface="+mj-lt"/>
              <a:cs typeface="Times New Roman" pitchFamily="18" charset="0"/>
            </a:rPr>
            <a:t>University-Related Programs</a:t>
          </a:r>
        </a:p>
        <a:p>
          <a:pPr algn="ctr"/>
          <a:r>
            <a:rPr lang="en-US" sz="1600" b="1" dirty="0" smtClean="0">
              <a:solidFill>
                <a:schemeClr val="bg1"/>
              </a:solidFill>
              <a:latin typeface="+mj-lt"/>
              <a:cs typeface="Times New Roman" pitchFamily="18" charset="0"/>
            </a:rPr>
            <a:t>Role Plays</a:t>
          </a:r>
          <a:endParaRPr lang="en-IN" sz="1600" b="1" dirty="0">
            <a:solidFill>
              <a:schemeClr val="bg1"/>
            </a:solidFill>
            <a:latin typeface="+mj-lt"/>
            <a:cs typeface="Times New Roman" pitchFamily="18" charset="0"/>
          </a:endParaRPr>
        </a:p>
      </dgm:t>
    </dgm:pt>
    <dgm:pt modelId="{B5CC82FE-3C59-4EE3-9748-F965287CBA49}" type="parTrans" cxnId="{7EFE0A3D-A37D-422B-A2B8-F4FB650E8BC9}">
      <dgm:prSet/>
      <dgm:spPr/>
      <dgm:t>
        <a:bodyPr/>
        <a:lstStyle/>
        <a:p>
          <a:pPr algn="ctr"/>
          <a:endParaRPr lang="en-IN"/>
        </a:p>
      </dgm:t>
    </dgm:pt>
    <dgm:pt modelId="{23911C67-10A0-45AB-9F68-BC4133702462}" type="sibTrans" cxnId="{7EFE0A3D-A37D-422B-A2B8-F4FB650E8BC9}">
      <dgm:prSet/>
      <dgm:spPr/>
      <dgm:t>
        <a:bodyPr/>
        <a:lstStyle/>
        <a:p>
          <a:pPr algn="ctr"/>
          <a:endParaRPr lang="en-IN"/>
        </a:p>
      </dgm:t>
    </dgm:pt>
    <dgm:pt modelId="{7C870F19-7A6C-40C4-865F-B3CA058F430A}" type="pres">
      <dgm:prSet presAssocID="{FD1D7C91-E8CF-47FC-B5E2-925C1A817475}" presName="matrix" presStyleCnt="0">
        <dgm:presLayoutVars>
          <dgm:chMax val="1"/>
          <dgm:dir/>
          <dgm:resizeHandles val="exact"/>
        </dgm:presLayoutVars>
      </dgm:prSet>
      <dgm:spPr/>
      <dgm:t>
        <a:bodyPr/>
        <a:lstStyle/>
        <a:p>
          <a:endParaRPr lang="en-US"/>
        </a:p>
      </dgm:t>
    </dgm:pt>
    <dgm:pt modelId="{64C3D5E7-605D-420C-94EE-B43F0E7EB077}" type="pres">
      <dgm:prSet presAssocID="{FD1D7C91-E8CF-47FC-B5E2-925C1A817475}" presName="axisShape" presStyleLbl="bgShp" presStyleIdx="0" presStyleCnt="1" custScaleX="112500" custScaleY="97500"/>
      <dgm:spPr/>
      <dgm:t>
        <a:bodyPr/>
        <a:lstStyle/>
        <a:p>
          <a:endParaRPr lang="en-US"/>
        </a:p>
      </dgm:t>
    </dgm:pt>
    <dgm:pt modelId="{68B1A0D3-36CA-4EA1-B3C2-CB2730157F83}" type="pres">
      <dgm:prSet presAssocID="{FD1D7C91-E8CF-47FC-B5E2-925C1A817475}" presName="rect1" presStyleLbl="node1" presStyleIdx="0" presStyleCnt="4" custScaleX="136110" custScaleY="97941" custLinFactNeighborX="-18036">
        <dgm:presLayoutVars>
          <dgm:chMax val="0"/>
          <dgm:chPref val="0"/>
          <dgm:bulletEnabled val="1"/>
        </dgm:presLayoutVars>
      </dgm:prSet>
      <dgm:spPr/>
      <dgm:t>
        <a:bodyPr/>
        <a:lstStyle/>
        <a:p>
          <a:endParaRPr lang="en-IN"/>
        </a:p>
      </dgm:t>
    </dgm:pt>
    <dgm:pt modelId="{613AC529-9853-41A4-A4E6-CB37E77DBDEE}" type="pres">
      <dgm:prSet presAssocID="{FD1D7C91-E8CF-47FC-B5E2-925C1A817475}" presName="rect2" presStyleLbl="node1" presStyleIdx="1" presStyleCnt="4" custScaleX="135480" custScaleY="96301" custLinFactNeighborX="18262">
        <dgm:presLayoutVars>
          <dgm:chMax val="0"/>
          <dgm:chPref val="0"/>
          <dgm:bulletEnabled val="1"/>
        </dgm:presLayoutVars>
      </dgm:prSet>
      <dgm:spPr/>
      <dgm:t>
        <a:bodyPr/>
        <a:lstStyle/>
        <a:p>
          <a:endParaRPr lang="en-IN"/>
        </a:p>
      </dgm:t>
    </dgm:pt>
    <dgm:pt modelId="{F5F55B09-3416-4709-8938-F668AFCC7C77}" type="pres">
      <dgm:prSet presAssocID="{FD1D7C91-E8CF-47FC-B5E2-925C1A817475}" presName="rect3" presStyleLbl="node1" presStyleIdx="2" presStyleCnt="4" custScaleX="136110" custScaleY="101795" custLinFactNeighborX="-18036">
        <dgm:presLayoutVars>
          <dgm:chMax val="0"/>
          <dgm:chPref val="0"/>
          <dgm:bulletEnabled val="1"/>
        </dgm:presLayoutVars>
      </dgm:prSet>
      <dgm:spPr/>
      <dgm:t>
        <a:bodyPr/>
        <a:lstStyle/>
        <a:p>
          <a:endParaRPr lang="en-IN"/>
        </a:p>
      </dgm:t>
    </dgm:pt>
    <dgm:pt modelId="{41BBAE27-84E7-4FF5-9096-1194092D7D1D}" type="pres">
      <dgm:prSet presAssocID="{FD1D7C91-E8CF-47FC-B5E2-925C1A817475}" presName="rect4" presStyleLbl="node1" presStyleIdx="3" presStyleCnt="4" custScaleX="138514" custScaleY="96055" custLinFactNeighborX="16834">
        <dgm:presLayoutVars>
          <dgm:chMax val="0"/>
          <dgm:chPref val="0"/>
          <dgm:bulletEnabled val="1"/>
        </dgm:presLayoutVars>
      </dgm:prSet>
      <dgm:spPr/>
      <dgm:t>
        <a:bodyPr/>
        <a:lstStyle/>
        <a:p>
          <a:endParaRPr lang="en-IN"/>
        </a:p>
      </dgm:t>
    </dgm:pt>
  </dgm:ptLst>
  <dgm:cxnLst>
    <dgm:cxn modelId="{E9A09C99-F621-42A2-84CF-E628FB12CCD4}" srcId="{FD1D7C91-E8CF-47FC-B5E2-925C1A817475}" destId="{EC590ADF-B389-498F-A719-5AE9A1B9E713}" srcOrd="2" destOrd="0" parTransId="{A014CBC1-8FA3-4517-B6DF-4EA8E95ECB5F}" sibTransId="{2E079074-4E47-4128-82A7-BDDF92117970}"/>
    <dgm:cxn modelId="{26A3A778-72AE-436B-93DE-6B3717E6D49F}" type="presOf" srcId="{2FFD04C8-418C-41F2-81B6-030CAA243770}" destId="{613AC529-9853-41A4-A4E6-CB37E77DBDEE}" srcOrd="0" destOrd="0" presId="urn:microsoft.com/office/officeart/2005/8/layout/matrix2"/>
    <dgm:cxn modelId="{7EFE0A3D-A37D-422B-A2B8-F4FB650E8BC9}" srcId="{FD1D7C91-E8CF-47FC-B5E2-925C1A817475}" destId="{C136BCC0-C8FF-4CE5-93D0-1A1ABADEE787}" srcOrd="3" destOrd="0" parTransId="{B5CC82FE-3C59-4EE3-9748-F965287CBA49}" sibTransId="{23911C67-10A0-45AB-9F68-BC4133702462}"/>
    <dgm:cxn modelId="{8ABA5151-E44C-4F03-8514-A88651595511}" srcId="{FD1D7C91-E8CF-47FC-B5E2-925C1A817475}" destId="{2FFD04C8-418C-41F2-81B6-030CAA243770}" srcOrd="1" destOrd="0" parTransId="{260E62EB-DF82-48BF-A7D2-0044FACC53CA}" sibTransId="{91CBCB27-DBCF-4B78-ABE2-332606C54B55}"/>
    <dgm:cxn modelId="{0DB9EA65-B251-4D2A-B596-35FB6DAF6491}" srcId="{FD1D7C91-E8CF-47FC-B5E2-925C1A817475}" destId="{F4B77FD8-64BA-4BBC-BB63-77FF723DEABC}" srcOrd="0" destOrd="0" parTransId="{E4430E0A-2375-4B85-A789-49432C26AA08}" sibTransId="{AFB1057D-2D08-47F3-85DE-DA6775CFA3D4}"/>
    <dgm:cxn modelId="{DFD79A5B-9A52-4ED9-841F-BE3BE5E47CE3}" type="presOf" srcId="{F4B77FD8-64BA-4BBC-BB63-77FF723DEABC}" destId="{68B1A0D3-36CA-4EA1-B3C2-CB2730157F83}" srcOrd="0" destOrd="0" presId="urn:microsoft.com/office/officeart/2005/8/layout/matrix2"/>
    <dgm:cxn modelId="{AFAA2571-FF1F-4DCD-B4B7-C44CDAFB36B3}" type="presOf" srcId="{FD1D7C91-E8CF-47FC-B5E2-925C1A817475}" destId="{7C870F19-7A6C-40C4-865F-B3CA058F430A}" srcOrd="0" destOrd="0" presId="urn:microsoft.com/office/officeart/2005/8/layout/matrix2"/>
    <dgm:cxn modelId="{E3EC4D5B-2A6B-4FEF-BC61-C8B1866775EC}" type="presOf" srcId="{C136BCC0-C8FF-4CE5-93D0-1A1ABADEE787}" destId="{41BBAE27-84E7-4FF5-9096-1194092D7D1D}" srcOrd="0" destOrd="0" presId="urn:microsoft.com/office/officeart/2005/8/layout/matrix2"/>
    <dgm:cxn modelId="{7E94A5AA-3DD7-4176-AB20-7BAD325E8639}" type="presOf" srcId="{EC590ADF-B389-498F-A719-5AE9A1B9E713}" destId="{F5F55B09-3416-4709-8938-F668AFCC7C77}" srcOrd="0" destOrd="0" presId="urn:microsoft.com/office/officeart/2005/8/layout/matrix2"/>
    <dgm:cxn modelId="{9386FC7D-362E-4C37-9428-89EF398795FF}" type="presParOf" srcId="{7C870F19-7A6C-40C4-865F-B3CA058F430A}" destId="{64C3D5E7-605D-420C-94EE-B43F0E7EB077}" srcOrd="0" destOrd="0" presId="urn:microsoft.com/office/officeart/2005/8/layout/matrix2"/>
    <dgm:cxn modelId="{050EFD07-344C-496B-9C39-6CC236FCDE8E}" type="presParOf" srcId="{7C870F19-7A6C-40C4-865F-B3CA058F430A}" destId="{68B1A0D3-36CA-4EA1-B3C2-CB2730157F83}" srcOrd="1" destOrd="0" presId="urn:microsoft.com/office/officeart/2005/8/layout/matrix2"/>
    <dgm:cxn modelId="{2C47ABFA-63EB-4F3C-A7B9-CEAECF9C346B}" type="presParOf" srcId="{7C870F19-7A6C-40C4-865F-B3CA058F430A}" destId="{613AC529-9853-41A4-A4E6-CB37E77DBDEE}" srcOrd="2" destOrd="0" presId="urn:microsoft.com/office/officeart/2005/8/layout/matrix2"/>
    <dgm:cxn modelId="{A1CF8565-265E-4FCF-A41A-37C55DB4ACC2}" type="presParOf" srcId="{7C870F19-7A6C-40C4-865F-B3CA058F430A}" destId="{F5F55B09-3416-4709-8938-F668AFCC7C77}" srcOrd="3" destOrd="0" presId="urn:microsoft.com/office/officeart/2005/8/layout/matrix2"/>
    <dgm:cxn modelId="{D6A87BE5-580E-456F-B891-9C6DF31F84FC}" type="presParOf" srcId="{7C870F19-7A6C-40C4-865F-B3CA058F430A}" destId="{41BBAE27-84E7-4FF5-9096-1194092D7D1D}" srcOrd="4" destOrd="0" presId="urn:microsoft.com/office/officeart/2005/8/layout/matrix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0F6D5CE-F74B-4083-8677-3DC09129315A}" type="doc">
      <dgm:prSet loTypeId="urn:microsoft.com/office/officeart/2005/8/layout/pList1#3" loCatId="list" qsTypeId="urn:microsoft.com/office/officeart/2005/8/quickstyle/3d2" qsCatId="3D" csTypeId="urn:microsoft.com/office/officeart/2005/8/colors/accent0_3" csCatId="mainScheme" phldr="1"/>
      <dgm:spPr/>
      <dgm:t>
        <a:bodyPr/>
        <a:lstStyle/>
        <a:p>
          <a:endParaRPr lang="en-US"/>
        </a:p>
      </dgm:t>
    </dgm:pt>
    <dgm:pt modelId="{A929C0F8-8972-42CA-B324-770C96B55FBF}">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Staff</a:t>
          </a:r>
          <a:endParaRPr lang="en-US" b="1" dirty="0">
            <a:solidFill>
              <a:srgbClr val="2D2D19"/>
            </a:solidFill>
          </a:endParaRPr>
        </a:p>
      </dgm:t>
    </dgm:pt>
    <dgm:pt modelId="{32A4E9F6-A3B0-4E3B-8361-13F8ECC59705}" type="parTrans" cxnId="{159A0053-84FE-4F68-B9ED-6538F6F8EF99}">
      <dgm:prSet/>
      <dgm:spPr/>
      <dgm:t>
        <a:bodyPr/>
        <a:lstStyle/>
        <a:p>
          <a:pPr algn="ctr"/>
          <a:endParaRPr lang="en-US" b="1"/>
        </a:p>
      </dgm:t>
    </dgm:pt>
    <dgm:pt modelId="{A35D115F-63A2-487A-A711-12CDD3243EEC}" type="sibTrans" cxnId="{159A0053-84FE-4F68-B9ED-6538F6F8EF99}">
      <dgm:prSet/>
      <dgm:spPr/>
      <dgm:t>
        <a:bodyPr/>
        <a:lstStyle/>
        <a:p>
          <a:pPr algn="ctr"/>
          <a:endParaRPr lang="en-US" b="1"/>
        </a:p>
      </dgm:t>
    </dgm:pt>
    <dgm:pt modelId="{2CFA9691-4123-495F-AAB0-E5F615BA08E1}">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Data</a:t>
          </a:r>
          <a:endParaRPr lang="en-US" b="1" dirty="0">
            <a:solidFill>
              <a:srgbClr val="2D2D19"/>
            </a:solidFill>
          </a:endParaRPr>
        </a:p>
      </dgm:t>
    </dgm:pt>
    <dgm:pt modelId="{BBC2534A-B05E-44F4-A0E6-187B7F17E71B}" type="parTrans" cxnId="{C4409AEE-8644-49C5-94F3-B6CE3657505A}">
      <dgm:prSet/>
      <dgm:spPr/>
      <dgm:t>
        <a:bodyPr/>
        <a:lstStyle/>
        <a:p>
          <a:pPr algn="ctr"/>
          <a:endParaRPr lang="en-US" b="1"/>
        </a:p>
      </dgm:t>
    </dgm:pt>
    <dgm:pt modelId="{07283266-16BB-45FB-990E-164C2B0D588E}" type="sibTrans" cxnId="{C4409AEE-8644-49C5-94F3-B6CE3657505A}">
      <dgm:prSet/>
      <dgm:spPr/>
      <dgm:t>
        <a:bodyPr/>
        <a:lstStyle/>
        <a:p>
          <a:pPr algn="ctr"/>
          <a:endParaRPr lang="en-US" b="1"/>
        </a:p>
      </dgm:t>
    </dgm:pt>
    <dgm:pt modelId="{0065B47D-2735-43B1-8073-A5CE28E8A86A}">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Guidelines/ Instructions</a:t>
          </a:r>
          <a:endParaRPr lang="en-US" b="1" dirty="0">
            <a:solidFill>
              <a:srgbClr val="2D2D19"/>
            </a:solidFill>
          </a:endParaRPr>
        </a:p>
      </dgm:t>
    </dgm:pt>
    <dgm:pt modelId="{446000A5-C765-4C16-AC03-D719E2D3A364}" type="parTrans" cxnId="{06B46AC4-5C03-4D74-B8D9-2A6197D896A0}">
      <dgm:prSet/>
      <dgm:spPr/>
      <dgm:t>
        <a:bodyPr/>
        <a:lstStyle/>
        <a:p>
          <a:pPr algn="ctr"/>
          <a:endParaRPr lang="en-US" b="1"/>
        </a:p>
      </dgm:t>
    </dgm:pt>
    <dgm:pt modelId="{87A4E482-B41E-4988-862D-774F811608DD}" type="sibTrans" cxnId="{06B46AC4-5C03-4D74-B8D9-2A6197D896A0}">
      <dgm:prSet/>
      <dgm:spPr/>
      <dgm:t>
        <a:bodyPr/>
        <a:lstStyle/>
        <a:p>
          <a:pPr algn="ctr"/>
          <a:endParaRPr lang="en-US" b="1"/>
        </a:p>
      </dgm:t>
    </dgm:pt>
    <dgm:pt modelId="{E08047F6-E472-444C-8EF6-729C315878FB}">
      <dgm:prSet phldrT="[Text]"/>
      <dgm:spPr>
        <a:noFill/>
        <a:ln>
          <a:noFill/>
        </a:ln>
        <a:scene3d>
          <a:camera prst="orthographicFront"/>
          <a:lightRig rig="threePt" dir="t"/>
        </a:scene3d>
        <a:sp3d>
          <a:bevelT w="127000" h="25400"/>
        </a:sp3d>
      </dgm:spPr>
      <dgm:t>
        <a:bodyPr/>
        <a:lstStyle/>
        <a:p>
          <a:pPr algn="ctr"/>
          <a:r>
            <a:rPr lang="en-US" b="1" dirty="0" smtClean="0">
              <a:solidFill>
                <a:srgbClr val="2D2D19"/>
              </a:solidFill>
            </a:rPr>
            <a:t>Training</a:t>
          </a:r>
          <a:endParaRPr lang="en-US" b="1" dirty="0">
            <a:solidFill>
              <a:srgbClr val="2D2D19"/>
            </a:solidFill>
          </a:endParaRPr>
        </a:p>
      </dgm:t>
    </dgm:pt>
    <dgm:pt modelId="{2056D579-3BC1-4A46-8402-2FEC8FCFC9DB}" type="parTrans" cxnId="{C71130AB-5502-42F5-B914-B39ECD7F512D}">
      <dgm:prSet/>
      <dgm:spPr/>
      <dgm:t>
        <a:bodyPr/>
        <a:lstStyle/>
        <a:p>
          <a:pPr algn="ctr"/>
          <a:endParaRPr lang="en-US" b="1"/>
        </a:p>
      </dgm:t>
    </dgm:pt>
    <dgm:pt modelId="{24EA8C8C-3075-4DBC-B611-664937089F26}" type="sibTrans" cxnId="{C71130AB-5502-42F5-B914-B39ECD7F512D}">
      <dgm:prSet/>
      <dgm:spPr/>
      <dgm:t>
        <a:bodyPr/>
        <a:lstStyle/>
        <a:p>
          <a:pPr algn="ctr"/>
          <a:endParaRPr lang="en-US" b="1"/>
        </a:p>
      </dgm:t>
    </dgm:pt>
    <dgm:pt modelId="{A9879915-C06F-47A4-A873-0AE9D7619FCF}" type="pres">
      <dgm:prSet presAssocID="{E0F6D5CE-F74B-4083-8677-3DC09129315A}" presName="Name0" presStyleCnt="0">
        <dgm:presLayoutVars>
          <dgm:dir/>
          <dgm:resizeHandles val="exact"/>
        </dgm:presLayoutVars>
      </dgm:prSet>
      <dgm:spPr/>
      <dgm:t>
        <a:bodyPr/>
        <a:lstStyle/>
        <a:p>
          <a:endParaRPr lang="en-US"/>
        </a:p>
      </dgm:t>
    </dgm:pt>
    <dgm:pt modelId="{77F558DB-4D06-45F3-B675-4F38F7FD6B33}" type="pres">
      <dgm:prSet presAssocID="{A929C0F8-8972-42CA-B324-770C96B55FBF}" presName="compNode" presStyleCnt="0"/>
      <dgm:spPr/>
      <dgm:t>
        <a:bodyPr/>
        <a:lstStyle/>
        <a:p>
          <a:endParaRPr lang="en-US"/>
        </a:p>
      </dgm:t>
    </dgm:pt>
    <dgm:pt modelId="{6A8D66FF-A063-4055-A49B-780990042AAD}" type="pres">
      <dgm:prSet presAssocID="{A929C0F8-8972-42CA-B324-770C96B55FBF}" presName="pictRect" presStyleLbl="node1" presStyleIdx="0" presStyleCnt="4"/>
      <dgm:spPr>
        <a:blipFill rotWithShape="0">
          <a:blip xmlns:r="http://schemas.openxmlformats.org/officeDocument/2006/relationships" r:embed="rId1"/>
          <a:stretch>
            <a:fillRect/>
          </a:stretch>
        </a:blipFill>
      </dgm:spPr>
      <dgm:t>
        <a:bodyPr/>
        <a:lstStyle/>
        <a:p>
          <a:endParaRPr lang="en-US"/>
        </a:p>
      </dgm:t>
    </dgm:pt>
    <dgm:pt modelId="{3EA53665-D18B-4C37-ADA8-366CC8B67F00}" type="pres">
      <dgm:prSet presAssocID="{A929C0F8-8972-42CA-B324-770C96B55FBF}" presName="textRect" presStyleLbl="revTx" presStyleIdx="0" presStyleCnt="4" custLinFactNeighborY="-1788">
        <dgm:presLayoutVars>
          <dgm:bulletEnabled val="1"/>
        </dgm:presLayoutVars>
      </dgm:prSet>
      <dgm:spPr/>
      <dgm:t>
        <a:bodyPr/>
        <a:lstStyle/>
        <a:p>
          <a:endParaRPr lang="en-US"/>
        </a:p>
      </dgm:t>
    </dgm:pt>
    <dgm:pt modelId="{A3E31D8F-DE69-463A-BABE-5A494FD81520}" type="pres">
      <dgm:prSet presAssocID="{A35D115F-63A2-487A-A711-12CDD3243EEC}" presName="sibTrans" presStyleLbl="sibTrans2D1" presStyleIdx="0" presStyleCnt="0"/>
      <dgm:spPr/>
      <dgm:t>
        <a:bodyPr/>
        <a:lstStyle/>
        <a:p>
          <a:endParaRPr lang="en-US"/>
        </a:p>
      </dgm:t>
    </dgm:pt>
    <dgm:pt modelId="{984E7B9A-3F23-4162-97D3-8C9FCC0C0532}" type="pres">
      <dgm:prSet presAssocID="{2CFA9691-4123-495F-AAB0-E5F615BA08E1}" presName="compNode" presStyleCnt="0"/>
      <dgm:spPr/>
      <dgm:t>
        <a:bodyPr/>
        <a:lstStyle/>
        <a:p>
          <a:endParaRPr lang="en-US"/>
        </a:p>
      </dgm:t>
    </dgm:pt>
    <dgm:pt modelId="{E7B5929F-9FE6-4CD3-91D7-0BD948E2A6D6}" type="pres">
      <dgm:prSet presAssocID="{2CFA9691-4123-495F-AAB0-E5F615BA08E1}" presName="pictRect" presStyleLbl="node1" presStyleIdx="1" presStyleCnt="4"/>
      <dgm:spPr>
        <a:blipFill rotWithShape="0">
          <a:blip xmlns:r="http://schemas.openxmlformats.org/officeDocument/2006/relationships" r:embed="rId2"/>
          <a:stretch>
            <a:fillRect/>
          </a:stretch>
        </a:blipFill>
      </dgm:spPr>
      <dgm:t>
        <a:bodyPr/>
        <a:lstStyle/>
        <a:p>
          <a:endParaRPr lang="en-US"/>
        </a:p>
      </dgm:t>
    </dgm:pt>
    <dgm:pt modelId="{05988D61-873A-42FB-91F6-3C206BA807D0}" type="pres">
      <dgm:prSet presAssocID="{2CFA9691-4123-495F-AAB0-E5F615BA08E1}" presName="textRect" presStyleLbl="revTx" presStyleIdx="1" presStyleCnt="4" custLinFactNeighborY="-1788">
        <dgm:presLayoutVars>
          <dgm:bulletEnabled val="1"/>
        </dgm:presLayoutVars>
      </dgm:prSet>
      <dgm:spPr/>
      <dgm:t>
        <a:bodyPr/>
        <a:lstStyle/>
        <a:p>
          <a:endParaRPr lang="en-US"/>
        </a:p>
      </dgm:t>
    </dgm:pt>
    <dgm:pt modelId="{163CB685-0CF8-4965-A98F-F299EFD13317}" type="pres">
      <dgm:prSet presAssocID="{07283266-16BB-45FB-990E-164C2B0D588E}" presName="sibTrans" presStyleLbl="sibTrans2D1" presStyleIdx="0" presStyleCnt="0"/>
      <dgm:spPr/>
      <dgm:t>
        <a:bodyPr/>
        <a:lstStyle/>
        <a:p>
          <a:endParaRPr lang="en-US"/>
        </a:p>
      </dgm:t>
    </dgm:pt>
    <dgm:pt modelId="{CFDBFEC1-122E-48CD-A060-D548A90EBE1C}" type="pres">
      <dgm:prSet presAssocID="{0065B47D-2735-43B1-8073-A5CE28E8A86A}" presName="compNode" presStyleCnt="0"/>
      <dgm:spPr/>
      <dgm:t>
        <a:bodyPr/>
        <a:lstStyle/>
        <a:p>
          <a:endParaRPr lang="en-US"/>
        </a:p>
      </dgm:t>
    </dgm:pt>
    <dgm:pt modelId="{D60B31D4-B160-491F-8BAC-FF13DFC0BB91}" type="pres">
      <dgm:prSet presAssocID="{0065B47D-2735-43B1-8073-A5CE28E8A86A}" presName="pictRect" presStyleLbl="node1" presStyleIdx="2" presStyleCnt="4" custScaleY="172968" custLinFactNeighborY="-36339"/>
      <dgm:spPr>
        <a:blipFill rotWithShape="0">
          <a:blip xmlns:r="http://schemas.openxmlformats.org/officeDocument/2006/relationships" r:embed="rId3"/>
          <a:stretch>
            <a:fillRect/>
          </a:stretch>
        </a:blipFill>
      </dgm:spPr>
      <dgm:t>
        <a:bodyPr/>
        <a:lstStyle/>
        <a:p>
          <a:endParaRPr lang="en-US"/>
        </a:p>
      </dgm:t>
    </dgm:pt>
    <dgm:pt modelId="{3053104B-869E-4EC6-8DD3-AF9EA35A66A7}" type="pres">
      <dgm:prSet presAssocID="{0065B47D-2735-43B1-8073-A5CE28E8A86A}" presName="textRect" presStyleLbl="revTx" presStyleIdx="2" presStyleCnt="4" custLinFactNeighborY="3345">
        <dgm:presLayoutVars>
          <dgm:bulletEnabled val="1"/>
        </dgm:presLayoutVars>
      </dgm:prSet>
      <dgm:spPr/>
      <dgm:t>
        <a:bodyPr/>
        <a:lstStyle/>
        <a:p>
          <a:endParaRPr lang="en-US"/>
        </a:p>
      </dgm:t>
    </dgm:pt>
    <dgm:pt modelId="{4B28E21B-7FC2-46F3-9977-D22FB4A76B39}" type="pres">
      <dgm:prSet presAssocID="{87A4E482-B41E-4988-862D-774F811608DD}" presName="sibTrans" presStyleLbl="sibTrans2D1" presStyleIdx="0" presStyleCnt="0"/>
      <dgm:spPr/>
      <dgm:t>
        <a:bodyPr/>
        <a:lstStyle/>
        <a:p>
          <a:endParaRPr lang="en-US"/>
        </a:p>
      </dgm:t>
    </dgm:pt>
    <dgm:pt modelId="{3F5527BA-4F7C-4598-B19E-49B70C40601D}" type="pres">
      <dgm:prSet presAssocID="{E08047F6-E472-444C-8EF6-729C315878FB}" presName="compNode" presStyleCnt="0"/>
      <dgm:spPr/>
      <dgm:t>
        <a:bodyPr/>
        <a:lstStyle/>
        <a:p>
          <a:endParaRPr lang="en-US"/>
        </a:p>
      </dgm:t>
    </dgm:pt>
    <dgm:pt modelId="{601BB8F8-E995-425C-BB33-F5D5FC25B13F}" type="pres">
      <dgm:prSet presAssocID="{E08047F6-E472-444C-8EF6-729C315878FB}" presName="pictRect" presStyleLbl="node1" presStyleIdx="3" presStyleCnt="4"/>
      <dgm:spPr>
        <a:blipFill rotWithShape="0">
          <a:blip xmlns:r="http://schemas.openxmlformats.org/officeDocument/2006/relationships" r:embed="rId4"/>
          <a:stretch>
            <a:fillRect/>
          </a:stretch>
        </a:blipFill>
      </dgm:spPr>
      <dgm:t>
        <a:bodyPr/>
        <a:lstStyle/>
        <a:p>
          <a:endParaRPr lang="en-US"/>
        </a:p>
      </dgm:t>
    </dgm:pt>
    <dgm:pt modelId="{BAFF05A5-DE67-4AAA-8531-0D7FBC9AAA61}" type="pres">
      <dgm:prSet presAssocID="{E08047F6-E472-444C-8EF6-729C315878FB}" presName="textRect" presStyleLbl="revTx" presStyleIdx="3" presStyleCnt="4" custLinFactNeighborY="-1788">
        <dgm:presLayoutVars>
          <dgm:bulletEnabled val="1"/>
        </dgm:presLayoutVars>
      </dgm:prSet>
      <dgm:spPr/>
      <dgm:t>
        <a:bodyPr/>
        <a:lstStyle/>
        <a:p>
          <a:endParaRPr lang="en-US"/>
        </a:p>
      </dgm:t>
    </dgm:pt>
  </dgm:ptLst>
  <dgm:cxnLst>
    <dgm:cxn modelId="{100CDB83-0F6C-45CF-80C4-CD195E9EAA13}" type="presOf" srcId="{07283266-16BB-45FB-990E-164C2B0D588E}" destId="{163CB685-0CF8-4965-A98F-F299EFD13317}" srcOrd="0" destOrd="0" presId="urn:microsoft.com/office/officeart/2005/8/layout/pList1#3"/>
    <dgm:cxn modelId="{5F8CA848-3D86-4289-B110-92EB59C38203}" type="presOf" srcId="{E0F6D5CE-F74B-4083-8677-3DC09129315A}" destId="{A9879915-C06F-47A4-A873-0AE9D7619FCF}" srcOrd="0" destOrd="0" presId="urn:microsoft.com/office/officeart/2005/8/layout/pList1#3"/>
    <dgm:cxn modelId="{06B46AC4-5C03-4D74-B8D9-2A6197D896A0}" srcId="{E0F6D5CE-F74B-4083-8677-3DC09129315A}" destId="{0065B47D-2735-43B1-8073-A5CE28E8A86A}" srcOrd="2" destOrd="0" parTransId="{446000A5-C765-4C16-AC03-D719E2D3A364}" sibTransId="{87A4E482-B41E-4988-862D-774F811608DD}"/>
    <dgm:cxn modelId="{C71130AB-5502-42F5-B914-B39ECD7F512D}" srcId="{E0F6D5CE-F74B-4083-8677-3DC09129315A}" destId="{E08047F6-E472-444C-8EF6-729C315878FB}" srcOrd="3" destOrd="0" parTransId="{2056D579-3BC1-4A46-8402-2FEC8FCFC9DB}" sibTransId="{24EA8C8C-3075-4DBC-B611-664937089F26}"/>
    <dgm:cxn modelId="{159A0053-84FE-4F68-B9ED-6538F6F8EF99}" srcId="{E0F6D5CE-F74B-4083-8677-3DC09129315A}" destId="{A929C0F8-8972-42CA-B324-770C96B55FBF}" srcOrd="0" destOrd="0" parTransId="{32A4E9F6-A3B0-4E3B-8361-13F8ECC59705}" sibTransId="{A35D115F-63A2-487A-A711-12CDD3243EEC}"/>
    <dgm:cxn modelId="{488521DA-69D6-439A-98F4-B2A909AB0662}" type="presOf" srcId="{87A4E482-B41E-4988-862D-774F811608DD}" destId="{4B28E21B-7FC2-46F3-9977-D22FB4A76B39}" srcOrd="0" destOrd="0" presId="urn:microsoft.com/office/officeart/2005/8/layout/pList1#3"/>
    <dgm:cxn modelId="{DDA5071B-A0CF-44C2-8BB5-6534BD743B92}" type="presOf" srcId="{A35D115F-63A2-487A-A711-12CDD3243EEC}" destId="{A3E31D8F-DE69-463A-BABE-5A494FD81520}" srcOrd="0" destOrd="0" presId="urn:microsoft.com/office/officeart/2005/8/layout/pList1#3"/>
    <dgm:cxn modelId="{C6D5C74F-D386-459F-93EB-0E00DDF40390}" type="presOf" srcId="{0065B47D-2735-43B1-8073-A5CE28E8A86A}" destId="{3053104B-869E-4EC6-8DD3-AF9EA35A66A7}" srcOrd="0" destOrd="0" presId="urn:microsoft.com/office/officeart/2005/8/layout/pList1#3"/>
    <dgm:cxn modelId="{34B62480-1050-43D0-B8C4-F265ED5E2882}" type="presOf" srcId="{A929C0F8-8972-42CA-B324-770C96B55FBF}" destId="{3EA53665-D18B-4C37-ADA8-366CC8B67F00}" srcOrd="0" destOrd="0" presId="urn:microsoft.com/office/officeart/2005/8/layout/pList1#3"/>
    <dgm:cxn modelId="{3C73C661-CC29-4EE6-9145-0E43DD3AFC76}" type="presOf" srcId="{E08047F6-E472-444C-8EF6-729C315878FB}" destId="{BAFF05A5-DE67-4AAA-8531-0D7FBC9AAA61}" srcOrd="0" destOrd="0" presId="urn:microsoft.com/office/officeart/2005/8/layout/pList1#3"/>
    <dgm:cxn modelId="{4FDE00CD-0719-4900-9A21-4D18188669D4}" type="presOf" srcId="{2CFA9691-4123-495F-AAB0-E5F615BA08E1}" destId="{05988D61-873A-42FB-91F6-3C206BA807D0}" srcOrd="0" destOrd="0" presId="urn:microsoft.com/office/officeart/2005/8/layout/pList1#3"/>
    <dgm:cxn modelId="{C4409AEE-8644-49C5-94F3-B6CE3657505A}" srcId="{E0F6D5CE-F74B-4083-8677-3DC09129315A}" destId="{2CFA9691-4123-495F-AAB0-E5F615BA08E1}" srcOrd="1" destOrd="0" parTransId="{BBC2534A-B05E-44F4-A0E6-187B7F17E71B}" sibTransId="{07283266-16BB-45FB-990E-164C2B0D588E}"/>
    <dgm:cxn modelId="{BE6E6F0E-78E9-47D1-A021-957525E62AC6}" type="presParOf" srcId="{A9879915-C06F-47A4-A873-0AE9D7619FCF}" destId="{77F558DB-4D06-45F3-B675-4F38F7FD6B33}" srcOrd="0" destOrd="0" presId="urn:microsoft.com/office/officeart/2005/8/layout/pList1#3"/>
    <dgm:cxn modelId="{457C37C4-8ECA-4B4D-A5AF-BD1972835B72}" type="presParOf" srcId="{77F558DB-4D06-45F3-B675-4F38F7FD6B33}" destId="{6A8D66FF-A063-4055-A49B-780990042AAD}" srcOrd="0" destOrd="0" presId="urn:microsoft.com/office/officeart/2005/8/layout/pList1#3"/>
    <dgm:cxn modelId="{B60F65C1-98C1-4BBC-BF7C-8267680F5BEC}" type="presParOf" srcId="{77F558DB-4D06-45F3-B675-4F38F7FD6B33}" destId="{3EA53665-D18B-4C37-ADA8-366CC8B67F00}" srcOrd="1" destOrd="0" presId="urn:microsoft.com/office/officeart/2005/8/layout/pList1#3"/>
    <dgm:cxn modelId="{82EA950D-BD4B-4784-8752-CCC183AD1345}" type="presParOf" srcId="{A9879915-C06F-47A4-A873-0AE9D7619FCF}" destId="{A3E31D8F-DE69-463A-BABE-5A494FD81520}" srcOrd="1" destOrd="0" presId="urn:microsoft.com/office/officeart/2005/8/layout/pList1#3"/>
    <dgm:cxn modelId="{88842E64-ABDD-4FAB-A2AF-882D3B41D3E5}" type="presParOf" srcId="{A9879915-C06F-47A4-A873-0AE9D7619FCF}" destId="{984E7B9A-3F23-4162-97D3-8C9FCC0C0532}" srcOrd="2" destOrd="0" presId="urn:microsoft.com/office/officeart/2005/8/layout/pList1#3"/>
    <dgm:cxn modelId="{9EA41CD8-D25F-4AC6-8F0B-8A193B79563D}" type="presParOf" srcId="{984E7B9A-3F23-4162-97D3-8C9FCC0C0532}" destId="{E7B5929F-9FE6-4CD3-91D7-0BD948E2A6D6}" srcOrd="0" destOrd="0" presId="urn:microsoft.com/office/officeart/2005/8/layout/pList1#3"/>
    <dgm:cxn modelId="{2C09AC56-E9FD-4F5F-9076-0426D6DDDD4A}" type="presParOf" srcId="{984E7B9A-3F23-4162-97D3-8C9FCC0C0532}" destId="{05988D61-873A-42FB-91F6-3C206BA807D0}" srcOrd="1" destOrd="0" presId="urn:microsoft.com/office/officeart/2005/8/layout/pList1#3"/>
    <dgm:cxn modelId="{C37F7396-BEB7-4FE6-9A69-D9E2F0170F82}" type="presParOf" srcId="{A9879915-C06F-47A4-A873-0AE9D7619FCF}" destId="{163CB685-0CF8-4965-A98F-F299EFD13317}" srcOrd="3" destOrd="0" presId="urn:microsoft.com/office/officeart/2005/8/layout/pList1#3"/>
    <dgm:cxn modelId="{379448A2-9335-4B71-A7DC-0C617D161826}" type="presParOf" srcId="{A9879915-C06F-47A4-A873-0AE9D7619FCF}" destId="{CFDBFEC1-122E-48CD-A060-D548A90EBE1C}" srcOrd="4" destOrd="0" presId="urn:microsoft.com/office/officeart/2005/8/layout/pList1#3"/>
    <dgm:cxn modelId="{145886DB-3DA7-46DD-BC86-B3704A19C223}" type="presParOf" srcId="{CFDBFEC1-122E-48CD-A060-D548A90EBE1C}" destId="{D60B31D4-B160-491F-8BAC-FF13DFC0BB91}" srcOrd="0" destOrd="0" presId="urn:microsoft.com/office/officeart/2005/8/layout/pList1#3"/>
    <dgm:cxn modelId="{94BFDCE6-CDC3-4864-A5F6-652AD88CA315}" type="presParOf" srcId="{CFDBFEC1-122E-48CD-A060-D548A90EBE1C}" destId="{3053104B-869E-4EC6-8DD3-AF9EA35A66A7}" srcOrd="1" destOrd="0" presId="urn:microsoft.com/office/officeart/2005/8/layout/pList1#3"/>
    <dgm:cxn modelId="{370EAF78-6299-4386-A4FF-F40E2E556BB9}" type="presParOf" srcId="{A9879915-C06F-47A4-A873-0AE9D7619FCF}" destId="{4B28E21B-7FC2-46F3-9977-D22FB4A76B39}" srcOrd="5" destOrd="0" presId="urn:microsoft.com/office/officeart/2005/8/layout/pList1#3"/>
    <dgm:cxn modelId="{6B146E3C-E740-4738-A1D0-F52D0C9612D3}" type="presParOf" srcId="{A9879915-C06F-47A4-A873-0AE9D7619FCF}" destId="{3F5527BA-4F7C-4598-B19E-49B70C40601D}" srcOrd="6" destOrd="0" presId="urn:microsoft.com/office/officeart/2005/8/layout/pList1#3"/>
    <dgm:cxn modelId="{A9EF5D07-5FE0-4836-8F50-89C32E59A20B}" type="presParOf" srcId="{3F5527BA-4F7C-4598-B19E-49B70C40601D}" destId="{601BB8F8-E995-425C-BB33-F5D5FC25B13F}" srcOrd="0" destOrd="0" presId="urn:microsoft.com/office/officeart/2005/8/layout/pList1#3"/>
    <dgm:cxn modelId="{728E3145-68FF-4126-BBA6-64D474BDA98B}" type="presParOf" srcId="{3F5527BA-4F7C-4598-B19E-49B70C40601D}" destId="{BAFF05A5-DE67-4AAA-8531-0D7FBC9AAA61}" srcOrd="1" destOrd="0" presId="urn:microsoft.com/office/officeart/2005/8/layout/pList1#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E98C38-57D3-467F-95F4-E1661E5A96F5}" type="doc">
      <dgm:prSet loTypeId="urn:microsoft.com/office/officeart/2005/8/layout/radial2" loCatId="relationship" qsTypeId="urn:microsoft.com/office/officeart/2005/8/quickstyle/3d1" qsCatId="3D" csTypeId="urn:microsoft.com/office/officeart/2005/8/colors/accent3_2" csCatId="accent3" phldr="1"/>
      <dgm:spPr/>
      <dgm:t>
        <a:bodyPr/>
        <a:lstStyle/>
        <a:p>
          <a:endParaRPr lang="en-US"/>
        </a:p>
      </dgm:t>
    </dgm:pt>
    <dgm:pt modelId="{7CA7243B-9323-4643-9B0D-382B83CE3C31}" type="pres">
      <dgm:prSet presAssocID="{86E98C38-57D3-467F-95F4-E1661E5A96F5}" presName="composite" presStyleCnt="0">
        <dgm:presLayoutVars>
          <dgm:chMax val="5"/>
          <dgm:dir/>
          <dgm:animLvl val="ctr"/>
          <dgm:resizeHandles val="exact"/>
        </dgm:presLayoutVars>
      </dgm:prSet>
      <dgm:spPr/>
      <dgm:t>
        <a:bodyPr/>
        <a:lstStyle/>
        <a:p>
          <a:endParaRPr lang="en-US"/>
        </a:p>
      </dgm:t>
    </dgm:pt>
    <dgm:pt modelId="{134BA85C-DB8D-43EC-B900-D84B0EB9F3C8}" type="pres">
      <dgm:prSet presAssocID="{86E98C38-57D3-467F-95F4-E1661E5A96F5}" presName="cycle" presStyleCnt="0"/>
      <dgm:spPr/>
    </dgm:pt>
  </dgm:ptLst>
  <dgm:cxnLst>
    <dgm:cxn modelId="{9AE03721-AC5F-4042-9953-67664547F8D2}" type="presOf" srcId="{86E98C38-57D3-467F-95F4-E1661E5A96F5}" destId="{7CA7243B-9323-4643-9B0D-382B83CE3C31}" srcOrd="0" destOrd="0" presId="urn:microsoft.com/office/officeart/2005/8/layout/radial2"/>
    <dgm:cxn modelId="{11907505-CEEC-474D-8176-AF7A299323F2}" type="presParOf" srcId="{7CA7243B-9323-4643-9B0D-382B83CE3C31}" destId="{134BA85C-DB8D-43EC-B900-D84B0EB9F3C8}" srcOrd="0"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7"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600" dirty="0" smtClean="0">
              <a:solidFill>
                <a:srgbClr val="2D2D19"/>
              </a:solidFill>
            </a:rPr>
            <a:t>Identify Unique MPO Challenges</a:t>
          </a:r>
          <a:endParaRPr lang="en-US" sz="36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Map the Critical Path</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Make It Work</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9673C2C9-87B1-4AC6-813B-DA66351F6AAC}" type="presOf" srcId="{E797E09C-1DA5-41AE-83B2-B370988F8CC6}" destId="{F0317C54-2887-413A-A483-3CBFCA405D79}" srcOrd="0" destOrd="0" presId="urn:microsoft.com/office/officeart/2005/8/layout/default#7"/>
    <dgm:cxn modelId="{C314DB97-CC4D-46EF-8D67-91131C9CF9F1}" type="presOf" srcId="{05279351-2BE1-4BB4-83DF-8E66EC919136}" destId="{CD2E85F7-C530-45F2-A588-A51181630488}" srcOrd="0" destOrd="0" presId="urn:microsoft.com/office/officeart/2005/8/layout/default#7"/>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C19347A9-8D6A-4D68-966A-1BED9C0F0199}" type="presOf" srcId="{4CE7A0C3-DFD2-4A44-82AE-3F54F2564518}" destId="{54528541-A2EF-48EB-8E2A-E7D32AF66D5A}" srcOrd="0" destOrd="0" presId="urn:microsoft.com/office/officeart/2005/8/layout/default#7"/>
    <dgm:cxn modelId="{F169BFDF-5E15-4E7B-99F2-4D40F6666BAB}" type="presOf" srcId="{20722185-D729-4204-991B-64FC92826700}" destId="{77C4F8C9-85FF-4591-9727-86B208257E84}" srcOrd="0" destOrd="0" presId="urn:microsoft.com/office/officeart/2005/8/layout/default#7"/>
    <dgm:cxn modelId="{75BFCA77-BDFB-4B8A-B8C9-F30AA8983C91}" srcId="{05279351-2BE1-4BB4-83DF-8E66EC919136}" destId="{E797E09C-1DA5-41AE-83B2-B370988F8CC6}" srcOrd="0" destOrd="0" parTransId="{5A45B665-9F94-483E-A7B7-180BCDDF1D5A}" sibTransId="{F109E2CE-A0C0-4B10-842E-F1F0D2FE2663}"/>
    <dgm:cxn modelId="{E8C31DD7-3F7E-46E8-9640-6EE3DF7A0ED8}" type="presParOf" srcId="{CD2E85F7-C530-45F2-A588-A51181630488}" destId="{F0317C54-2887-413A-A483-3CBFCA405D79}" srcOrd="0" destOrd="0" presId="urn:microsoft.com/office/officeart/2005/8/layout/default#7"/>
    <dgm:cxn modelId="{C41EDAB7-E9A5-435D-8752-8838EF451CCC}" type="presParOf" srcId="{CD2E85F7-C530-45F2-A588-A51181630488}" destId="{24F7B326-7B70-49F2-9AAC-F4CDDDB264FC}" srcOrd="1" destOrd="0" presId="urn:microsoft.com/office/officeart/2005/8/layout/default#7"/>
    <dgm:cxn modelId="{3915EAA0-95EF-475F-B4CC-01FBFB127ABC}" type="presParOf" srcId="{CD2E85F7-C530-45F2-A588-A51181630488}" destId="{77C4F8C9-85FF-4591-9727-86B208257E84}" srcOrd="2" destOrd="0" presId="urn:microsoft.com/office/officeart/2005/8/layout/default#7"/>
    <dgm:cxn modelId="{9ED43A6A-4F0B-4D71-B2DB-8A0319F01D96}" type="presParOf" srcId="{CD2E85F7-C530-45F2-A588-A51181630488}" destId="{84F8C0D6-1955-40FB-A9A1-EDF98498E9F8}" srcOrd="3" destOrd="0" presId="urn:microsoft.com/office/officeart/2005/8/layout/default#7"/>
    <dgm:cxn modelId="{108B2F06-2432-450D-82D8-768FFBB88BF3}" type="presParOf" srcId="{CD2E85F7-C530-45F2-A588-A51181630488}" destId="{54528541-A2EF-48EB-8E2A-E7D32AF66D5A}" srcOrd="4" destOrd="0" presId="urn:microsoft.com/office/officeart/2005/8/layout/defaul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AC4E8B3-1260-4249-A6DE-8B7B9FD462F1}" type="doc">
      <dgm:prSet loTypeId="urn:microsoft.com/office/officeart/2005/8/layout/lProcess2" loCatId="list" qsTypeId="urn:microsoft.com/office/officeart/2005/8/quickstyle/simple5" qsCatId="simple" csTypeId="urn:microsoft.com/office/officeart/2005/8/colors/colorful1#4" csCatId="colorful" phldr="1"/>
      <dgm:spPr/>
      <dgm:t>
        <a:bodyPr/>
        <a:lstStyle/>
        <a:p>
          <a:endParaRPr lang="en-US"/>
        </a:p>
      </dgm:t>
    </dgm:pt>
    <dgm:pt modelId="{8F8E18BB-3852-40FE-A649-B4149BF3D3C0}">
      <dgm:prSet phldrT="[Text]"/>
      <dgm:spPr>
        <a:solidFill>
          <a:srgbClr val="92D050"/>
        </a:solidFill>
      </dgm:spPr>
      <dgm:t>
        <a:bodyPr/>
        <a:lstStyle/>
        <a:p>
          <a:r>
            <a:rPr lang="en-US" dirty="0" smtClean="0"/>
            <a:t>Process</a:t>
          </a:r>
          <a:endParaRPr lang="en-US" dirty="0"/>
        </a:p>
      </dgm:t>
    </dgm:pt>
    <dgm:pt modelId="{30BFF6E3-FCA7-4565-99D5-02EC74B21BF0}" type="parTrans" cxnId="{06EABB6F-4F2C-4D20-82B2-99C8A46F3AC3}">
      <dgm:prSet/>
      <dgm:spPr/>
      <dgm:t>
        <a:bodyPr/>
        <a:lstStyle/>
        <a:p>
          <a:endParaRPr lang="en-US">
            <a:solidFill>
              <a:srgbClr val="2D2D19"/>
            </a:solidFill>
          </a:endParaRPr>
        </a:p>
      </dgm:t>
    </dgm:pt>
    <dgm:pt modelId="{94C52018-9133-4924-B0EC-CAD1CDEEF8FB}" type="sibTrans" cxnId="{06EABB6F-4F2C-4D20-82B2-99C8A46F3AC3}">
      <dgm:prSet/>
      <dgm:spPr/>
      <dgm:t>
        <a:bodyPr/>
        <a:lstStyle/>
        <a:p>
          <a:endParaRPr lang="en-US">
            <a:solidFill>
              <a:srgbClr val="2D2D19"/>
            </a:solidFill>
          </a:endParaRPr>
        </a:p>
      </dgm:t>
    </dgm:pt>
    <dgm:pt modelId="{6F7975FB-0BB1-4083-AC94-0DC3719FD720}">
      <dgm:prSet/>
      <dgm:spPr/>
      <dgm:t>
        <a:bodyPr/>
        <a:lstStyle/>
        <a:p>
          <a:r>
            <a:rPr lang="en-US" dirty="0" smtClean="0"/>
            <a:t>Technical Complexity</a:t>
          </a:r>
        </a:p>
      </dgm:t>
    </dgm:pt>
    <dgm:pt modelId="{81F7EBD1-4C51-4EB9-A7A5-95D587D4BB93}" type="parTrans" cxnId="{DBCE216F-56B7-4AE8-A540-BDE48083D086}">
      <dgm:prSet/>
      <dgm:spPr/>
      <dgm:t>
        <a:bodyPr/>
        <a:lstStyle/>
        <a:p>
          <a:endParaRPr lang="en-US">
            <a:solidFill>
              <a:srgbClr val="2D2D19"/>
            </a:solidFill>
          </a:endParaRPr>
        </a:p>
      </dgm:t>
    </dgm:pt>
    <dgm:pt modelId="{8BB3C99A-E0F9-4C90-8859-46C4E72B97A3}" type="sibTrans" cxnId="{DBCE216F-56B7-4AE8-A540-BDE48083D086}">
      <dgm:prSet/>
      <dgm:spPr/>
      <dgm:t>
        <a:bodyPr/>
        <a:lstStyle/>
        <a:p>
          <a:endParaRPr lang="en-US">
            <a:solidFill>
              <a:srgbClr val="2D2D19"/>
            </a:solidFill>
          </a:endParaRPr>
        </a:p>
      </dgm:t>
    </dgm:pt>
    <dgm:pt modelId="{321E2493-238A-423B-BB0B-B8C35B4841AE}">
      <dgm:prSet/>
      <dgm:spPr>
        <a:solidFill>
          <a:srgbClr val="00B050"/>
        </a:solidFill>
      </dgm:spPr>
      <dgm:t>
        <a:bodyPr/>
        <a:lstStyle/>
        <a:p>
          <a:r>
            <a:rPr lang="en-US" dirty="0" smtClean="0"/>
            <a:t>Multiple Players</a:t>
          </a:r>
        </a:p>
      </dgm:t>
    </dgm:pt>
    <dgm:pt modelId="{2962F37D-0140-49A3-9A86-C818707FD3E7}" type="parTrans" cxnId="{8816340C-C9E8-45EA-95F0-74ED2F03DA99}">
      <dgm:prSet/>
      <dgm:spPr/>
      <dgm:t>
        <a:bodyPr/>
        <a:lstStyle/>
        <a:p>
          <a:endParaRPr lang="en-US">
            <a:solidFill>
              <a:srgbClr val="2D2D19"/>
            </a:solidFill>
          </a:endParaRPr>
        </a:p>
      </dgm:t>
    </dgm:pt>
    <dgm:pt modelId="{AD0B5392-F25D-47CC-8AF3-F05F0EFCCDFB}" type="sibTrans" cxnId="{8816340C-C9E8-45EA-95F0-74ED2F03DA99}">
      <dgm:prSet/>
      <dgm:spPr/>
      <dgm:t>
        <a:bodyPr/>
        <a:lstStyle/>
        <a:p>
          <a:endParaRPr lang="en-US">
            <a:solidFill>
              <a:srgbClr val="2D2D19"/>
            </a:solidFill>
          </a:endParaRPr>
        </a:p>
      </dgm:t>
    </dgm:pt>
    <dgm:pt modelId="{C0AD0828-DC1B-4A6A-AECC-ABDE07BF7FC1}">
      <dgm:prSet/>
      <dgm:spPr>
        <a:solidFill>
          <a:srgbClr val="92D050"/>
        </a:solidFill>
      </dgm:spPr>
      <dgm:t>
        <a:bodyPr/>
        <a:lstStyle/>
        <a:p>
          <a:r>
            <a:rPr lang="en-US" dirty="0" smtClean="0"/>
            <a:t>Resource Constraints</a:t>
          </a:r>
        </a:p>
      </dgm:t>
    </dgm:pt>
    <dgm:pt modelId="{474203DF-F8F0-46A0-9B8F-BC0ED180DF40}" type="parTrans" cxnId="{23C00371-896B-4E90-97CD-0935C5C2CF1D}">
      <dgm:prSet/>
      <dgm:spPr/>
      <dgm:t>
        <a:bodyPr/>
        <a:lstStyle/>
        <a:p>
          <a:endParaRPr lang="en-US">
            <a:solidFill>
              <a:srgbClr val="2D2D19"/>
            </a:solidFill>
          </a:endParaRPr>
        </a:p>
      </dgm:t>
    </dgm:pt>
    <dgm:pt modelId="{8E51767D-C593-4A9D-964E-17A70C2E6045}" type="sibTrans" cxnId="{23C00371-896B-4E90-97CD-0935C5C2CF1D}">
      <dgm:prSet/>
      <dgm:spPr/>
      <dgm:t>
        <a:bodyPr/>
        <a:lstStyle/>
        <a:p>
          <a:endParaRPr lang="en-US">
            <a:solidFill>
              <a:srgbClr val="2D2D19"/>
            </a:solidFill>
          </a:endParaRPr>
        </a:p>
      </dgm:t>
    </dgm:pt>
    <dgm:pt modelId="{1D555EF7-B1C8-461E-A7F3-9CA575082D3E}">
      <dgm:prSet/>
      <dgm:spPr/>
      <dgm:t>
        <a:bodyPr/>
        <a:lstStyle/>
        <a:p>
          <a:r>
            <a:rPr lang="en-US" dirty="0" smtClean="0"/>
            <a:t>Staff</a:t>
          </a:r>
        </a:p>
      </dgm:t>
    </dgm:pt>
    <dgm:pt modelId="{E5BF700E-D605-4DDE-8271-5C1A84383DFE}" type="parTrans" cxnId="{21053F87-C771-43E0-971D-0BF9D82823CF}">
      <dgm:prSet/>
      <dgm:spPr/>
      <dgm:t>
        <a:bodyPr/>
        <a:lstStyle/>
        <a:p>
          <a:endParaRPr lang="en-US">
            <a:solidFill>
              <a:srgbClr val="2D2D19"/>
            </a:solidFill>
          </a:endParaRPr>
        </a:p>
      </dgm:t>
    </dgm:pt>
    <dgm:pt modelId="{4912F3F0-770E-45F6-9834-A09B495A2738}" type="sibTrans" cxnId="{21053F87-C771-43E0-971D-0BF9D82823CF}">
      <dgm:prSet/>
      <dgm:spPr/>
      <dgm:t>
        <a:bodyPr/>
        <a:lstStyle/>
        <a:p>
          <a:endParaRPr lang="en-US">
            <a:solidFill>
              <a:srgbClr val="2D2D19"/>
            </a:solidFill>
          </a:endParaRPr>
        </a:p>
      </dgm:t>
    </dgm:pt>
    <dgm:pt modelId="{15E6776D-26D8-4C3A-B974-79E9790910BE}">
      <dgm:prSet/>
      <dgm:spPr/>
      <dgm:t>
        <a:bodyPr/>
        <a:lstStyle/>
        <a:p>
          <a:r>
            <a:rPr lang="en-US" dirty="0" smtClean="0"/>
            <a:t>Technical Expertise</a:t>
          </a:r>
        </a:p>
      </dgm:t>
    </dgm:pt>
    <dgm:pt modelId="{5F1E11BA-B56C-4924-97B3-6175300F6634}" type="parTrans" cxnId="{04E4DFCA-FB41-4D44-9F66-948B1ED3FF04}">
      <dgm:prSet/>
      <dgm:spPr/>
      <dgm:t>
        <a:bodyPr/>
        <a:lstStyle/>
        <a:p>
          <a:endParaRPr lang="en-US">
            <a:solidFill>
              <a:srgbClr val="2D2D19"/>
            </a:solidFill>
          </a:endParaRPr>
        </a:p>
      </dgm:t>
    </dgm:pt>
    <dgm:pt modelId="{9544C170-DE19-4A36-8DF4-5C889B8702D3}" type="sibTrans" cxnId="{04E4DFCA-FB41-4D44-9F66-948B1ED3FF04}">
      <dgm:prSet/>
      <dgm:spPr/>
      <dgm:t>
        <a:bodyPr/>
        <a:lstStyle/>
        <a:p>
          <a:endParaRPr lang="en-US">
            <a:solidFill>
              <a:srgbClr val="2D2D19"/>
            </a:solidFill>
          </a:endParaRPr>
        </a:p>
      </dgm:t>
    </dgm:pt>
    <dgm:pt modelId="{AB33418F-4D39-4F65-B6F2-6E8E3D102E76}">
      <dgm:prSet/>
      <dgm:spPr>
        <a:solidFill>
          <a:srgbClr val="92D050"/>
        </a:solidFill>
      </dgm:spPr>
      <dgm:t>
        <a:bodyPr/>
        <a:lstStyle/>
        <a:p>
          <a:r>
            <a:rPr lang="en-US" dirty="0" smtClean="0"/>
            <a:t>Policy Board Understanding</a:t>
          </a:r>
        </a:p>
      </dgm:t>
    </dgm:pt>
    <dgm:pt modelId="{BCB35ACB-8863-4F2D-B800-D5C55A40AA85}" type="parTrans" cxnId="{B04BA9BB-B00B-4BD0-8D47-D03D318E3A26}">
      <dgm:prSet/>
      <dgm:spPr/>
      <dgm:t>
        <a:bodyPr/>
        <a:lstStyle/>
        <a:p>
          <a:endParaRPr lang="en-US">
            <a:solidFill>
              <a:srgbClr val="2D2D19"/>
            </a:solidFill>
          </a:endParaRPr>
        </a:p>
      </dgm:t>
    </dgm:pt>
    <dgm:pt modelId="{08F5467E-C2B4-4482-87C0-6A5E0B61759D}" type="sibTrans" cxnId="{B04BA9BB-B00B-4BD0-8D47-D03D318E3A26}">
      <dgm:prSet/>
      <dgm:spPr/>
      <dgm:t>
        <a:bodyPr/>
        <a:lstStyle/>
        <a:p>
          <a:endParaRPr lang="en-US">
            <a:solidFill>
              <a:srgbClr val="2D2D19"/>
            </a:solidFill>
          </a:endParaRPr>
        </a:p>
      </dgm:t>
    </dgm:pt>
    <dgm:pt modelId="{19566FA2-09B2-4C68-BC8A-DF089E37C822}">
      <dgm:prSet/>
      <dgm:spPr/>
      <dgm:t>
        <a:bodyPr/>
        <a:lstStyle/>
        <a:p>
          <a:r>
            <a:rPr lang="en-US" dirty="0" smtClean="0"/>
            <a:t>Model Use</a:t>
          </a:r>
        </a:p>
      </dgm:t>
    </dgm:pt>
    <dgm:pt modelId="{8D850EF7-AE0C-4DFF-8A65-04ADC732FD9C}" type="parTrans" cxnId="{F1960603-2FDE-4E7B-8C07-F0619EA1215E}">
      <dgm:prSet/>
      <dgm:spPr/>
      <dgm:t>
        <a:bodyPr/>
        <a:lstStyle/>
        <a:p>
          <a:endParaRPr lang="en-US">
            <a:solidFill>
              <a:srgbClr val="2D2D19"/>
            </a:solidFill>
          </a:endParaRPr>
        </a:p>
      </dgm:t>
    </dgm:pt>
    <dgm:pt modelId="{042431CE-EDAF-4984-8EE9-837E47133107}" type="sibTrans" cxnId="{F1960603-2FDE-4E7B-8C07-F0619EA1215E}">
      <dgm:prSet/>
      <dgm:spPr/>
      <dgm:t>
        <a:bodyPr/>
        <a:lstStyle/>
        <a:p>
          <a:endParaRPr lang="en-US">
            <a:solidFill>
              <a:srgbClr val="2D2D19"/>
            </a:solidFill>
          </a:endParaRPr>
        </a:p>
      </dgm:t>
    </dgm:pt>
    <dgm:pt modelId="{8DDF59BC-9DF5-4EB0-B712-29FA116CA929}">
      <dgm:prSet/>
      <dgm:spPr/>
      <dgm:t>
        <a:bodyPr/>
        <a:lstStyle/>
        <a:p>
          <a:r>
            <a:rPr lang="en-US" dirty="0" smtClean="0"/>
            <a:t>Process Complexity</a:t>
          </a:r>
        </a:p>
      </dgm:t>
    </dgm:pt>
    <dgm:pt modelId="{808904AC-3709-43E9-B3AD-F79067D60FBA}" type="parTrans" cxnId="{7DE5B973-566E-42C0-8179-87B2C43EEDE5}">
      <dgm:prSet/>
      <dgm:spPr/>
      <dgm:t>
        <a:bodyPr/>
        <a:lstStyle/>
        <a:p>
          <a:endParaRPr lang="en-US">
            <a:solidFill>
              <a:srgbClr val="2D2D19"/>
            </a:solidFill>
          </a:endParaRPr>
        </a:p>
      </dgm:t>
    </dgm:pt>
    <dgm:pt modelId="{6E18FC99-E74A-4532-A316-C55BC5F563EB}" type="sibTrans" cxnId="{7DE5B973-566E-42C0-8179-87B2C43EEDE5}">
      <dgm:prSet/>
      <dgm:spPr/>
      <dgm:t>
        <a:bodyPr/>
        <a:lstStyle/>
        <a:p>
          <a:endParaRPr lang="en-US">
            <a:solidFill>
              <a:srgbClr val="2D2D19"/>
            </a:solidFill>
          </a:endParaRPr>
        </a:p>
      </dgm:t>
    </dgm:pt>
    <dgm:pt modelId="{69CF898D-3924-4CDC-875B-E0C5CB720CA2}" type="pres">
      <dgm:prSet presAssocID="{6AC4E8B3-1260-4249-A6DE-8B7B9FD462F1}" presName="theList" presStyleCnt="0">
        <dgm:presLayoutVars>
          <dgm:dir/>
          <dgm:animLvl val="lvl"/>
          <dgm:resizeHandles val="exact"/>
        </dgm:presLayoutVars>
      </dgm:prSet>
      <dgm:spPr/>
      <dgm:t>
        <a:bodyPr/>
        <a:lstStyle/>
        <a:p>
          <a:endParaRPr lang="en-US"/>
        </a:p>
      </dgm:t>
    </dgm:pt>
    <dgm:pt modelId="{6B9C1650-1FE9-4AF5-9523-45597E418DBD}" type="pres">
      <dgm:prSet presAssocID="{8F8E18BB-3852-40FE-A649-B4149BF3D3C0}" presName="compNode" presStyleCnt="0"/>
      <dgm:spPr/>
      <dgm:t>
        <a:bodyPr/>
        <a:lstStyle/>
        <a:p>
          <a:endParaRPr lang="en-US"/>
        </a:p>
      </dgm:t>
    </dgm:pt>
    <dgm:pt modelId="{00C14776-0BDB-4FDA-BAF1-11FC60043B58}" type="pres">
      <dgm:prSet presAssocID="{8F8E18BB-3852-40FE-A649-B4149BF3D3C0}" presName="aNode" presStyleLbl="bgShp" presStyleIdx="0" presStyleCnt="3"/>
      <dgm:spPr/>
      <dgm:t>
        <a:bodyPr/>
        <a:lstStyle/>
        <a:p>
          <a:endParaRPr lang="en-US"/>
        </a:p>
      </dgm:t>
    </dgm:pt>
    <dgm:pt modelId="{9FEF2F7D-4C17-4BDF-914A-CF039F5FC2F2}" type="pres">
      <dgm:prSet presAssocID="{8F8E18BB-3852-40FE-A649-B4149BF3D3C0}" presName="textNode" presStyleLbl="bgShp" presStyleIdx="0" presStyleCnt="3"/>
      <dgm:spPr/>
      <dgm:t>
        <a:bodyPr/>
        <a:lstStyle/>
        <a:p>
          <a:endParaRPr lang="en-US"/>
        </a:p>
      </dgm:t>
    </dgm:pt>
    <dgm:pt modelId="{20C83734-D470-4557-A3AB-6D0219719797}" type="pres">
      <dgm:prSet presAssocID="{8F8E18BB-3852-40FE-A649-B4149BF3D3C0}" presName="compChildNode" presStyleCnt="0"/>
      <dgm:spPr/>
      <dgm:t>
        <a:bodyPr/>
        <a:lstStyle/>
        <a:p>
          <a:endParaRPr lang="en-US"/>
        </a:p>
      </dgm:t>
    </dgm:pt>
    <dgm:pt modelId="{3D2EE3E2-0C27-4800-A5A9-D179DA80C41A}" type="pres">
      <dgm:prSet presAssocID="{8F8E18BB-3852-40FE-A649-B4149BF3D3C0}" presName="theInnerList" presStyleCnt="0"/>
      <dgm:spPr/>
      <dgm:t>
        <a:bodyPr/>
        <a:lstStyle/>
        <a:p>
          <a:endParaRPr lang="en-US"/>
        </a:p>
      </dgm:t>
    </dgm:pt>
    <dgm:pt modelId="{96F91A84-B574-43C6-86F1-3D05175BD1F6}" type="pres">
      <dgm:prSet presAssocID="{6F7975FB-0BB1-4083-AC94-0DC3719FD720}" presName="childNode" presStyleLbl="node1" presStyleIdx="0" presStyleCnt="6">
        <dgm:presLayoutVars>
          <dgm:bulletEnabled val="1"/>
        </dgm:presLayoutVars>
      </dgm:prSet>
      <dgm:spPr/>
      <dgm:t>
        <a:bodyPr/>
        <a:lstStyle/>
        <a:p>
          <a:endParaRPr lang="en-US"/>
        </a:p>
      </dgm:t>
    </dgm:pt>
    <dgm:pt modelId="{8EB7A04F-AB5A-4177-98C4-369AB9275017}" type="pres">
      <dgm:prSet presAssocID="{6F7975FB-0BB1-4083-AC94-0DC3719FD720}" presName="aSpace2" presStyleCnt="0"/>
      <dgm:spPr/>
      <dgm:t>
        <a:bodyPr/>
        <a:lstStyle/>
        <a:p>
          <a:endParaRPr lang="en-US"/>
        </a:p>
      </dgm:t>
    </dgm:pt>
    <dgm:pt modelId="{02EA9EA0-2088-425D-A2A0-4FFC8B182806}" type="pres">
      <dgm:prSet presAssocID="{321E2493-238A-423B-BB0B-B8C35B4841AE}" presName="childNode" presStyleLbl="node1" presStyleIdx="1" presStyleCnt="6">
        <dgm:presLayoutVars>
          <dgm:bulletEnabled val="1"/>
        </dgm:presLayoutVars>
      </dgm:prSet>
      <dgm:spPr/>
      <dgm:t>
        <a:bodyPr/>
        <a:lstStyle/>
        <a:p>
          <a:endParaRPr lang="en-US"/>
        </a:p>
      </dgm:t>
    </dgm:pt>
    <dgm:pt modelId="{24A6954F-2990-416A-AD3D-40077864AA06}" type="pres">
      <dgm:prSet presAssocID="{8F8E18BB-3852-40FE-A649-B4149BF3D3C0}" presName="aSpace" presStyleCnt="0"/>
      <dgm:spPr/>
      <dgm:t>
        <a:bodyPr/>
        <a:lstStyle/>
        <a:p>
          <a:endParaRPr lang="en-US"/>
        </a:p>
      </dgm:t>
    </dgm:pt>
    <dgm:pt modelId="{75A5F2DF-6AB3-4A70-9021-11DF3B855260}" type="pres">
      <dgm:prSet presAssocID="{C0AD0828-DC1B-4A6A-AECC-ABDE07BF7FC1}" presName="compNode" presStyleCnt="0"/>
      <dgm:spPr/>
      <dgm:t>
        <a:bodyPr/>
        <a:lstStyle/>
        <a:p>
          <a:endParaRPr lang="en-US"/>
        </a:p>
      </dgm:t>
    </dgm:pt>
    <dgm:pt modelId="{C0D44352-AAAC-47A8-A1B1-718587437A17}" type="pres">
      <dgm:prSet presAssocID="{C0AD0828-DC1B-4A6A-AECC-ABDE07BF7FC1}" presName="aNode" presStyleLbl="bgShp" presStyleIdx="1" presStyleCnt="3"/>
      <dgm:spPr/>
      <dgm:t>
        <a:bodyPr/>
        <a:lstStyle/>
        <a:p>
          <a:endParaRPr lang="en-US"/>
        </a:p>
      </dgm:t>
    </dgm:pt>
    <dgm:pt modelId="{ECD9E312-45BA-4FD4-A18C-7F4558EB0199}" type="pres">
      <dgm:prSet presAssocID="{C0AD0828-DC1B-4A6A-AECC-ABDE07BF7FC1}" presName="textNode" presStyleLbl="bgShp" presStyleIdx="1" presStyleCnt="3"/>
      <dgm:spPr/>
      <dgm:t>
        <a:bodyPr/>
        <a:lstStyle/>
        <a:p>
          <a:endParaRPr lang="en-US"/>
        </a:p>
      </dgm:t>
    </dgm:pt>
    <dgm:pt modelId="{D3BD3AB7-9A3F-4CF6-BCF0-81D9C4AC01F3}" type="pres">
      <dgm:prSet presAssocID="{C0AD0828-DC1B-4A6A-AECC-ABDE07BF7FC1}" presName="compChildNode" presStyleCnt="0"/>
      <dgm:spPr/>
      <dgm:t>
        <a:bodyPr/>
        <a:lstStyle/>
        <a:p>
          <a:endParaRPr lang="en-US"/>
        </a:p>
      </dgm:t>
    </dgm:pt>
    <dgm:pt modelId="{156794C3-0DBE-467E-B8F6-671F02B82CB0}" type="pres">
      <dgm:prSet presAssocID="{C0AD0828-DC1B-4A6A-AECC-ABDE07BF7FC1}" presName="theInnerList" presStyleCnt="0"/>
      <dgm:spPr/>
      <dgm:t>
        <a:bodyPr/>
        <a:lstStyle/>
        <a:p>
          <a:endParaRPr lang="en-US"/>
        </a:p>
      </dgm:t>
    </dgm:pt>
    <dgm:pt modelId="{02C4B890-675C-4398-A1B1-4B724D2CB605}" type="pres">
      <dgm:prSet presAssocID="{1D555EF7-B1C8-461E-A7F3-9CA575082D3E}" presName="childNode" presStyleLbl="node1" presStyleIdx="2" presStyleCnt="6">
        <dgm:presLayoutVars>
          <dgm:bulletEnabled val="1"/>
        </dgm:presLayoutVars>
      </dgm:prSet>
      <dgm:spPr/>
      <dgm:t>
        <a:bodyPr/>
        <a:lstStyle/>
        <a:p>
          <a:endParaRPr lang="en-US"/>
        </a:p>
      </dgm:t>
    </dgm:pt>
    <dgm:pt modelId="{FA9EB348-6F28-4211-A4EF-FA84160BF5AB}" type="pres">
      <dgm:prSet presAssocID="{1D555EF7-B1C8-461E-A7F3-9CA575082D3E}" presName="aSpace2" presStyleCnt="0"/>
      <dgm:spPr/>
      <dgm:t>
        <a:bodyPr/>
        <a:lstStyle/>
        <a:p>
          <a:endParaRPr lang="en-US"/>
        </a:p>
      </dgm:t>
    </dgm:pt>
    <dgm:pt modelId="{2758CC9F-B355-4CCA-90BE-BE49D4B17041}" type="pres">
      <dgm:prSet presAssocID="{15E6776D-26D8-4C3A-B974-79E9790910BE}" presName="childNode" presStyleLbl="node1" presStyleIdx="3" presStyleCnt="6">
        <dgm:presLayoutVars>
          <dgm:bulletEnabled val="1"/>
        </dgm:presLayoutVars>
      </dgm:prSet>
      <dgm:spPr/>
      <dgm:t>
        <a:bodyPr/>
        <a:lstStyle/>
        <a:p>
          <a:endParaRPr lang="en-US"/>
        </a:p>
      </dgm:t>
    </dgm:pt>
    <dgm:pt modelId="{5F86EB4B-B101-42EF-966E-5EAC443B30A4}" type="pres">
      <dgm:prSet presAssocID="{C0AD0828-DC1B-4A6A-AECC-ABDE07BF7FC1}" presName="aSpace" presStyleCnt="0"/>
      <dgm:spPr/>
      <dgm:t>
        <a:bodyPr/>
        <a:lstStyle/>
        <a:p>
          <a:endParaRPr lang="en-US"/>
        </a:p>
      </dgm:t>
    </dgm:pt>
    <dgm:pt modelId="{1F3BC718-5C40-409E-B9DA-1BA7BA9CC7A6}" type="pres">
      <dgm:prSet presAssocID="{AB33418F-4D39-4F65-B6F2-6E8E3D102E76}" presName="compNode" presStyleCnt="0"/>
      <dgm:spPr/>
      <dgm:t>
        <a:bodyPr/>
        <a:lstStyle/>
        <a:p>
          <a:endParaRPr lang="en-US"/>
        </a:p>
      </dgm:t>
    </dgm:pt>
    <dgm:pt modelId="{85E0FEEB-04AE-4668-938E-B515ED67B392}" type="pres">
      <dgm:prSet presAssocID="{AB33418F-4D39-4F65-B6F2-6E8E3D102E76}" presName="aNode" presStyleLbl="bgShp" presStyleIdx="2" presStyleCnt="3" custLinFactNeighborX="3390"/>
      <dgm:spPr/>
      <dgm:t>
        <a:bodyPr/>
        <a:lstStyle/>
        <a:p>
          <a:endParaRPr lang="en-US"/>
        </a:p>
      </dgm:t>
    </dgm:pt>
    <dgm:pt modelId="{53F5F0E4-0583-48BA-9884-544020392328}" type="pres">
      <dgm:prSet presAssocID="{AB33418F-4D39-4F65-B6F2-6E8E3D102E76}" presName="textNode" presStyleLbl="bgShp" presStyleIdx="2" presStyleCnt="3"/>
      <dgm:spPr/>
      <dgm:t>
        <a:bodyPr/>
        <a:lstStyle/>
        <a:p>
          <a:endParaRPr lang="en-US"/>
        </a:p>
      </dgm:t>
    </dgm:pt>
    <dgm:pt modelId="{ABA6F77F-7E1F-4253-97E4-DB556797EDD7}" type="pres">
      <dgm:prSet presAssocID="{AB33418F-4D39-4F65-B6F2-6E8E3D102E76}" presName="compChildNode" presStyleCnt="0"/>
      <dgm:spPr/>
      <dgm:t>
        <a:bodyPr/>
        <a:lstStyle/>
        <a:p>
          <a:endParaRPr lang="en-US"/>
        </a:p>
      </dgm:t>
    </dgm:pt>
    <dgm:pt modelId="{CCD4C8B9-D973-4B06-83E2-690C46DE7419}" type="pres">
      <dgm:prSet presAssocID="{AB33418F-4D39-4F65-B6F2-6E8E3D102E76}" presName="theInnerList" presStyleCnt="0"/>
      <dgm:spPr/>
      <dgm:t>
        <a:bodyPr/>
        <a:lstStyle/>
        <a:p>
          <a:endParaRPr lang="en-US"/>
        </a:p>
      </dgm:t>
    </dgm:pt>
    <dgm:pt modelId="{5D5239CD-A0BD-42C3-A9B1-7329A152E526}" type="pres">
      <dgm:prSet presAssocID="{19566FA2-09B2-4C68-BC8A-DF089E37C822}" presName="childNode" presStyleLbl="node1" presStyleIdx="4" presStyleCnt="6">
        <dgm:presLayoutVars>
          <dgm:bulletEnabled val="1"/>
        </dgm:presLayoutVars>
      </dgm:prSet>
      <dgm:spPr/>
      <dgm:t>
        <a:bodyPr/>
        <a:lstStyle/>
        <a:p>
          <a:endParaRPr lang="en-US"/>
        </a:p>
      </dgm:t>
    </dgm:pt>
    <dgm:pt modelId="{43625B27-3109-4471-8E9D-E9DD918DCA77}" type="pres">
      <dgm:prSet presAssocID="{19566FA2-09B2-4C68-BC8A-DF089E37C822}" presName="aSpace2" presStyleCnt="0"/>
      <dgm:spPr/>
      <dgm:t>
        <a:bodyPr/>
        <a:lstStyle/>
        <a:p>
          <a:endParaRPr lang="en-US"/>
        </a:p>
      </dgm:t>
    </dgm:pt>
    <dgm:pt modelId="{908799FE-F7FE-4125-8578-E28823410537}" type="pres">
      <dgm:prSet presAssocID="{8DDF59BC-9DF5-4EB0-B712-29FA116CA929}" presName="childNode" presStyleLbl="node1" presStyleIdx="5" presStyleCnt="6">
        <dgm:presLayoutVars>
          <dgm:bulletEnabled val="1"/>
        </dgm:presLayoutVars>
      </dgm:prSet>
      <dgm:spPr/>
      <dgm:t>
        <a:bodyPr/>
        <a:lstStyle/>
        <a:p>
          <a:endParaRPr lang="en-US"/>
        </a:p>
      </dgm:t>
    </dgm:pt>
  </dgm:ptLst>
  <dgm:cxnLst>
    <dgm:cxn modelId="{74792B9A-A906-4D9D-A06F-2ACB78CAEC63}" type="presOf" srcId="{15E6776D-26D8-4C3A-B974-79E9790910BE}" destId="{2758CC9F-B355-4CCA-90BE-BE49D4B17041}" srcOrd="0" destOrd="0" presId="urn:microsoft.com/office/officeart/2005/8/layout/lProcess2"/>
    <dgm:cxn modelId="{45E96A77-D674-44E6-A954-C08FB0028B52}" type="presOf" srcId="{AB33418F-4D39-4F65-B6F2-6E8E3D102E76}" destId="{85E0FEEB-04AE-4668-938E-B515ED67B392}" srcOrd="0" destOrd="0" presId="urn:microsoft.com/office/officeart/2005/8/layout/lProcess2"/>
    <dgm:cxn modelId="{D00B694F-49E7-452C-9CB6-18342C81D3E6}" type="presOf" srcId="{321E2493-238A-423B-BB0B-B8C35B4841AE}" destId="{02EA9EA0-2088-425D-A2A0-4FFC8B182806}" srcOrd="0" destOrd="0" presId="urn:microsoft.com/office/officeart/2005/8/layout/lProcess2"/>
    <dgm:cxn modelId="{4822D113-BD85-467D-AD16-1531F7E844D4}" type="presOf" srcId="{6F7975FB-0BB1-4083-AC94-0DC3719FD720}" destId="{96F91A84-B574-43C6-86F1-3D05175BD1F6}" srcOrd="0" destOrd="0" presId="urn:microsoft.com/office/officeart/2005/8/layout/lProcess2"/>
    <dgm:cxn modelId="{23C00371-896B-4E90-97CD-0935C5C2CF1D}" srcId="{6AC4E8B3-1260-4249-A6DE-8B7B9FD462F1}" destId="{C0AD0828-DC1B-4A6A-AECC-ABDE07BF7FC1}" srcOrd="1" destOrd="0" parTransId="{474203DF-F8F0-46A0-9B8F-BC0ED180DF40}" sibTransId="{8E51767D-C593-4A9D-964E-17A70C2E6045}"/>
    <dgm:cxn modelId="{878F45D6-4FA6-422F-8A6F-1C3310A7FD28}" type="presOf" srcId="{19566FA2-09B2-4C68-BC8A-DF089E37C822}" destId="{5D5239CD-A0BD-42C3-A9B1-7329A152E526}" srcOrd="0" destOrd="0" presId="urn:microsoft.com/office/officeart/2005/8/layout/lProcess2"/>
    <dgm:cxn modelId="{DBCE216F-56B7-4AE8-A540-BDE48083D086}" srcId="{8F8E18BB-3852-40FE-A649-B4149BF3D3C0}" destId="{6F7975FB-0BB1-4083-AC94-0DC3719FD720}" srcOrd="0" destOrd="0" parTransId="{81F7EBD1-4C51-4EB9-A7A5-95D587D4BB93}" sibTransId="{8BB3C99A-E0F9-4C90-8859-46C4E72B97A3}"/>
    <dgm:cxn modelId="{21053F87-C771-43E0-971D-0BF9D82823CF}" srcId="{C0AD0828-DC1B-4A6A-AECC-ABDE07BF7FC1}" destId="{1D555EF7-B1C8-461E-A7F3-9CA575082D3E}" srcOrd="0" destOrd="0" parTransId="{E5BF700E-D605-4DDE-8271-5C1A84383DFE}" sibTransId="{4912F3F0-770E-45F6-9834-A09B495A2738}"/>
    <dgm:cxn modelId="{C7972B59-4F92-4DBB-A98A-5CA3E80B519A}" type="presOf" srcId="{8F8E18BB-3852-40FE-A649-B4149BF3D3C0}" destId="{9FEF2F7D-4C17-4BDF-914A-CF039F5FC2F2}" srcOrd="1" destOrd="0" presId="urn:microsoft.com/office/officeart/2005/8/layout/lProcess2"/>
    <dgm:cxn modelId="{74CBD89F-B9C3-4D15-8731-CE337E32BE2A}" type="presOf" srcId="{C0AD0828-DC1B-4A6A-AECC-ABDE07BF7FC1}" destId="{C0D44352-AAAC-47A8-A1B1-718587437A17}" srcOrd="0" destOrd="0" presId="urn:microsoft.com/office/officeart/2005/8/layout/lProcess2"/>
    <dgm:cxn modelId="{7DE5B973-566E-42C0-8179-87B2C43EEDE5}" srcId="{AB33418F-4D39-4F65-B6F2-6E8E3D102E76}" destId="{8DDF59BC-9DF5-4EB0-B712-29FA116CA929}" srcOrd="1" destOrd="0" parTransId="{808904AC-3709-43E9-B3AD-F79067D60FBA}" sibTransId="{6E18FC99-E74A-4532-A316-C55BC5F563EB}"/>
    <dgm:cxn modelId="{C3B6B08C-3C4C-440B-8B92-79FC593872C0}" type="presOf" srcId="{C0AD0828-DC1B-4A6A-AECC-ABDE07BF7FC1}" destId="{ECD9E312-45BA-4FD4-A18C-7F4558EB0199}" srcOrd="1" destOrd="0" presId="urn:microsoft.com/office/officeart/2005/8/layout/lProcess2"/>
    <dgm:cxn modelId="{06EABB6F-4F2C-4D20-82B2-99C8A46F3AC3}" srcId="{6AC4E8B3-1260-4249-A6DE-8B7B9FD462F1}" destId="{8F8E18BB-3852-40FE-A649-B4149BF3D3C0}" srcOrd="0" destOrd="0" parTransId="{30BFF6E3-FCA7-4565-99D5-02EC74B21BF0}" sibTransId="{94C52018-9133-4924-B0EC-CAD1CDEEF8FB}"/>
    <dgm:cxn modelId="{8816340C-C9E8-45EA-95F0-74ED2F03DA99}" srcId="{8F8E18BB-3852-40FE-A649-B4149BF3D3C0}" destId="{321E2493-238A-423B-BB0B-B8C35B4841AE}" srcOrd="1" destOrd="0" parTransId="{2962F37D-0140-49A3-9A86-C818707FD3E7}" sibTransId="{AD0B5392-F25D-47CC-8AF3-F05F0EFCCDFB}"/>
    <dgm:cxn modelId="{4FDD99A0-E684-4397-A388-6FD755CBB445}" type="presOf" srcId="{8F8E18BB-3852-40FE-A649-B4149BF3D3C0}" destId="{00C14776-0BDB-4FDA-BAF1-11FC60043B58}" srcOrd="0" destOrd="0" presId="urn:microsoft.com/office/officeart/2005/8/layout/lProcess2"/>
    <dgm:cxn modelId="{04E4DFCA-FB41-4D44-9F66-948B1ED3FF04}" srcId="{C0AD0828-DC1B-4A6A-AECC-ABDE07BF7FC1}" destId="{15E6776D-26D8-4C3A-B974-79E9790910BE}" srcOrd="1" destOrd="0" parTransId="{5F1E11BA-B56C-4924-97B3-6175300F6634}" sibTransId="{9544C170-DE19-4A36-8DF4-5C889B8702D3}"/>
    <dgm:cxn modelId="{2DB52DE1-4E94-48E3-B83F-A4803133843C}" type="presOf" srcId="{1D555EF7-B1C8-461E-A7F3-9CA575082D3E}" destId="{02C4B890-675C-4398-A1B1-4B724D2CB605}" srcOrd="0" destOrd="0" presId="urn:microsoft.com/office/officeart/2005/8/layout/lProcess2"/>
    <dgm:cxn modelId="{B2960CC9-3BE8-4758-B5ED-ECCF443E8238}" type="presOf" srcId="{AB33418F-4D39-4F65-B6F2-6E8E3D102E76}" destId="{53F5F0E4-0583-48BA-9884-544020392328}" srcOrd="1" destOrd="0" presId="urn:microsoft.com/office/officeart/2005/8/layout/lProcess2"/>
    <dgm:cxn modelId="{C6C881B5-45B1-4D13-AC9C-F76FAE509E4D}" type="presOf" srcId="{8DDF59BC-9DF5-4EB0-B712-29FA116CA929}" destId="{908799FE-F7FE-4125-8578-E28823410537}" srcOrd="0" destOrd="0" presId="urn:microsoft.com/office/officeart/2005/8/layout/lProcess2"/>
    <dgm:cxn modelId="{4F382072-BA9A-4089-AA7F-72221FEE259A}" type="presOf" srcId="{6AC4E8B3-1260-4249-A6DE-8B7B9FD462F1}" destId="{69CF898D-3924-4CDC-875B-E0C5CB720CA2}" srcOrd="0" destOrd="0" presId="urn:microsoft.com/office/officeart/2005/8/layout/lProcess2"/>
    <dgm:cxn modelId="{F1960603-2FDE-4E7B-8C07-F0619EA1215E}" srcId="{AB33418F-4D39-4F65-B6F2-6E8E3D102E76}" destId="{19566FA2-09B2-4C68-BC8A-DF089E37C822}" srcOrd="0" destOrd="0" parTransId="{8D850EF7-AE0C-4DFF-8A65-04ADC732FD9C}" sibTransId="{042431CE-EDAF-4984-8EE9-837E47133107}"/>
    <dgm:cxn modelId="{B04BA9BB-B00B-4BD0-8D47-D03D318E3A26}" srcId="{6AC4E8B3-1260-4249-A6DE-8B7B9FD462F1}" destId="{AB33418F-4D39-4F65-B6F2-6E8E3D102E76}" srcOrd="2" destOrd="0" parTransId="{BCB35ACB-8863-4F2D-B800-D5C55A40AA85}" sibTransId="{08F5467E-C2B4-4482-87C0-6A5E0B61759D}"/>
    <dgm:cxn modelId="{1A5D250B-87E5-4E81-B104-41A9C7B157FE}" type="presParOf" srcId="{69CF898D-3924-4CDC-875B-E0C5CB720CA2}" destId="{6B9C1650-1FE9-4AF5-9523-45597E418DBD}" srcOrd="0" destOrd="0" presId="urn:microsoft.com/office/officeart/2005/8/layout/lProcess2"/>
    <dgm:cxn modelId="{1BD86E4B-25CC-4346-822B-E37D9FA81429}" type="presParOf" srcId="{6B9C1650-1FE9-4AF5-9523-45597E418DBD}" destId="{00C14776-0BDB-4FDA-BAF1-11FC60043B58}" srcOrd="0" destOrd="0" presId="urn:microsoft.com/office/officeart/2005/8/layout/lProcess2"/>
    <dgm:cxn modelId="{CF1EFD57-3EB5-4062-808D-B7E1B3AB30A5}" type="presParOf" srcId="{6B9C1650-1FE9-4AF5-9523-45597E418DBD}" destId="{9FEF2F7D-4C17-4BDF-914A-CF039F5FC2F2}" srcOrd="1" destOrd="0" presId="urn:microsoft.com/office/officeart/2005/8/layout/lProcess2"/>
    <dgm:cxn modelId="{1C814787-5E12-47A2-86F4-2883D25D803D}" type="presParOf" srcId="{6B9C1650-1FE9-4AF5-9523-45597E418DBD}" destId="{20C83734-D470-4557-A3AB-6D0219719797}" srcOrd="2" destOrd="0" presId="urn:microsoft.com/office/officeart/2005/8/layout/lProcess2"/>
    <dgm:cxn modelId="{38102E11-D279-400D-A9FA-3CDE865FFE61}" type="presParOf" srcId="{20C83734-D470-4557-A3AB-6D0219719797}" destId="{3D2EE3E2-0C27-4800-A5A9-D179DA80C41A}" srcOrd="0" destOrd="0" presId="urn:microsoft.com/office/officeart/2005/8/layout/lProcess2"/>
    <dgm:cxn modelId="{FF0FE955-010E-4FA1-97C9-99752E6E10FF}" type="presParOf" srcId="{3D2EE3E2-0C27-4800-A5A9-D179DA80C41A}" destId="{96F91A84-B574-43C6-86F1-3D05175BD1F6}" srcOrd="0" destOrd="0" presId="urn:microsoft.com/office/officeart/2005/8/layout/lProcess2"/>
    <dgm:cxn modelId="{3C0717AA-C397-443A-9E3E-563172E43DCD}" type="presParOf" srcId="{3D2EE3E2-0C27-4800-A5A9-D179DA80C41A}" destId="{8EB7A04F-AB5A-4177-98C4-369AB9275017}" srcOrd="1" destOrd="0" presId="urn:microsoft.com/office/officeart/2005/8/layout/lProcess2"/>
    <dgm:cxn modelId="{589A9771-A76E-478F-8890-3D1158F87A4B}" type="presParOf" srcId="{3D2EE3E2-0C27-4800-A5A9-D179DA80C41A}" destId="{02EA9EA0-2088-425D-A2A0-4FFC8B182806}" srcOrd="2" destOrd="0" presId="urn:microsoft.com/office/officeart/2005/8/layout/lProcess2"/>
    <dgm:cxn modelId="{253E5CB2-66F6-465B-8AC3-9FBA71E971D2}" type="presParOf" srcId="{69CF898D-3924-4CDC-875B-E0C5CB720CA2}" destId="{24A6954F-2990-416A-AD3D-40077864AA06}" srcOrd="1" destOrd="0" presId="urn:microsoft.com/office/officeart/2005/8/layout/lProcess2"/>
    <dgm:cxn modelId="{C0E22F77-6141-4FC4-85F8-210133E348F6}" type="presParOf" srcId="{69CF898D-3924-4CDC-875B-E0C5CB720CA2}" destId="{75A5F2DF-6AB3-4A70-9021-11DF3B855260}" srcOrd="2" destOrd="0" presId="urn:microsoft.com/office/officeart/2005/8/layout/lProcess2"/>
    <dgm:cxn modelId="{5B89B16C-6867-4F32-BC55-C9FED05F4F08}" type="presParOf" srcId="{75A5F2DF-6AB3-4A70-9021-11DF3B855260}" destId="{C0D44352-AAAC-47A8-A1B1-718587437A17}" srcOrd="0" destOrd="0" presId="urn:microsoft.com/office/officeart/2005/8/layout/lProcess2"/>
    <dgm:cxn modelId="{2146AFE2-7253-4B5E-BC43-E3C99CB27D47}" type="presParOf" srcId="{75A5F2DF-6AB3-4A70-9021-11DF3B855260}" destId="{ECD9E312-45BA-4FD4-A18C-7F4558EB0199}" srcOrd="1" destOrd="0" presId="urn:microsoft.com/office/officeart/2005/8/layout/lProcess2"/>
    <dgm:cxn modelId="{D0A7F953-5AA9-45DC-824B-8E490E57D975}" type="presParOf" srcId="{75A5F2DF-6AB3-4A70-9021-11DF3B855260}" destId="{D3BD3AB7-9A3F-4CF6-BCF0-81D9C4AC01F3}" srcOrd="2" destOrd="0" presId="urn:microsoft.com/office/officeart/2005/8/layout/lProcess2"/>
    <dgm:cxn modelId="{F6CAD96B-1C6E-4EFC-8730-EE1ADF50EB9F}" type="presParOf" srcId="{D3BD3AB7-9A3F-4CF6-BCF0-81D9C4AC01F3}" destId="{156794C3-0DBE-467E-B8F6-671F02B82CB0}" srcOrd="0" destOrd="0" presId="urn:microsoft.com/office/officeart/2005/8/layout/lProcess2"/>
    <dgm:cxn modelId="{254C4DB7-4C94-400A-B002-BA853AD06E94}" type="presParOf" srcId="{156794C3-0DBE-467E-B8F6-671F02B82CB0}" destId="{02C4B890-675C-4398-A1B1-4B724D2CB605}" srcOrd="0" destOrd="0" presId="urn:microsoft.com/office/officeart/2005/8/layout/lProcess2"/>
    <dgm:cxn modelId="{3D4F45B3-9B5D-42D9-B822-99B9E5E72F69}" type="presParOf" srcId="{156794C3-0DBE-467E-B8F6-671F02B82CB0}" destId="{FA9EB348-6F28-4211-A4EF-FA84160BF5AB}" srcOrd="1" destOrd="0" presId="urn:microsoft.com/office/officeart/2005/8/layout/lProcess2"/>
    <dgm:cxn modelId="{80EAFE7E-53D8-43C2-B0F8-6FE6C8640E5C}" type="presParOf" srcId="{156794C3-0DBE-467E-B8F6-671F02B82CB0}" destId="{2758CC9F-B355-4CCA-90BE-BE49D4B17041}" srcOrd="2" destOrd="0" presId="urn:microsoft.com/office/officeart/2005/8/layout/lProcess2"/>
    <dgm:cxn modelId="{814C9A18-AA71-4957-83A4-BAF7BFCC1097}" type="presParOf" srcId="{69CF898D-3924-4CDC-875B-E0C5CB720CA2}" destId="{5F86EB4B-B101-42EF-966E-5EAC443B30A4}" srcOrd="3" destOrd="0" presId="urn:microsoft.com/office/officeart/2005/8/layout/lProcess2"/>
    <dgm:cxn modelId="{E42D3A23-CE27-4BE0-9EAE-4897C0F76B52}" type="presParOf" srcId="{69CF898D-3924-4CDC-875B-E0C5CB720CA2}" destId="{1F3BC718-5C40-409E-B9DA-1BA7BA9CC7A6}" srcOrd="4" destOrd="0" presId="urn:microsoft.com/office/officeart/2005/8/layout/lProcess2"/>
    <dgm:cxn modelId="{A9A8611D-5D0B-4184-A248-A306F6CE2151}" type="presParOf" srcId="{1F3BC718-5C40-409E-B9DA-1BA7BA9CC7A6}" destId="{85E0FEEB-04AE-4668-938E-B515ED67B392}" srcOrd="0" destOrd="0" presId="urn:microsoft.com/office/officeart/2005/8/layout/lProcess2"/>
    <dgm:cxn modelId="{9E0A6D61-FA39-4FA7-9E49-F2FC26A2310C}" type="presParOf" srcId="{1F3BC718-5C40-409E-B9DA-1BA7BA9CC7A6}" destId="{53F5F0E4-0583-48BA-9884-544020392328}" srcOrd="1" destOrd="0" presId="urn:microsoft.com/office/officeart/2005/8/layout/lProcess2"/>
    <dgm:cxn modelId="{A4BE2CAA-A109-4A1A-8572-E37082844B9A}" type="presParOf" srcId="{1F3BC718-5C40-409E-B9DA-1BA7BA9CC7A6}" destId="{ABA6F77F-7E1F-4253-97E4-DB556797EDD7}" srcOrd="2" destOrd="0" presId="urn:microsoft.com/office/officeart/2005/8/layout/lProcess2"/>
    <dgm:cxn modelId="{259E8835-EA44-4E23-802A-2EE51AEB818D}" type="presParOf" srcId="{ABA6F77F-7E1F-4253-97E4-DB556797EDD7}" destId="{CCD4C8B9-D973-4B06-83E2-690C46DE7419}" srcOrd="0" destOrd="0" presId="urn:microsoft.com/office/officeart/2005/8/layout/lProcess2"/>
    <dgm:cxn modelId="{E9284BEE-5BAA-4E4A-A71D-BAD051A8C073}" type="presParOf" srcId="{CCD4C8B9-D973-4B06-83E2-690C46DE7419}" destId="{5D5239CD-A0BD-42C3-A9B1-7329A152E526}" srcOrd="0" destOrd="0" presId="urn:microsoft.com/office/officeart/2005/8/layout/lProcess2"/>
    <dgm:cxn modelId="{18D5ED75-C4B1-4C62-B1DF-6CE9498FCBCD}" type="presParOf" srcId="{CCD4C8B9-D973-4B06-83E2-690C46DE7419}" destId="{43625B27-3109-4471-8E9D-E9DD918DCA77}" srcOrd="1" destOrd="0" presId="urn:microsoft.com/office/officeart/2005/8/layout/lProcess2"/>
    <dgm:cxn modelId="{6ED5DA73-CD63-4E86-B22A-C80985035050}" type="presParOf" srcId="{CCD4C8B9-D973-4B06-83E2-690C46DE7419}" destId="{908799FE-F7FE-4125-8578-E28823410537}"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8"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600" dirty="0" smtClean="0">
              <a:solidFill>
                <a:srgbClr val="2D2D19"/>
              </a:solidFill>
            </a:rPr>
            <a:t>Identify Unique MPO Challenges</a:t>
          </a:r>
          <a:endParaRPr lang="en-US" sz="36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Map the Critical Path</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Make It Work</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12029226-2824-45A6-AA5A-82A654F05022}" type="presOf" srcId="{4CE7A0C3-DFD2-4A44-82AE-3F54F2564518}" destId="{54528541-A2EF-48EB-8E2A-E7D32AF66D5A}" srcOrd="0" destOrd="0" presId="urn:microsoft.com/office/officeart/2005/8/layout/default#8"/>
    <dgm:cxn modelId="{91F16EDC-0FF4-42A4-9071-B1ADC0B7D400}" type="presOf" srcId="{05279351-2BE1-4BB4-83DF-8E66EC919136}" destId="{CD2E85F7-C530-45F2-A588-A51181630488}" srcOrd="0" destOrd="0" presId="urn:microsoft.com/office/officeart/2005/8/layout/default#8"/>
    <dgm:cxn modelId="{75BFCA77-BDFB-4B8A-B8C9-F30AA8983C91}" srcId="{05279351-2BE1-4BB4-83DF-8E66EC919136}" destId="{E797E09C-1DA5-41AE-83B2-B370988F8CC6}" srcOrd="0" destOrd="0" parTransId="{5A45B665-9F94-483E-A7B7-180BCDDF1D5A}" sibTransId="{F109E2CE-A0C0-4B10-842E-F1F0D2FE2663}"/>
    <dgm:cxn modelId="{8514118B-8EA0-4642-BC8C-08905F434457}" type="presOf" srcId="{E797E09C-1DA5-41AE-83B2-B370988F8CC6}" destId="{F0317C54-2887-413A-A483-3CBFCA405D79}" srcOrd="0" destOrd="0" presId="urn:microsoft.com/office/officeart/2005/8/layout/default#8"/>
    <dgm:cxn modelId="{2379B5A4-B948-4D1F-8A5B-2D78146C604D}" type="presOf" srcId="{20722185-D729-4204-991B-64FC92826700}" destId="{77C4F8C9-85FF-4591-9727-86B208257E84}" srcOrd="0" destOrd="0" presId="urn:microsoft.com/office/officeart/2005/8/layout/default#8"/>
    <dgm:cxn modelId="{1213AB70-B29E-4472-9526-801473BA374E}" type="presParOf" srcId="{CD2E85F7-C530-45F2-A588-A51181630488}" destId="{F0317C54-2887-413A-A483-3CBFCA405D79}" srcOrd="0" destOrd="0" presId="urn:microsoft.com/office/officeart/2005/8/layout/default#8"/>
    <dgm:cxn modelId="{9AF28616-FCE8-4C79-8654-0545F2E9643F}" type="presParOf" srcId="{CD2E85F7-C530-45F2-A588-A51181630488}" destId="{24F7B326-7B70-49F2-9AAC-F4CDDDB264FC}" srcOrd="1" destOrd="0" presId="urn:microsoft.com/office/officeart/2005/8/layout/default#8"/>
    <dgm:cxn modelId="{9C764EA9-4780-45EF-9FFA-98E8D69C5338}" type="presParOf" srcId="{CD2E85F7-C530-45F2-A588-A51181630488}" destId="{77C4F8C9-85FF-4591-9727-86B208257E84}" srcOrd="2" destOrd="0" presId="urn:microsoft.com/office/officeart/2005/8/layout/default#8"/>
    <dgm:cxn modelId="{0C283E94-9DDD-4B97-B87B-52EF376DA3BE}" type="presParOf" srcId="{CD2E85F7-C530-45F2-A588-A51181630488}" destId="{84F8C0D6-1955-40FB-A9A1-EDF98498E9F8}" srcOrd="3" destOrd="0" presId="urn:microsoft.com/office/officeart/2005/8/layout/default#8"/>
    <dgm:cxn modelId="{B3546690-C45F-4B6D-B58E-430C0137130D}" type="presParOf" srcId="{CD2E85F7-C530-45F2-A588-A51181630488}" destId="{54528541-A2EF-48EB-8E2A-E7D32AF66D5A}" srcOrd="4" destOrd="0" presId="urn:microsoft.com/office/officeart/2005/8/layout/default#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6E98C38-57D3-467F-95F4-E1661E5A96F5}" type="doc">
      <dgm:prSet loTypeId="urn:microsoft.com/office/officeart/2005/8/layout/radial2" loCatId="relationship" qsTypeId="urn:microsoft.com/office/officeart/2005/8/quickstyle/3d1" qsCatId="3D" csTypeId="urn:microsoft.com/office/officeart/2005/8/colors/accent3_2" csCatId="accent3" phldr="1"/>
      <dgm:spPr/>
      <dgm:t>
        <a:bodyPr/>
        <a:lstStyle/>
        <a:p>
          <a:endParaRPr lang="en-US"/>
        </a:p>
      </dgm:t>
    </dgm:pt>
    <dgm:pt modelId="{7CFDE5A6-BAAB-4E25-A0AF-539BB3102E05}">
      <dgm:prSet phldrT="[Text]"/>
      <dgm:spPr/>
      <dgm:t>
        <a:bodyPr/>
        <a:lstStyle/>
        <a:p>
          <a:endParaRPr lang="en-US" dirty="0"/>
        </a:p>
      </dgm:t>
    </dgm:pt>
    <dgm:pt modelId="{625CB8C4-C320-4CB0-B3D5-26738976C8F9}" type="parTrans" cxnId="{BC0D0C27-B8D8-45C6-B319-C488531A8CA2}">
      <dgm:prSet/>
      <dgm:spPr/>
      <dgm:t>
        <a:bodyPr/>
        <a:lstStyle/>
        <a:p>
          <a:endParaRPr lang="en-US"/>
        </a:p>
      </dgm:t>
    </dgm:pt>
    <dgm:pt modelId="{A913F0DD-1929-4D4B-BF04-896F29F2BFEF}" type="sibTrans" cxnId="{BC0D0C27-B8D8-45C6-B319-C488531A8CA2}">
      <dgm:prSet/>
      <dgm:spPr/>
      <dgm:t>
        <a:bodyPr/>
        <a:lstStyle/>
        <a:p>
          <a:endParaRPr lang="en-US"/>
        </a:p>
      </dgm:t>
    </dgm:pt>
    <dgm:pt modelId="{AB898881-FD32-43FF-85A9-2A4AF3A0C673}">
      <dgm:prSet phldrT="[Text]" custT="1"/>
      <dgm:spPr/>
      <dgm:t>
        <a:bodyPr/>
        <a:lstStyle/>
        <a:p>
          <a:r>
            <a:rPr lang="en-US" sz="1700" b="1" dirty="0" smtClean="0">
              <a:solidFill>
                <a:srgbClr val="2D2D19"/>
              </a:solidFill>
            </a:rPr>
            <a:t>Other </a:t>
          </a:r>
          <a:br>
            <a:rPr lang="en-US" sz="1700" b="1" dirty="0" smtClean="0">
              <a:solidFill>
                <a:srgbClr val="2D2D19"/>
              </a:solidFill>
            </a:rPr>
          </a:br>
          <a:r>
            <a:rPr lang="en-US" sz="1700" b="1" dirty="0" smtClean="0">
              <a:solidFill>
                <a:srgbClr val="2D2D19"/>
              </a:solidFill>
            </a:rPr>
            <a:t>“What Ifs”</a:t>
          </a:r>
          <a:endParaRPr lang="en-US" sz="1700" b="1" dirty="0">
            <a:solidFill>
              <a:srgbClr val="2D2D19"/>
            </a:solidFill>
          </a:endParaRPr>
        </a:p>
      </dgm:t>
    </dgm:pt>
    <dgm:pt modelId="{461DDD3F-377F-440F-ADC7-862166495DC3}" type="sibTrans" cxnId="{084D77DB-9E00-473C-B32C-62822E922C00}">
      <dgm:prSet/>
      <dgm:spPr/>
      <dgm:t>
        <a:bodyPr/>
        <a:lstStyle/>
        <a:p>
          <a:endParaRPr lang="en-US"/>
        </a:p>
      </dgm:t>
    </dgm:pt>
    <dgm:pt modelId="{FA4F5311-A739-497F-B8BC-66F62EFA1931}" type="parTrans" cxnId="{084D77DB-9E00-473C-B32C-62822E922C00}">
      <dgm:prSet/>
      <dgm:spPr/>
      <dgm:t>
        <a:bodyPr/>
        <a:lstStyle/>
        <a:p>
          <a:endParaRPr lang="en-US"/>
        </a:p>
      </dgm:t>
    </dgm:pt>
    <dgm:pt modelId="{FF79BD66-FA64-4612-82BB-341FCB9A284C}">
      <dgm:prSet phldrT="[Text]" custT="1"/>
      <dgm:spPr/>
      <dgm:t>
        <a:bodyPr/>
        <a:lstStyle/>
        <a:p>
          <a:r>
            <a:rPr lang="en-US" sz="1700" b="1" dirty="0" smtClean="0">
              <a:solidFill>
                <a:srgbClr val="2D2D19"/>
              </a:solidFill>
            </a:rPr>
            <a:t>Development Analyses</a:t>
          </a:r>
          <a:endParaRPr lang="en-US" sz="1700" b="1" dirty="0">
            <a:solidFill>
              <a:srgbClr val="2D2D19"/>
            </a:solidFill>
          </a:endParaRPr>
        </a:p>
      </dgm:t>
    </dgm:pt>
    <dgm:pt modelId="{7B4D940F-4AB2-42FD-91AB-D8A4CC2A3832}" type="sibTrans" cxnId="{0A8E66DF-BC38-4397-A282-89D7AF5BC9E8}">
      <dgm:prSet/>
      <dgm:spPr/>
      <dgm:t>
        <a:bodyPr/>
        <a:lstStyle/>
        <a:p>
          <a:endParaRPr lang="en-US"/>
        </a:p>
      </dgm:t>
    </dgm:pt>
    <dgm:pt modelId="{50EA18E9-0478-48B5-B9A8-12F8B00413AE}" type="parTrans" cxnId="{0A8E66DF-BC38-4397-A282-89D7AF5BC9E8}">
      <dgm:prSet/>
      <dgm:spPr/>
      <dgm:t>
        <a:bodyPr/>
        <a:lstStyle/>
        <a:p>
          <a:endParaRPr lang="en-US"/>
        </a:p>
      </dgm:t>
    </dgm:pt>
    <dgm:pt modelId="{9599E7A4-F155-4365-AC15-D00C426722EE}">
      <dgm:prSet phldrT="[Text]" custT="1"/>
      <dgm:spPr/>
      <dgm:t>
        <a:bodyPr/>
        <a:lstStyle/>
        <a:p>
          <a:r>
            <a:rPr lang="en-US" sz="1700" b="1" dirty="0" smtClean="0">
              <a:solidFill>
                <a:srgbClr val="2D2D19"/>
              </a:solidFill>
            </a:rPr>
            <a:t>Corridor Analyses</a:t>
          </a:r>
          <a:endParaRPr lang="en-US" sz="1700" b="1" dirty="0">
            <a:solidFill>
              <a:srgbClr val="2D2D19"/>
            </a:solidFill>
          </a:endParaRPr>
        </a:p>
      </dgm:t>
    </dgm:pt>
    <dgm:pt modelId="{70C1C97A-9246-428D-BA8E-A7E2B3A96882}" type="sibTrans" cxnId="{13EBB48E-A04C-4A25-A67F-DD122C5CF4ED}">
      <dgm:prSet/>
      <dgm:spPr/>
      <dgm:t>
        <a:bodyPr/>
        <a:lstStyle/>
        <a:p>
          <a:endParaRPr lang="en-US"/>
        </a:p>
      </dgm:t>
    </dgm:pt>
    <dgm:pt modelId="{05A613ED-8E67-4E9E-8836-07B8FF1DB98D}" type="parTrans" cxnId="{13EBB48E-A04C-4A25-A67F-DD122C5CF4ED}">
      <dgm:prSet/>
      <dgm:spPr/>
      <dgm:t>
        <a:bodyPr/>
        <a:lstStyle/>
        <a:p>
          <a:endParaRPr lang="en-US"/>
        </a:p>
      </dgm:t>
    </dgm:pt>
    <dgm:pt modelId="{4B02C689-1FAF-4716-8031-40CCB184685A}">
      <dgm:prSet phldrT="[Text]" custT="1"/>
      <dgm:spPr/>
      <dgm:t>
        <a:bodyPr/>
        <a:lstStyle/>
        <a:p>
          <a:r>
            <a:rPr lang="en-US" sz="1700" b="1" dirty="0" smtClean="0">
              <a:solidFill>
                <a:srgbClr val="2D2D19"/>
              </a:solidFill>
            </a:rPr>
            <a:t>Air Quality</a:t>
          </a:r>
          <a:endParaRPr lang="en-US" sz="1700" b="1" dirty="0">
            <a:solidFill>
              <a:srgbClr val="2D2D19"/>
            </a:solidFill>
          </a:endParaRPr>
        </a:p>
      </dgm:t>
    </dgm:pt>
    <dgm:pt modelId="{859783EB-FBD1-4F00-AF65-B10C47477C33}" type="sibTrans" cxnId="{612688E8-82ED-4F42-9247-6EE170A60067}">
      <dgm:prSet/>
      <dgm:spPr/>
      <dgm:t>
        <a:bodyPr/>
        <a:lstStyle/>
        <a:p>
          <a:endParaRPr lang="en-US"/>
        </a:p>
      </dgm:t>
    </dgm:pt>
    <dgm:pt modelId="{4BA6634C-E1E1-435E-9B72-71FC23E9795D}" type="parTrans" cxnId="{612688E8-82ED-4F42-9247-6EE170A60067}">
      <dgm:prSet/>
      <dgm:spPr/>
      <dgm:t>
        <a:bodyPr/>
        <a:lstStyle/>
        <a:p>
          <a:endParaRPr lang="en-US"/>
        </a:p>
      </dgm:t>
    </dgm:pt>
    <dgm:pt modelId="{7CA7243B-9323-4643-9B0D-382B83CE3C31}" type="pres">
      <dgm:prSet presAssocID="{86E98C38-57D3-467F-95F4-E1661E5A96F5}" presName="composite" presStyleCnt="0">
        <dgm:presLayoutVars>
          <dgm:chMax val="5"/>
          <dgm:dir/>
          <dgm:animLvl val="ctr"/>
          <dgm:resizeHandles val="exact"/>
        </dgm:presLayoutVars>
      </dgm:prSet>
      <dgm:spPr/>
      <dgm:t>
        <a:bodyPr/>
        <a:lstStyle/>
        <a:p>
          <a:endParaRPr lang="en-US"/>
        </a:p>
      </dgm:t>
    </dgm:pt>
    <dgm:pt modelId="{134BA85C-DB8D-43EC-B900-D84B0EB9F3C8}" type="pres">
      <dgm:prSet presAssocID="{86E98C38-57D3-467F-95F4-E1661E5A96F5}" presName="cycle" presStyleCnt="0"/>
      <dgm:spPr/>
    </dgm:pt>
    <dgm:pt modelId="{910B89C5-1871-4A1F-9909-24F61B56BACF}" type="pres">
      <dgm:prSet presAssocID="{86E98C38-57D3-467F-95F4-E1661E5A96F5}" presName="centerShape" presStyleCnt="0"/>
      <dgm:spPr/>
    </dgm:pt>
    <dgm:pt modelId="{7332BEFD-3419-49C1-959B-CC886232092E}" type="pres">
      <dgm:prSet presAssocID="{86E98C38-57D3-467F-95F4-E1661E5A96F5}" presName="connSite" presStyleLbl="node1" presStyleIdx="0" presStyleCnt="5"/>
      <dgm:spPr/>
    </dgm:pt>
    <dgm:pt modelId="{BB7D859C-F248-4730-82CF-D619A9F850A3}" type="pres">
      <dgm:prSet presAssocID="{86E98C38-57D3-467F-95F4-E1661E5A96F5}" presName="visible" presStyleLbl="node1" presStyleIdx="0" presStyleCnt="5" custLinFactNeighborX="9651" custLinFactNeighborY="4167"/>
      <dgm:spPr/>
    </dgm:pt>
    <dgm:pt modelId="{2F3138CE-9F2C-4704-A879-1166EC48F50D}" type="pres">
      <dgm:prSet presAssocID="{4BA6634C-E1E1-435E-9B72-71FC23E9795D}" presName="Name25" presStyleLbl="parChTrans1D1" presStyleIdx="0" presStyleCnt="4"/>
      <dgm:spPr/>
      <dgm:t>
        <a:bodyPr/>
        <a:lstStyle/>
        <a:p>
          <a:endParaRPr lang="en-US"/>
        </a:p>
      </dgm:t>
    </dgm:pt>
    <dgm:pt modelId="{350BE4A8-BFFC-4D12-90E9-C3DBA5A5D24D}" type="pres">
      <dgm:prSet presAssocID="{4B02C689-1FAF-4716-8031-40CCB184685A}" presName="node" presStyleCnt="0"/>
      <dgm:spPr/>
    </dgm:pt>
    <dgm:pt modelId="{66EF5FF6-620C-4FB8-94B1-5CD0C0CBAB9E}" type="pres">
      <dgm:prSet presAssocID="{4B02C689-1FAF-4716-8031-40CCB184685A}" presName="parentNode" presStyleLbl="node1" presStyleIdx="1" presStyleCnt="5" custScaleX="135188" custScaleY="135188" custLinFactX="57063" custLinFactNeighborX="100000" custLinFactNeighborY="17534">
        <dgm:presLayoutVars>
          <dgm:chMax val="1"/>
          <dgm:bulletEnabled val="1"/>
        </dgm:presLayoutVars>
      </dgm:prSet>
      <dgm:spPr/>
      <dgm:t>
        <a:bodyPr/>
        <a:lstStyle/>
        <a:p>
          <a:endParaRPr lang="en-US"/>
        </a:p>
      </dgm:t>
    </dgm:pt>
    <dgm:pt modelId="{2AF7628B-E1A0-4D24-9D2D-6A31EBDD4D2A}" type="pres">
      <dgm:prSet presAssocID="{4B02C689-1FAF-4716-8031-40CCB184685A}" presName="childNode" presStyleLbl="revTx" presStyleIdx="0" presStyleCnt="1">
        <dgm:presLayoutVars>
          <dgm:bulletEnabled val="1"/>
        </dgm:presLayoutVars>
      </dgm:prSet>
      <dgm:spPr/>
      <dgm:t>
        <a:bodyPr/>
        <a:lstStyle/>
        <a:p>
          <a:endParaRPr lang="en-US"/>
        </a:p>
      </dgm:t>
    </dgm:pt>
    <dgm:pt modelId="{62037715-AFEC-43FD-A140-59AD31FC3B41}" type="pres">
      <dgm:prSet presAssocID="{05A613ED-8E67-4E9E-8836-07B8FF1DB98D}" presName="Name25" presStyleLbl="parChTrans1D1" presStyleIdx="1" presStyleCnt="4"/>
      <dgm:spPr/>
      <dgm:t>
        <a:bodyPr/>
        <a:lstStyle/>
        <a:p>
          <a:endParaRPr lang="en-US"/>
        </a:p>
      </dgm:t>
    </dgm:pt>
    <dgm:pt modelId="{6866151C-6A80-450B-90D1-64D6529DA2C6}" type="pres">
      <dgm:prSet presAssocID="{9599E7A4-F155-4365-AC15-D00C426722EE}" presName="node" presStyleCnt="0"/>
      <dgm:spPr/>
    </dgm:pt>
    <dgm:pt modelId="{07B1EEFC-1B89-4109-A08C-1A73585AEDF6}" type="pres">
      <dgm:prSet presAssocID="{9599E7A4-F155-4365-AC15-D00C426722EE}" presName="parentNode" presStyleLbl="node1" presStyleIdx="2" presStyleCnt="5" custScaleX="135188" custScaleY="135188" custLinFactX="100000" custLinFactNeighborX="136344" custLinFactNeighborY="-9024">
        <dgm:presLayoutVars>
          <dgm:chMax val="1"/>
          <dgm:bulletEnabled val="1"/>
        </dgm:presLayoutVars>
      </dgm:prSet>
      <dgm:spPr/>
      <dgm:t>
        <a:bodyPr/>
        <a:lstStyle/>
        <a:p>
          <a:endParaRPr lang="en-US"/>
        </a:p>
      </dgm:t>
    </dgm:pt>
    <dgm:pt modelId="{F612440F-2ABA-40AA-B225-18A67BC377E0}" type="pres">
      <dgm:prSet presAssocID="{9599E7A4-F155-4365-AC15-D00C426722EE}" presName="childNode" presStyleLbl="revTx" presStyleIdx="0" presStyleCnt="1">
        <dgm:presLayoutVars>
          <dgm:bulletEnabled val="1"/>
        </dgm:presLayoutVars>
      </dgm:prSet>
      <dgm:spPr/>
      <dgm:t>
        <a:bodyPr/>
        <a:lstStyle/>
        <a:p>
          <a:endParaRPr lang="en-US"/>
        </a:p>
      </dgm:t>
    </dgm:pt>
    <dgm:pt modelId="{20A95294-7728-4D9E-90DC-459221EF1D3E}" type="pres">
      <dgm:prSet presAssocID="{50EA18E9-0478-48B5-B9A8-12F8B00413AE}" presName="Name25" presStyleLbl="parChTrans1D1" presStyleIdx="2" presStyleCnt="4"/>
      <dgm:spPr/>
      <dgm:t>
        <a:bodyPr/>
        <a:lstStyle/>
        <a:p>
          <a:endParaRPr lang="en-US"/>
        </a:p>
      </dgm:t>
    </dgm:pt>
    <dgm:pt modelId="{58BE7F1C-A9E7-484F-8BD3-61F089F1045F}" type="pres">
      <dgm:prSet presAssocID="{FF79BD66-FA64-4612-82BB-341FCB9A284C}" presName="node" presStyleCnt="0"/>
      <dgm:spPr/>
    </dgm:pt>
    <dgm:pt modelId="{C377C099-BCD5-4651-A633-AC3574362A5F}" type="pres">
      <dgm:prSet presAssocID="{FF79BD66-FA64-4612-82BB-341FCB9A284C}" presName="parentNode" presStyleLbl="node1" presStyleIdx="3" presStyleCnt="5" custScaleX="135188" custScaleY="135188" custLinFactX="100000" custLinFactNeighborX="109711" custLinFactNeighborY="16372">
        <dgm:presLayoutVars>
          <dgm:chMax val="1"/>
          <dgm:bulletEnabled val="1"/>
        </dgm:presLayoutVars>
      </dgm:prSet>
      <dgm:spPr/>
      <dgm:t>
        <a:bodyPr/>
        <a:lstStyle/>
        <a:p>
          <a:endParaRPr lang="en-US"/>
        </a:p>
      </dgm:t>
    </dgm:pt>
    <dgm:pt modelId="{0AD96BCC-3D97-47CD-8EC7-3791C5B35251}" type="pres">
      <dgm:prSet presAssocID="{FF79BD66-FA64-4612-82BB-341FCB9A284C}" presName="childNode" presStyleLbl="revTx" presStyleIdx="0" presStyleCnt="1">
        <dgm:presLayoutVars>
          <dgm:bulletEnabled val="1"/>
        </dgm:presLayoutVars>
      </dgm:prSet>
      <dgm:spPr/>
      <dgm:t>
        <a:bodyPr/>
        <a:lstStyle/>
        <a:p>
          <a:endParaRPr lang="en-US"/>
        </a:p>
      </dgm:t>
    </dgm:pt>
    <dgm:pt modelId="{E6469B8A-2679-4218-84DD-7F46459B2C90}" type="pres">
      <dgm:prSet presAssocID="{FA4F5311-A739-497F-B8BC-66F62EFA1931}" presName="Name25" presStyleLbl="parChTrans1D1" presStyleIdx="3" presStyleCnt="4"/>
      <dgm:spPr/>
      <dgm:t>
        <a:bodyPr/>
        <a:lstStyle/>
        <a:p>
          <a:endParaRPr lang="en-US"/>
        </a:p>
      </dgm:t>
    </dgm:pt>
    <dgm:pt modelId="{359F5A45-3A70-4D57-A40A-7BBB13BDA087}" type="pres">
      <dgm:prSet presAssocID="{AB898881-FD32-43FF-85A9-2A4AF3A0C673}" presName="node" presStyleCnt="0"/>
      <dgm:spPr/>
    </dgm:pt>
    <dgm:pt modelId="{6FDDE8F1-4BBC-484A-B467-60F6C13DC21F}" type="pres">
      <dgm:prSet presAssocID="{AB898881-FD32-43FF-85A9-2A4AF3A0C673}" presName="parentNode" presStyleLbl="node1" presStyleIdx="4" presStyleCnt="5" custScaleX="135188" custScaleY="135188" custLinFactX="35756" custLinFactNeighborX="100000" custLinFactNeighborY="-16138">
        <dgm:presLayoutVars>
          <dgm:chMax val="1"/>
          <dgm:bulletEnabled val="1"/>
        </dgm:presLayoutVars>
      </dgm:prSet>
      <dgm:spPr/>
      <dgm:t>
        <a:bodyPr/>
        <a:lstStyle/>
        <a:p>
          <a:endParaRPr lang="en-US"/>
        </a:p>
      </dgm:t>
    </dgm:pt>
    <dgm:pt modelId="{4A1447D6-D004-41AE-8F78-300DB0116783}" type="pres">
      <dgm:prSet presAssocID="{AB898881-FD32-43FF-85A9-2A4AF3A0C673}" presName="childNode" presStyleLbl="revTx" presStyleIdx="0" presStyleCnt="1">
        <dgm:presLayoutVars>
          <dgm:bulletEnabled val="1"/>
        </dgm:presLayoutVars>
      </dgm:prSet>
      <dgm:spPr/>
      <dgm:t>
        <a:bodyPr/>
        <a:lstStyle/>
        <a:p>
          <a:endParaRPr lang="en-US"/>
        </a:p>
      </dgm:t>
    </dgm:pt>
  </dgm:ptLst>
  <dgm:cxnLst>
    <dgm:cxn modelId="{763781D2-3783-43AD-B243-45E3B93E7C60}" type="presOf" srcId="{86E98C38-57D3-467F-95F4-E1661E5A96F5}" destId="{7CA7243B-9323-4643-9B0D-382B83CE3C31}" srcOrd="0" destOrd="0" presId="urn:microsoft.com/office/officeart/2005/8/layout/radial2"/>
    <dgm:cxn modelId="{0AF4F720-439A-450D-B061-6DC7D9DA43F4}" type="presOf" srcId="{FF79BD66-FA64-4612-82BB-341FCB9A284C}" destId="{C377C099-BCD5-4651-A633-AC3574362A5F}" srcOrd="0" destOrd="0" presId="urn:microsoft.com/office/officeart/2005/8/layout/radial2"/>
    <dgm:cxn modelId="{084D77DB-9E00-473C-B32C-62822E922C00}" srcId="{86E98C38-57D3-467F-95F4-E1661E5A96F5}" destId="{AB898881-FD32-43FF-85A9-2A4AF3A0C673}" srcOrd="3" destOrd="0" parTransId="{FA4F5311-A739-497F-B8BC-66F62EFA1931}" sibTransId="{461DDD3F-377F-440F-ADC7-862166495DC3}"/>
    <dgm:cxn modelId="{BB8E82D1-8A5D-4062-B992-B72B880F88E4}" type="presOf" srcId="{AB898881-FD32-43FF-85A9-2A4AF3A0C673}" destId="{6FDDE8F1-4BBC-484A-B467-60F6C13DC21F}" srcOrd="0" destOrd="0" presId="urn:microsoft.com/office/officeart/2005/8/layout/radial2"/>
    <dgm:cxn modelId="{066C3EE0-AB42-4D3D-8085-CBFE8D919D1D}" type="presOf" srcId="{4BA6634C-E1E1-435E-9B72-71FC23E9795D}" destId="{2F3138CE-9F2C-4704-A879-1166EC48F50D}" srcOrd="0" destOrd="0" presId="urn:microsoft.com/office/officeart/2005/8/layout/radial2"/>
    <dgm:cxn modelId="{13EBB48E-A04C-4A25-A67F-DD122C5CF4ED}" srcId="{86E98C38-57D3-467F-95F4-E1661E5A96F5}" destId="{9599E7A4-F155-4365-AC15-D00C426722EE}" srcOrd="1" destOrd="0" parTransId="{05A613ED-8E67-4E9E-8836-07B8FF1DB98D}" sibTransId="{70C1C97A-9246-428D-BA8E-A7E2B3A96882}"/>
    <dgm:cxn modelId="{E2A13A03-2428-4060-B140-A3AF26355AB2}" type="presOf" srcId="{05A613ED-8E67-4E9E-8836-07B8FF1DB98D}" destId="{62037715-AFEC-43FD-A140-59AD31FC3B41}" srcOrd="0" destOrd="0" presId="urn:microsoft.com/office/officeart/2005/8/layout/radial2"/>
    <dgm:cxn modelId="{78F27169-A3EF-4827-9BF5-1D5F5372A03B}" type="presOf" srcId="{FA4F5311-A739-497F-B8BC-66F62EFA1931}" destId="{E6469B8A-2679-4218-84DD-7F46459B2C90}" srcOrd="0" destOrd="0" presId="urn:microsoft.com/office/officeart/2005/8/layout/radial2"/>
    <dgm:cxn modelId="{B66456A9-4610-496A-90D5-B54448149AAC}" type="presOf" srcId="{9599E7A4-F155-4365-AC15-D00C426722EE}" destId="{07B1EEFC-1B89-4109-A08C-1A73585AEDF6}" srcOrd="0" destOrd="0" presId="urn:microsoft.com/office/officeart/2005/8/layout/radial2"/>
    <dgm:cxn modelId="{F4C057B0-94EB-45E8-905A-BC87A2631973}" type="presOf" srcId="{4B02C689-1FAF-4716-8031-40CCB184685A}" destId="{66EF5FF6-620C-4FB8-94B1-5CD0C0CBAB9E}" srcOrd="0" destOrd="0" presId="urn:microsoft.com/office/officeart/2005/8/layout/radial2"/>
    <dgm:cxn modelId="{612688E8-82ED-4F42-9247-6EE170A60067}" srcId="{86E98C38-57D3-467F-95F4-E1661E5A96F5}" destId="{4B02C689-1FAF-4716-8031-40CCB184685A}" srcOrd="0" destOrd="0" parTransId="{4BA6634C-E1E1-435E-9B72-71FC23E9795D}" sibTransId="{859783EB-FBD1-4F00-AF65-B10C47477C33}"/>
    <dgm:cxn modelId="{BC0D0C27-B8D8-45C6-B319-C488531A8CA2}" srcId="{4B02C689-1FAF-4716-8031-40CCB184685A}" destId="{7CFDE5A6-BAAB-4E25-A0AF-539BB3102E05}" srcOrd="0" destOrd="0" parTransId="{625CB8C4-C320-4CB0-B3D5-26738976C8F9}" sibTransId="{A913F0DD-1929-4D4B-BF04-896F29F2BFEF}"/>
    <dgm:cxn modelId="{92CE551A-7FF7-454F-81FC-D5704AC50983}" type="presOf" srcId="{7CFDE5A6-BAAB-4E25-A0AF-539BB3102E05}" destId="{2AF7628B-E1A0-4D24-9D2D-6A31EBDD4D2A}" srcOrd="0" destOrd="0" presId="urn:microsoft.com/office/officeart/2005/8/layout/radial2"/>
    <dgm:cxn modelId="{0A8E66DF-BC38-4397-A282-89D7AF5BC9E8}" srcId="{86E98C38-57D3-467F-95F4-E1661E5A96F5}" destId="{FF79BD66-FA64-4612-82BB-341FCB9A284C}" srcOrd="2" destOrd="0" parTransId="{50EA18E9-0478-48B5-B9A8-12F8B00413AE}" sibTransId="{7B4D940F-4AB2-42FD-91AB-D8A4CC2A3832}"/>
    <dgm:cxn modelId="{50E45AF8-4B3F-45FD-BF9F-6660422475CA}" type="presOf" srcId="{50EA18E9-0478-48B5-B9A8-12F8B00413AE}" destId="{20A95294-7728-4D9E-90DC-459221EF1D3E}" srcOrd="0" destOrd="0" presId="urn:microsoft.com/office/officeart/2005/8/layout/radial2"/>
    <dgm:cxn modelId="{874CFD58-E896-4F3A-A7DA-C529BEA21EEE}" type="presParOf" srcId="{7CA7243B-9323-4643-9B0D-382B83CE3C31}" destId="{134BA85C-DB8D-43EC-B900-D84B0EB9F3C8}" srcOrd="0" destOrd="0" presId="urn:microsoft.com/office/officeart/2005/8/layout/radial2"/>
    <dgm:cxn modelId="{C0167328-29FB-434A-B9BC-79DB946AA3DF}" type="presParOf" srcId="{134BA85C-DB8D-43EC-B900-D84B0EB9F3C8}" destId="{910B89C5-1871-4A1F-9909-24F61B56BACF}" srcOrd="0" destOrd="0" presId="urn:microsoft.com/office/officeart/2005/8/layout/radial2"/>
    <dgm:cxn modelId="{E9CF0B97-D632-44E7-9E31-0CA0585CC2DD}" type="presParOf" srcId="{910B89C5-1871-4A1F-9909-24F61B56BACF}" destId="{7332BEFD-3419-49C1-959B-CC886232092E}" srcOrd="0" destOrd="0" presId="urn:microsoft.com/office/officeart/2005/8/layout/radial2"/>
    <dgm:cxn modelId="{C245ED78-6792-4A3C-8D2A-E6486F7EA4C9}" type="presParOf" srcId="{910B89C5-1871-4A1F-9909-24F61B56BACF}" destId="{BB7D859C-F248-4730-82CF-D619A9F850A3}" srcOrd="1" destOrd="0" presId="urn:microsoft.com/office/officeart/2005/8/layout/radial2"/>
    <dgm:cxn modelId="{4627A455-D346-486E-BC9F-03FFE6D43D04}" type="presParOf" srcId="{134BA85C-DB8D-43EC-B900-D84B0EB9F3C8}" destId="{2F3138CE-9F2C-4704-A879-1166EC48F50D}" srcOrd="1" destOrd="0" presId="urn:microsoft.com/office/officeart/2005/8/layout/radial2"/>
    <dgm:cxn modelId="{1AAC1ACA-574F-486F-B1DD-21702AC2B26A}" type="presParOf" srcId="{134BA85C-DB8D-43EC-B900-D84B0EB9F3C8}" destId="{350BE4A8-BFFC-4D12-90E9-C3DBA5A5D24D}" srcOrd="2" destOrd="0" presId="urn:microsoft.com/office/officeart/2005/8/layout/radial2"/>
    <dgm:cxn modelId="{1B2AC2CE-2487-407C-87A8-33CEDB2AD625}" type="presParOf" srcId="{350BE4A8-BFFC-4D12-90E9-C3DBA5A5D24D}" destId="{66EF5FF6-620C-4FB8-94B1-5CD0C0CBAB9E}" srcOrd="0" destOrd="0" presId="urn:microsoft.com/office/officeart/2005/8/layout/radial2"/>
    <dgm:cxn modelId="{5BD5CC55-2719-4FC3-A80C-116F9479AE8F}" type="presParOf" srcId="{350BE4A8-BFFC-4D12-90E9-C3DBA5A5D24D}" destId="{2AF7628B-E1A0-4D24-9D2D-6A31EBDD4D2A}" srcOrd="1" destOrd="0" presId="urn:microsoft.com/office/officeart/2005/8/layout/radial2"/>
    <dgm:cxn modelId="{79D1B42B-1532-444A-91C7-DFB2F2323378}" type="presParOf" srcId="{134BA85C-DB8D-43EC-B900-D84B0EB9F3C8}" destId="{62037715-AFEC-43FD-A140-59AD31FC3B41}" srcOrd="3" destOrd="0" presId="urn:microsoft.com/office/officeart/2005/8/layout/radial2"/>
    <dgm:cxn modelId="{2AD5992E-E451-4E91-B164-E05CC5E32455}" type="presParOf" srcId="{134BA85C-DB8D-43EC-B900-D84B0EB9F3C8}" destId="{6866151C-6A80-450B-90D1-64D6529DA2C6}" srcOrd="4" destOrd="0" presId="urn:microsoft.com/office/officeart/2005/8/layout/radial2"/>
    <dgm:cxn modelId="{9B12DB5E-4FF0-40FA-8059-50426D7C5162}" type="presParOf" srcId="{6866151C-6A80-450B-90D1-64D6529DA2C6}" destId="{07B1EEFC-1B89-4109-A08C-1A73585AEDF6}" srcOrd="0" destOrd="0" presId="urn:microsoft.com/office/officeart/2005/8/layout/radial2"/>
    <dgm:cxn modelId="{BB373429-2D22-4C99-AFED-96972D45EE5B}" type="presParOf" srcId="{6866151C-6A80-450B-90D1-64D6529DA2C6}" destId="{F612440F-2ABA-40AA-B225-18A67BC377E0}" srcOrd="1" destOrd="0" presId="urn:microsoft.com/office/officeart/2005/8/layout/radial2"/>
    <dgm:cxn modelId="{F1BA74FD-815B-4591-B9B9-2FC8EA784470}" type="presParOf" srcId="{134BA85C-DB8D-43EC-B900-D84B0EB9F3C8}" destId="{20A95294-7728-4D9E-90DC-459221EF1D3E}" srcOrd="5" destOrd="0" presId="urn:microsoft.com/office/officeart/2005/8/layout/radial2"/>
    <dgm:cxn modelId="{86855A35-6ACD-47DC-907D-1D5F1F710B5D}" type="presParOf" srcId="{134BA85C-DB8D-43EC-B900-D84B0EB9F3C8}" destId="{58BE7F1C-A9E7-484F-8BD3-61F089F1045F}" srcOrd="6" destOrd="0" presId="urn:microsoft.com/office/officeart/2005/8/layout/radial2"/>
    <dgm:cxn modelId="{F96DD33C-37D8-4446-9191-F06B1A2B9BC0}" type="presParOf" srcId="{58BE7F1C-A9E7-484F-8BD3-61F089F1045F}" destId="{C377C099-BCD5-4651-A633-AC3574362A5F}" srcOrd="0" destOrd="0" presId="urn:microsoft.com/office/officeart/2005/8/layout/radial2"/>
    <dgm:cxn modelId="{42453AE9-4019-47D4-9E61-8224C4523B35}" type="presParOf" srcId="{58BE7F1C-A9E7-484F-8BD3-61F089F1045F}" destId="{0AD96BCC-3D97-47CD-8EC7-3791C5B35251}" srcOrd="1" destOrd="0" presId="urn:microsoft.com/office/officeart/2005/8/layout/radial2"/>
    <dgm:cxn modelId="{DD6E31C7-49B1-4B22-B280-9645A045BE6C}" type="presParOf" srcId="{134BA85C-DB8D-43EC-B900-D84B0EB9F3C8}" destId="{E6469B8A-2679-4218-84DD-7F46459B2C90}" srcOrd="7" destOrd="0" presId="urn:microsoft.com/office/officeart/2005/8/layout/radial2"/>
    <dgm:cxn modelId="{6B78B0E6-344B-4463-93CD-E38BF5D85BAB}" type="presParOf" srcId="{134BA85C-DB8D-43EC-B900-D84B0EB9F3C8}" destId="{359F5A45-3A70-4D57-A40A-7BBB13BDA087}" srcOrd="8" destOrd="0" presId="urn:microsoft.com/office/officeart/2005/8/layout/radial2"/>
    <dgm:cxn modelId="{7C2D4677-8593-4988-9451-645ACCC317A6}" type="presParOf" srcId="{359F5A45-3A70-4D57-A40A-7BBB13BDA087}" destId="{6FDDE8F1-4BBC-484A-B467-60F6C13DC21F}" srcOrd="0" destOrd="0" presId="urn:microsoft.com/office/officeart/2005/8/layout/radial2"/>
    <dgm:cxn modelId="{4C0543DF-1570-4598-9BE2-3278436157FE}" type="presParOf" srcId="{359F5A45-3A70-4D57-A40A-7BBB13BDA087}" destId="{4A1447D6-D004-41AE-8F78-300DB0116783}" srcOrd="1" destOrd="0" presId="urn:microsoft.com/office/officeart/2005/8/layout/radial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2"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600" dirty="0" smtClean="0">
              <a:solidFill>
                <a:srgbClr val="2D2D19"/>
              </a:solidFill>
            </a:rPr>
            <a:t>Describe Purpose</a:t>
          </a:r>
          <a:endParaRPr lang="en-US" sz="36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Identify Uses</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Explain Limitations</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75BFCA77-BDFB-4B8A-B8C9-F30AA8983C91}" srcId="{05279351-2BE1-4BB4-83DF-8E66EC919136}" destId="{E797E09C-1DA5-41AE-83B2-B370988F8CC6}" srcOrd="0" destOrd="0" parTransId="{5A45B665-9F94-483E-A7B7-180BCDDF1D5A}" sibTransId="{F109E2CE-A0C0-4B10-842E-F1F0D2FE2663}"/>
    <dgm:cxn modelId="{465E4A98-1DB9-4CFA-93B3-A38E3F1682AF}" type="presOf" srcId="{20722185-D729-4204-991B-64FC92826700}" destId="{77C4F8C9-85FF-4591-9727-86B208257E84}" srcOrd="0" destOrd="0" presId="urn:microsoft.com/office/officeart/2005/8/layout/default#2"/>
    <dgm:cxn modelId="{0E777363-6E5D-47F1-ABF6-705D3A1BA778}" type="presOf" srcId="{05279351-2BE1-4BB4-83DF-8E66EC919136}" destId="{CD2E85F7-C530-45F2-A588-A51181630488}" srcOrd="0" destOrd="0" presId="urn:microsoft.com/office/officeart/2005/8/layout/default#2"/>
    <dgm:cxn modelId="{13C5197C-115A-4018-AAC1-27EC46297A63}" type="presOf" srcId="{E797E09C-1DA5-41AE-83B2-B370988F8CC6}" destId="{F0317C54-2887-413A-A483-3CBFCA405D79}" srcOrd="0" destOrd="0" presId="urn:microsoft.com/office/officeart/2005/8/layout/default#2"/>
    <dgm:cxn modelId="{B19D43CC-9275-4DE6-B238-38C7E14B5A18}" type="presOf" srcId="{4CE7A0C3-DFD2-4A44-82AE-3F54F2564518}" destId="{54528541-A2EF-48EB-8E2A-E7D32AF66D5A}" srcOrd="0" destOrd="0" presId="urn:microsoft.com/office/officeart/2005/8/layout/default#2"/>
    <dgm:cxn modelId="{84776156-C25F-4B4E-9ECB-E91AAD566D0C}" type="presParOf" srcId="{CD2E85F7-C530-45F2-A588-A51181630488}" destId="{F0317C54-2887-413A-A483-3CBFCA405D79}" srcOrd="0" destOrd="0" presId="urn:microsoft.com/office/officeart/2005/8/layout/default#2"/>
    <dgm:cxn modelId="{0473F39C-2A29-47C9-BF2A-A0329996397B}" type="presParOf" srcId="{CD2E85F7-C530-45F2-A588-A51181630488}" destId="{24F7B326-7B70-49F2-9AAC-F4CDDDB264FC}" srcOrd="1" destOrd="0" presId="urn:microsoft.com/office/officeart/2005/8/layout/default#2"/>
    <dgm:cxn modelId="{A069B876-02F0-409B-881B-4A8C7BDC842E}" type="presParOf" srcId="{CD2E85F7-C530-45F2-A588-A51181630488}" destId="{77C4F8C9-85FF-4591-9727-86B208257E84}" srcOrd="2" destOrd="0" presId="urn:microsoft.com/office/officeart/2005/8/layout/default#2"/>
    <dgm:cxn modelId="{1FEDF303-16A9-4612-A533-9538E7DC7CDB}" type="presParOf" srcId="{CD2E85F7-C530-45F2-A588-A51181630488}" destId="{84F8C0D6-1955-40FB-A9A1-EDF98498E9F8}" srcOrd="3" destOrd="0" presId="urn:microsoft.com/office/officeart/2005/8/layout/default#2"/>
    <dgm:cxn modelId="{2224611E-C251-423E-B9A1-93571F66C77D}" type="presParOf" srcId="{CD2E85F7-C530-45F2-A588-A51181630488}" destId="{54528541-A2EF-48EB-8E2A-E7D32AF66D5A}" srcOrd="4"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3"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600" dirty="0" smtClean="0">
              <a:solidFill>
                <a:srgbClr val="2D2D19"/>
              </a:solidFill>
            </a:rPr>
            <a:t>Identify When Model Is Required</a:t>
          </a:r>
          <a:endParaRPr lang="en-US" sz="36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List 5 Phases of Model Develop-ment</a:t>
          </a:r>
        </a:p>
      </dgm:t>
    </dgm:pt>
    <dgm:pt modelId="{5E5A4625-7F62-4236-8993-F859D0D91065}" type="sibTrans" cxnId="{B042E8AD-822E-4E7D-8B1F-7F2A682CB20D}">
      <dgm:prSet/>
      <dgm:spPr/>
      <dgm:t>
        <a:bodyPr/>
        <a:lstStyle/>
        <a:p>
          <a:endParaRPr lang="en-US" sz="4000">
            <a:solidFill>
              <a:srgbClr val="2D2D19"/>
            </a:solidFill>
          </a:endParaRPr>
        </a:p>
      </dgm:t>
    </dgm:pt>
    <dgm:pt modelId="{6DAAF9D1-4E88-4470-812E-29213F352189}" type="parTrans" cxnId="{B042E8AD-822E-4E7D-8B1F-7F2A682CB20D}">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Explain When Model Update Is Needed</a:t>
          </a:r>
        </a:p>
      </dgm:t>
    </dgm:pt>
    <dgm:pt modelId="{3EA2EE21-334D-4677-B02D-A044B5889F76}" type="sibTrans" cxnId="{78C7E920-679A-4F15-8F4F-2DF456A4ADE0}">
      <dgm:prSet/>
      <dgm:spPr/>
      <dgm:t>
        <a:bodyPr/>
        <a:lstStyle/>
        <a:p>
          <a:endParaRPr lang="en-US" sz="4000">
            <a:solidFill>
              <a:srgbClr val="2D2D19"/>
            </a:solidFill>
          </a:endParaRPr>
        </a:p>
      </dgm:t>
    </dgm:pt>
    <dgm:pt modelId="{AAC9D8D3-CBD2-40BA-BB9B-07D3CB038ED4}" type="parTrans" cxnId="{78C7E920-679A-4F15-8F4F-2DF456A4ADE0}">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4A443329-6928-4F92-80ED-E5CA619D6A34}" type="presOf" srcId="{E797E09C-1DA5-41AE-83B2-B370988F8CC6}" destId="{F0317C54-2887-413A-A483-3CBFCA405D79}" srcOrd="0" destOrd="0" presId="urn:microsoft.com/office/officeart/2005/8/layout/default#3"/>
    <dgm:cxn modelId="{B2285724-544E-4518-ABCA-81A8B977F033}" type="presOf" srcId="{20722185-D729-4204-991B-64FC92826700}" destId="{77C4F8C9-85FF-4591-9727-86B208257E84}" srcOrd="0" destOrd="0" presId="urn:microsoft.com/office/officeart/2005/8/layout/default#3"/>
    <dgm:cxn modelId="{BDAC03DA-1B5C-4E7E-8FDA-F521AA9EA13E}" type="presOf" srcId="{4CE7A0C3-DFD2-4A44-82AE-3F54F2564518}" destId="{54528541-A2EF-48EB-8E2A-E7D32AF66D5A}" srcOrd="0" destOrd="0" presId="urn:microsoft.com/office/officeart/2005/8/layout/default#3"/>
    <dgm:cxn modelId="{75BFCA77-BDFB-4B8A-B8C9-F30AA8983C91}" srcId="{05279351-2BE1-4BB4-83DF-8E66EC919136}" destId="{E797E09C-1DA5-41AE-83B2-B370988F8CC6}" srcOrd="0" destOrd="0" parTransId="{5A45B665-9F94-483E-A7B7-180BCDDF1D5A}" sibTransId="{F109E2CE-A0C0-4B10-842E-F1F0D2FE2663}"/>
    <dgm:cxn modelId="{21C51A4A-32C0-4AFA-9FBB-8123261CADB5}" type="presOf" srcId="{05279351-2BE1-4BB4-83DF-8E66EC919136}" destId="{CD2E85F7-C530-45F2-A588-A51181630488}" srcOrd="0" destOrd="0" presId="urn:microsoft.com/office/officeart/2005/8/layout/default#3"/>
    <dgm:cxn modelId="{61B9AF2F-972E-4844-A155-39D8566247CA}" type="presParOf" srcId="{CD2E85F7-C530-45F2-A588-A51181630488}" destId="{F0317C54-2887-413A-A483-3CBFCA405D79}" srcOrd="0" destOrd="0" presId="urn:microsoft.com/office/officeart/2005/8/layout/default#3"/>
    <dgm:cxn modelId="{FC5D9036-A173-45FE-8D61-5A1FC9BA70AA}" type="presParOf" srcId="{CD2E85F7-C530-45F2-A588-A51181630488}" destId="{24F7B326-7B70-49F2-9AAC-F4CDDDB264FC}" srcOrd="1" destOrd="0" presId="urn:microsoft.com/office/officeart/2005/8/layout/default#3"/>
    <dgm:cxn modelId="{71C42FFC-698E-4505-A2DF-CFCC4CA3069F}" type="presParOf" srcId="{CD2E85F7-C530-45F2-A588-A51181630488}" destId="{77C4F8C9-85FF-4591-9727-86B208257E84}" srcOrd="2" destOrd="0" presId="urn:microsoft.com/office/officeart/2005/8/layout/default#3"/>
    <dgm:cxn modelId="{E9F1102A-5953-43BB-A082-AE4AE6B2D3BD}" type="presParOf" srcId="{CD2E85F7-C530-45F2-A588-A51181630488}" destId="{84F8C0D6-1955-40FB-A9A1-EDF98498E9F8}" srcOrd="3" destOrd="0" presId="urn:microsoft.com/office/officeart/2005/8/layout/default#3"/>
    <dgm:cxn modelId="{BD083879-1FD7-4182-AAC9-A999891F5697}" type="presParOf" srcId="{CD2E85F7-C530-45F2-A588-A51181630488}" destId="{54528541-A2EF-48EB-8E2A-E7D32AF66D5A}" srcOrd="4" destOrd="0" presId="urn:microsoft.com/office/officeart/2005/8/layout/defaul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9CFFBB4-866E-4E26-9921-DBE4835D13C1}" type="doc">
      <dgm:prSet loTypeId="urn:microsoft.com/office/officeart/2005/8/layout/venn1" loCatId="relationship" qsTypeId="urn:microsoft.com/office/officeart/2005/8/quickstyle/3d1" qsCatId="3D" csTypeId="urn:microsoft.com/office/officeart/2005/8/colors/colorful1#1" csCatId="colorful" phldr="1"/>
      <dgm:spPr/>
      <dgm:t>
        <a:bodyPr/>
        <a:lstStyle/>
        <a:p>
          <a:endParaRPr lang="en-US"/>
        </a:p>
      </dgm:t>
    </dgm:pt>
    <dgm:pt modelId="{80686739-4B73-4D8A-A741-28931A49018E}">
      <dgm:prSet phldrT="[Text]" custT="1"/>
      <dgm:spPr>
        <a:solidFill>
          <a:srgbClr val="92D050">
            <a:alpha val="75000"/>
          </a:srgbClr>
        </a:solidFill>
      </dgm:spPr>
      <dgm:t>
        <a:bodyPr/>
        <a:lstStyle/>
        <a:p>
          <a:r>
            <a:rPr lang="en-US" sz="4400" dirty="0" smtClean="0">
              <a:solidFill>
                <a:srgbClr val="2D2D19"/>
              </a:solidFill>
            </a:rPr>
            <a:t>MPO</a:t>
          </a:r>
          <a:endParaRPr lang="en-US" sz="2800" dirty="0">
            <a:solidFill>
              <a:srgbClr val="2D2D19"/>
            </a:solidFill>
          </a:endParaRPr>
        </a:p>
      </dgm:t>
    </dgm:pt>
    <dgm:pt modelId="{406C555D-76DD-4A1F-9D86-B7748C22A86C}" type="parTrans" cxnId="{805CD330-4BAB-47E3-B80A-7EFE49645979}">
      <dgm:prSet/>
      <dgm:spPr/>
      <dgm:t>
        <a:bodyPr/>
        <a:lstStyle/>
        <a:p>
          <a:endParaRPr lang="en-US"/>
        </a:p>
      </dgm:t>
    </dgm:pt>
    <dgm:pt modelId="{286F4F17-4231-41C7-B254-B5071C76555E}" type="sibTrans" cxnId="{805CD330-4BAB-47E3-B80A-7EFE49645979}">
      <dgm:prSet/>
      <dgm:spPr/>
      <dgm:t>
        <a:bodyPr/>
        <a:lstStyle/>
        <a:p>
          <a:endParaRPr lang="en-US"/>
        </a:p>
      </dgm:t>
    </dgm:pt>
    <dgm:pt modelId="{C65D2C44-9219-4844-997B-6048FA6151D3}">
      <dgm:prSet phldrT="[Text]" custT="1"/>
      <dgm:spPr>
        <a:solidFill>
          <a:schemeClr val="accent1">
            <a:lumMod val="75000"/>
            <a:alpha val="75000"/>
          </a:schemeClr>
        </a:solidFill>
      </dgm:spPr>
      <dgm:t>
        <a:bodyPr/>
        <a:lstStyle/>
        <a:p>
          <a:r>
            <a:rPr lang="en-US" sz="4400" dirty="0" smtClean="0">
              <a:solidFill>
                <a:schemeClr val="bg1"/>
              </a:solidFill>
            </a:rPr>
            <a:t>TxDOT</a:t>
          </a:r>
          <a:endParaRPr lang="en-US" sz="4400" dirty="0">
            <a:solidFill>
              <a:schemeClr val="bg1"/>
            </a:solidFill>
          </a:endParaRPr>
        </a:p>
      </dgm:t>
    </dgm:pt>
    <dgm:pt modelId="{375E9857-9292-4FC5-B449-95CDC8D566BA}" type="parTrans" cxnId="{91DBBC36-DAC3-437F-B9FF-22D68D19F58F}">
      <dgm:prSet/>
      <dgm:spPr/>
      <dgm:t>
        <a:bodyPr/>
        <a:lstStyle/>
        <a:p>
          <a:endParaRPr lang="en-US"/>
        </a:p>
      </dgm:t>
    </dgm:pt>
    <dgm:pt modelId="{097E4EDF-CC60-4F23-A413-6D8F5A120152}" type="sibTrans" cxnId="{91DBBC36-DAC3-437F-B9FF-22D68D19F58F}">
      <dgm:prSet/>
      <dgm:spPr/>
      <dgm:t>
        <a:bodyPr/>
        <a:lstStyle/>
        <a:p>
          <a:endParaRPr lang="en-US"/>
        </a:p>
      </dgm:t>
    </dgm:pt>
    <dgm:pt modelId="{E4EB153C-F076-45B6-9031-BCB60DA8E8A7}">
      <dgm:prSet phldrT="[Text]" custT="1"/>
      <dgm:spPr>
        <a:solidFill>
          <a:schemeClr val="accent6">
            <a:lumMod val="75000"/>
            <a:alpha val="75000"/>
          </a:schemeClr>
        </a:solidFill>
      </dgm:spPr>
      <dgm:t>
        <a:bodyPr/>
        <a:lstStyle/>
        <a:p>
          <a:r>
            <a:rPr lang="en-US" sz="4400" dirty="0" smtClean="0">
              <a:solidFill>
                <a:srgbClr val="2D2D19"/>
              </a:solidFill>
            </a:rPr>
            <a:t>FHWA/</a:t>
          </a:r>
          <a:br>
            <a:rPr lang="en-US" sz="4400" dirty="0" smtClean="0">
              <a:solidFill>
                <a:srgbClr val="2D2D19"/>
              </a:solidFill>
            </a:rPr>
          </a:br>
          <a:r>
            <a:rPr lang="en-US" sz="4400" dirty="0" smtClean="0">
              <a:solidFill>
                <a:srgbClr val="2D2D19"/>
              </a:solidFill>
            </a:rPr>
            <a:t>FTA</a:t>
          </a:r>
          <a:endParaRPr lang="en-US" sz="4400" dirty="0">
            <a:solidFill>
              <a:srgbClr val="2D2D19"/>
            </a:solidFill>
          </a:endParaRPr>
        </a:p>
      </dgm:t>
    </dgm:pt>
    <dgm:pt modelId="{1F806F14-D75D-4D85-87B5-1D2ADA988ABF}" type="parTrans" cxnId="{64376568-6702-4789-AEFB-408ACD489B85}">
      <dgm:prSet/>
      <dgm:spPr/>
      <dgm:t>
        <a:bodyPr/>
        <a:lstStyle/>
        <a:p>
          <a:endParaRPr lang="en-US"/>
        </a:p>
      </dgm:t>
    </dgm:pt>
    <dgm:pt modelId="{A559A9EA-DC82-4BEF-8D17-B1A156EC8C93}" type="sibTrans" cxnId="{64376568-6702-4789-AEFB-408ACD489B85}">
      <dgm:prSet/>
      <dgm:spPr/>
      <dgm:t>
        <a:bodyPr/>
        <a:lstStyle/>
        <a:p>
          <a:endParaRPr lang="en-US"/>
        </a:p>
      </dgm:t>
    </dgm:pt>
    <dgm:pt modelId="{AC10E094-8FF5-41DA-9954-BB3715CB2B71}" type="pres">
      <dgm:prSet presAssocID="{39CFFBB4-866E-4E26-9921-DBE4835D13C1}" presName="compositeShape" presStyleCnt="0">
        <dgm:presLayoutVars>
          <dgm:chMax val="7"/>
          <dgm:dir/>
          <dgm:resizeHandles val="exact"/>
        </dgm:presLayoutVars>
      </dgm:prSet>
      <dgm:spPr/>
      <dgm:t>
        <a:bodyPr/>
        <a:lstStyle/>
        <a:p>
          <a:endParaRPr lang="en-US"/>
        </a:p>
      </dgm:t>
    </dgm:pt>
    <dgm:pt modelId="{42BD73C0-A1AD-4BE7-A8C3-392CF8AF6FDA}" type="pres">
      <dgm:prSet presAssocID="{80686739-4B73-4D8A-A741-28931A49018E}" presName="circ1" presStyleLbl="vennNode1" presStyleIdx="0" presStyleCnt="3"/>
      <dgm:spPr/>
      <dgm:t>
        <a:bodyPr/>
        <a:lstStyle/>
        <a:p>
          <a:endParaRPr lang="en-US"/>
        </a:p>
      </dgm:t>
    </dgm:pt>
    <dgm:pt modelId="{9F6FE471-AFDF-49CA-900A-3EA60A9325DB}" type="pres">
      <dgm:prSet presAssocID="{80686739-4B73-4D8A-A741-28931A49018E}" presName="circ1Tx" presStyleLbl="revTx" presStyleIdx="0" presStyleCnt="0">
        <dgm:presLayoutVars>
          <dgm:chMax val="0"/>
          <dgm:chPref val="0"/>
          <dgm:bulletEnabled val="1"/>
        </dgm:presLayoutVars>
      </dgm:prSet>
      <dgm:spPr/>
      <dgm:t>
        <a:bodyPr/>
        <a:lstStyle/>
        <a:p>
          <a:endParaRPr lang="en-US"/>
        </a:p>
      </dgm:t>
    </dgm:pt>
    <dgm:pt modelId="{C140418B-D1B6-48E7-8476-F9A8C9372C45}" type="pres">
      <dgm:prSet presAssocID="{C65D2C44-9219-4844-997B-6048FA6151D3}" presName="circ2" presStyleLbl="vennNode1" presStyleIdx="1" presStyleCnt="3"/>
      <dgm:spPr/>
      <dgm:t>
        <a:bodyPr/>
        <a:lstStyle/>
        <a:p>
          <a:endParaRPr lang="en-US"/>
        </a:p>
      </dgm:t>
    </dgm:pt>
    <dgm:pt modelId="{8A0E9A04-C397-4E23-8523-1068868F9C9D}" type="pres">
      <dgm:prSet presAssocID="{C65D2C44-9219-4844-997B-6048FA6151D3}" presName="circ2Tx" presStyleLbl="revTx" presStyleIdx="0" presStyleCnt="0">
        <dgm:presLayoutVars>
          <dgm:chMax val="0"/>
          <dgm:chPref val="0"/>
          <dgm:bulletEnabled val="1"/>
        </dgm:presLayoutVars>
      </dgm:prSet>
      <dgm:spPr/>
      <dgm:t>
        <a:bodyPr/>
        <a:lstStyle/>
        <a:p>
          <a:endParaRPr lang="en-US"/>
        </a:p>
      </dgm:t>
    </dgm:pt>
    <dgm:pt modelId="{6E3F71A3-A491-4518-B4CF-E88E3EB063D8}" type="pres">
      <dgm:prSet presAssocID="{E4EB153C-F076-45B6-9031-BCB60DA8E8A7}" presName="circ3" presStyleLbl="vennNode1" presStyleIdx="2" presStyleCnt="3"/>
      <dgm:spPr/>
      <dgm:t>
        <a:bodyPr/>
        <a:lstStyle/>
        <a:p>
          <a:endParaRPr lang="en-US"/>
        </a:p>
      </dgm:t>
    </dgm:pt>
    <dgm:pt modelId="{0671EF1A-06B5-48B9-9C2C-D13F32AC815E}" type="pres">
      <dgm:prSet presAssocID="{E4EB153C-F076-45B6-9031-BCB60DA8E8A7}" presName="circ3Tx" presStyleLbl="revTx" presStyleIdx="0" presStyleCnt="0">
        <dgm:presLayoutVars>
          <dgm:chMax val="0"/>
          <dgm:chPref val="0"/>
          <dgm:bulletEnabled val="1"/>
        </dgm:presLayoutVars>
      </dgm:prSet>
      <dgm:spPr/>
      <dgm:t>
        <a:bodyPr/>
        <a:lstStyle/>
        <a:p>
          <a:endParaRPr lang="en-US"/>
        </a:p>
      </dgm:t>
    </dgm:pt>
  </dgm:ptLst>
  <dgm:cxnLst>
    <dgm:cxn modelId="{B6206665-62AE-435A-9467-EBEA4DB4A1E0}" type="presOf" srcId="{C65D2C44-9219-4844-997B-6048FA6151D3}" destId="{C140418B-D1B6-48E7-8476-F9A8C9372C45}" srcOrd="0" destOrd="0" presId="urn:microsoft.com/office/officeart/2005/8/layout/venn1"/>
    <dgm:cxn modelId="{445F54AC-33E7-446F-B68A-74F9B2E85D8C}" type="presOf" srcId="{C65D2C44-9219-4844-997B-6048FA6151D3}" destId="{8A0E9A04-C397-4E23-8523-1068868F9C9D}" srcOrd="1" destOrd="0" presId="urn:microsoft.com/office/officeart/2005/8/layout/venn1"/>
    <dgm:cxn modelId="{91DBBC36-DAC3-437F-B9FF-22D68D19F58F}" srcId="{39CFFBB4-866E-4E26-9921-DBE4835D13C1}" destId="{C65D2C44-9219-4844-997B-6048FA6151D3}" srcOrd="1" destOrd="0" parTransId="{375E9857-9292-4FC5-B449-95CDC8D566BA}" sibTransId="{097E4EDF-CC60-4F23-A413-6D8F5A120152}"/>
    <dgm:cxn modelId="{80B1E126-39C7-4642-86C3-EA8EE26AE82C}" type="presOf" srcId="{E4EB153C-F076-45B6-9031-BCB60DA8E8A7}" destId="{6E3F71A3-A491-4518-B4CF-E88E3EB063D8}" srcOrd="0" destOrd="0" presId="urn:microsoft.com/office/officeart/2005/8/layout/venn1"/>
    <dgm:cxn modelId="{59AC0327-55A8-4FA5-A58D-87E5B473CC60}" type="presOf" srcId="{80686739-4B73-4D8A-A741-28931A49018E}" destId="{42BD73C0-A1AD-4BE7-A8C3-392CF8AF6FDA}" srcOrd="0" destOrd="0" presId="urn:microsoft.com/office/officeart/2005/8/layout/venn1"/>
    <dgm:cxn modelId="{64376568-6702-4789-AEFB-408ACD489B85}" srcId="{39CFFBB4-866E-4E26-9921-DBE4835D13C1}" destId="{E4EB153C-F076-45B6-9031-BCB60DA8E8A7}" srcOrd="2" destOrd="0" parTransId="{1F806F14-D75D-4D85-87B5-1D2ADA988ABF}" sibTransId="{A559A9EA-DC82-4BEF-8D17-B1A156EC8C93}"/>
    <dgm:cxn modelId="{EA79ACFA-73C2-4775-A0B1-00865E427AF6}" type="presOf" srcId="{E4EB153C-F076-45B6-9031-BCB60DA8E8A7}" destId="{0671EF1A-06B5-48B9-9C2C-D13F32AC815E}" srcOrd="1" destOrd="0" presId="urn:microsoft.com/office/officeart/2005/8/layout/venn1"/>
    <dgm:cxn modelId="{8827639B-C8C5-4FD7-AA31-30D3ED4CECEA}" type="presOf" srcId="{80686739-4B73-4D8A-A741-28931A49018E}" destId="{9F6FE471-AFDF-49CA-900A-3EA60A9325DB}" srcOrd="1" destOrd="0" presId="urn:microsoft.com/office/officeart/2005/8/layout/venn1"/>
    <dgm:cxn modelId="{BAC143DE-D077-4558-B199-D8BEB456D466}" type="presOf" srcId="{39CFFBB4-866E-4E26-9921-DBE4835D13C1}" destId="{AC10E094-8FF5-41DA-9954-BB3715CB2B71}" srcOrd="0" destOrd="0" presId="urn:microsoft.com/office/officeart/2005/8/layout/venn1"/>
    <dgm:cxn modelId="{805CD330-4BAB-47E3-B80A-7EFE49645979}" srcId="{39CFFBB4-866E-4E26-9921-DBE4835D13C1}" destId="{80686739-4B73-4D8A-A741-28931A49018E}" srcOrd="0" destOrd="0" parTransId="{406C555D-76DD-4A1F-9D86-B7748C22A86C}" sibTransId="{286F4F17-4231-41C7-B254-B5071C76555E}"/>
    <dgm:cxn modelId="{04A705A9-A30C-44F9-B0C7-E46517608AEA}" type="presParOf" srcId="{AC10E094-8FF5-41DA-9954-BB3715CB2B71}" destId="{42BD73C0-A1AD-4BE7-A8C3-392CF8AF6FDA}" srcOrd="0" destOrd="0" presId="urn:microsoft.com/office/officeart/2005/8/layout/venn1"/>
    <dgm:cxn modelId="{5AD82295-387F-4D6C-920C-11E661C0E2EE}" type="presParOf" srcId="{AC10E094-8FF5-41DA-9954-BB3715CB2B71}" destId="{9F6FE471-AFDF-49CA-900A-3EA60A9325DB}" srcOrd="1" destOrd="0" presId="urn:microsoft.com/office/officeart/2005/8/layout/venn1"/>
    <dgm:cxn modelId="{E42855BD-30A5-4DB7-96C8-FD7F7990CCAE}" type="presParOf" srcId="{AC10E094-8FF5-41DA-9954-BB3715CB2B71}" destId="{C140418B-D1B6-48E7-8476-F9A8C9372C45}" srcOrd="2" destOrd="0" presId="urn:microsoft.com/office/officeart/2005/8/layout/venn1"/>
    <dgm:cxn modelId="{FC03931C-1DE1-451D-97D7-7AA69C791214}" type="presParOf" srcId="{AC10E094-8FF5-41DA-9954-BB3715CB2B71}" destId="{8A0E9A04-C397-4E23-8523-1068868F9C9D}" srcOrd="3" destOrd="0" presId="urn:microsoft.com/office/officeart/2005/8/layout/venn1"/>
    <dgm:cxn modelId="{A9086291-C88B-43B2-BD6C-847D48862274}" type="presParOf" srcId="{AC10E094-8FF5-41DA-9954-BB3715CB2B71}" destId="{6E3F71A3-A491-4518-B4CF-E88E3EB063D8}" srcOrd="4" destOrd="0" presId="urn:microsoft.com/office/officeart/2005/8/layout/venn1"/>
    <dgm:cxn modelId="{A49DCCD4-D233-4EF3-9808-7D3325C50361}" type="presParOf" srcId="{AC10E094-8FF5-41DA-9954-BB3715CB2B71}" destId="{0671EF1A-06B5-48B9-9C2C-D13F32AC815E}"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4"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600" dirty="0" smtClean="0">
              <a:solidFill>
                <a:srgbClr val="2D2D19"/>
              </a:solidFill>
            </a:rPr>
            <a:t>Identify When Model Is Required</a:t>
          </a:r>
          <a:endParaRPr lang="en-US" sz="36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List 5 Phases of Model Develop-ment</a:t>
          </a:r>
        </a:p>
      </dgm:t>
    </dgm:pt>
    <dgm:pt modelId="{5E5A4625-7F62-4236-8993-F859D0D91065}" type="sibTrans" cxnId="{B042E8AD-822E-4E7D-8B1F-7F2A682CB20D}">
      <dgm:prSet/>
      <dgm:spPr/>
      <dgm:t>
        <a:bodyPr/>
        <a:lstStyle/>
        <a:p>
          <a:endParaRPr lang="en-US" sz="4000">
            <a:solidFill>
              <a:srgbClr val="2D2D19"/>
            </a:solidFill>
          </a:endParaRPr>
        </a:p>
      </dgm:t>
    </dgm:pt>
    <dgm:pt modelId="{6DAAF9D1-4E88-4470-812E-29213F352189}" type="parTrans" cxnId="{B042E8AD-822E-4E7D-8B1F-7F2A682CB20D}">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Explain When Model Update Is Needed</a:t>
          </a:r>
        </a:p>
      </dgm:t>
    </dgm:pt>
    <dgm:pt modelId="{3EA2EE21-334D-4677-B02D-A044B5889F76}" type="sibTrans" cxnId="{78C7E920-679A-4F15-8F4F-2DF456A4ADE0}">
      <dgm:prSet/>
      <dgm:spPr/>
      <dgm:t>
        <a:bodyPr/>
        <a:lstStyle/>
        <a:p>
          <a:endParaRPr lang="en-US" sz="4000">
            <a:solidFill>
              <a:srgbClr val="2D2D19"/>
            </a:solidFill>
          </a:endParaRPr>
        </a:p>
      </dgm:t>
    </dgm:pt>
    <dgm:pt modelId="{AAC9D8D3-CBD2-40BA-BB9B-07D3CB038ED4}" type="parTrans" cxnId="{78C7E920-679A-4F15-8F4F-2DF456A4ADE0}">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7ACA8042-3E6F-421A-9B14-138254C56641}" type="presOf" srcId="{20722185-D729-4204-991B-64FC92826700}" destId="{77C4F8C9-85FF-4591-9727-86B208257E84}" srcOrd="0" destOrd="0" presId="urn:microsoft.com/office/officeart/2005/8/layout/default#4"/>
    <dgm:cxn modelId="{75055765-5E4B-4AF0-95C3-E437B5DB8861}" type="presOf" srcId="{E797E09C-1DA5-41AE-83B2-B370988F8CC6}" destId="{F0317C54-2887-413A-A483-3CBFCA405D79}" srcOrd="0" destOrd="0" presId="urn:microsoft.com/office/officeart/2005/8/layout/default#4"/>
    <dgm:cxn modelId="{EDF54090-94E9-4602-B6F9-95EA6CF2F7BB}" type="presOf" srcId="{05279351-2BE1-4BB4-83DF-8E66EC919136}" destId="{CD2E85F7-C530-45F2-A588-A51181630488}" srcOrd="0" destOrd="0" presId="urn:microsoft.com/office/officeart/2005/8/layout/default#4"/>
    <dgm:cxn modelId="{28E65685-CDBF-4B5D-B8DA-F04F55B6FC4B}" type="presOf" srcId="{4CE7A0C3-DFD2-4A44-82AE-3F54F2564518}" destId="{54528541-A2EF-48EB-8E2A-E7D32AF66D5A}" srcOrd="0" destOrd="0" presId="urn:microsoft.com/office/officeart/2005/8/layout/default#4"/>
    <dgm:cxn modelId="{75BFCA77-BDFB-4B8A-B8C9-F30AA8983C91}" srcId="{05279351-2BE1-4BB4-83DF-8E66EC919136}" destId="{E797E09C-1DA5-41AE-83B2-B370988F8CC6}" srcOrd="0" destOrd="0" parTransId="{5A45B665-9F94-483E-A7B7-180BCDDF1D5A}" sibTransId="{F109E2CE-A0C0-4B10-842E-F1F0D2FE2663}"/>
    <dgm:cxn modelId="{CE25D1DD-37DB-4B45-A5BB-62624DC715E0}" type="presParOf" srcId="{CD2E85F7-C530-45F2-A588-A51181630488}" destId="{F0317C54-2887-413A-A483-3CBFCA405D79}" srcOrd="0" destOrd="0" presId="urn:microsoft.com/office/officeart/2005/8/layout/default#4"/>
    <dgm:cxn modelId="{A3ADCFA3-C0DE-4024-B65B-24F506869E12}" type="presParOf" srcId="{CD2E85F7-C530-45F2-A588-A51181630488}" destId="{24F7B326-7B70-49F2-9AAC-F4CDDDB264FC}" srcOrd="1" destOrd="0" presId="urn:microsoft.com/office/officeart/2005/8/layout/default#4"/>
    <dgm:cxn modelId="{01F8CB66-CFED-4C91-82E9-3A4B5EAC2958}" type="presParOf" srcId="{CD2E85F7-C530-45F2-A588-A51181630488}" destId="{77C4F8C9-85FF-4591-9727-86B208257E84}" srcOrd="2" destOrd="0" presId="urn:microsoft.com/office/officeart/2005/8/layout/default#4"/>
    <dgm:cxn modelId="{C68BB197-B107-457A-A257-4B86A62333FF}" type="presParOf" srcId="{CD2E85F7-C530-45F2-A588-A51181630488}" destId="{84F8C0D6-1955-40FB-A9A1-EDF98498E9F8}" srcOrd="3" destOrd="0" presId="urn:microsoft.com/office/officeart/2005/8/layout/default#4"/>
    <dgm:cxn modelId="{0856FF9F-CC88-4093-9CC7-B30E71D78127}" type="presParOf" srcId="{CD2E85F7-C530-45F2-A588-A51181630488}" destId="{54528541-A2EF-48EB-8E2A-E7D32AF66D5A}" srcOrd="4" destOrd="0" presId="urn:microsoft.com/office/officeart/2005/8/layout/defaul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5279351-2BE1-4BB4-83DF-8E66EC919136}" type="doc">
      <dgm:prSet loTypeId="urn:microsoft.com/office/officeart/2005/8/layout/default#5" loCatId="list" qsTypeId="urn:microsoft.com/office/officeart/2005/8/quickstyle/3d1" qsCatId="3D" csTypeId="urn:microsoft.com/office/officeart/2005/8/colors/accent5_2" csCatId="accent5" phldr="1"/>
      <dgm:spPr/>
    </dgm:pt>
    <dgm:pt modelId="{E797E09C-1DA5-41AE-83B2-B370988F8CC6}">
      <dgm:prSet phldrT="[Text]" custT="1"/>
      <dgm:spPr>
        <a:solidFill>
          <a:srgbClr val="00B0F0"/>
        </a:solidFill>
      </dgm:spPr>
      <dgm:t>
        <a:bodyPr/>
        <a:lstStyle/>
        <a:p>
          <a:r>
            <a:rPr lang="en-US" sz="3200" dirty="0" smtClean="0">
              <a:solidFill>
                <a:srgbClr val="2D2D19"/>
              </a:solidFill>
            </a:rPr>
            <a:t>Identify Key</a:t>
          </a:r>
          <a:br>
            <a:rPr lang="en-US" sz="3200" dirty="0" smtClean="0">
              <a:solidFill>
                <a:srgbClr val="2D2D19"/>
              </a:solidFill>
            </a:rPr>
          </a:br>
          <a:r>
            <a:rPr lang="en-US" sz="3200" dirty="0" smtClean="0">
              <a:solidFill>
                <a:srgbClr val="2D2D19"/>
              </a:solidFill>
            </a:rPr>
            <a:t>Inputs</a:t>
          </a:r>
          <a:endParaRPr lang="en-US" sz="3200" dirty="0">
            <a:solidFill>
              <a:srgbClr val="2D2D19"/>
            </a:solidFill>
          </a:endParaRPr>
        </a:p>
      </dgm:t>
    </dgm:pt>
    <dgm:pt modelId="{5A45B665-9F94-483E-A7B7-180BCDDF1D5A}" type="parTrans" cxnId="{75BFCA77-BDFB-4B8A-B8C9-F30AA8983C91}">
      <dgm:prSet/>
      <dgm:spPr/>
      <dgm:t>
        <a:bodyPr/>
        <a:lstStyle/>
        <a:p>
          <a:endParaRPr lang="en-US" sz="4000">
            <a:solidFill>
              <a:srgbClr val="2D2D19"/>
            </a:solidFill>
          </a:endParaRPr>
        </a:p>
      </dgm:t>
    </dgm:pt>
    <dgm:pt modelId="{F109E2CE-A0C0-4B10-842E-F1F0D2FE2663}" type="sibTrans" cxnId="{75BFCA77-BDFB-4B8A-B8C9-F30AA8983C91}">
      <dgm:prSet/>
      <dgm:spPr/>
      <dgm:t>
        <a:bodyPr/>
        <a:lstStyle/>
        <a:p>
          <a:endParaRPr lang="en-US" sz="4000">
            <a:solidFill>
              <a:srgbClr val="2D2D19"/>
            </a:solidFill>
          </a:endParaRPr>
        </a:p>
      </dgm:t>
    </dgm:pt>
    <dgm:pt modelId="{20722185-D729-4204-991B-64FC92826700}">
      <dgm:prSet custT="1"/>
      <dgm:spPr>
        <a:solidFill>
          <a:srgbClr val="00B0F0"/>
        </a:solidFill>
      </dgm:spPr>
      <dgm:t>
        <a:bodyPr/>
        <a:lstStyle/>
        <a:p>
          <a:r>
            <a:rPr lang="en-US" sz="3600" dirty="0" smtClean="0">
              <a:solidFill>
                <a:srgbClr val="2D2D19"/>
              </a:solidFill>
            </a:rPr>
            <a:t>Describe Internal vs. External Quality Control</a:t>
          </a:r>
        </a:p>
      </dgm:t>
    </dgm:pt>
    <dgm:pt modelId="{AAC9D8D3-CBD2-40BA-BB9B-07D3CB038ED4}" type="parTrans" cxnId="{78C7E920-679A-4F15-8F4F-2DF456A4ADE0}">
      <dgm:prSet/>
      <dgm:spPr/>
      <dgm:t>
        <a:bodyPr/>
        <a:lstStyle/>
        <a:p>
          <a:endParaRPr lang="en-US" sz="4000">
            <a:solidFill>
              <a:srgbClr val="2D2D19"/>
            </a:solidFill>
          </a:endParaRPr>
        </a:p>
      </dgm:t>
    </dgm:pt>
    <dgm:pt modelId="{3EA2EE21-334D-4677-B02D-A044B5889F76}" type="sibTrans" cxnId="{78C7E920-679A-4F15-8F4F-2DF456A4ADE0}">
      <dgm:prSet/>
      <dgm:spPr/>
      <dgm:t>
        <a:bodyPr/>
        <a:lstStyle/>
        <a:p>
          <a:endParaRPr lang="en-US" sz="4000">
            <a:solidFill>
              <a:srgbClr val="2D2D19"/>
            </a:solidFill>
          </a:endParaRPr>
        </a:p>
      </dgm:t>
    </dgm:pt>
    <dgm:pt modelId="{4CE7A0C3-DFD2-4A44-82AE-3F54F2564518}">
      <dgm:prSet custT="1"/>
      <dgm:spPr>
        <a:solidFill>
          <a:srgbClr val="00B0F0"/>
        </a:solidFill>
      </dgm:spPr>
      <dgm:t>
        <a:bodyPr/>
        <a:lstStyle/>
        <a:p>
          <a:r>
            <a:rPr lang="en-US" sz="3600" dirty="0" smtClean="0">
              <a:solidFill>
                <a:srgbClr val="2D2D19"/>
              </a:solidFill>
            </a:rPr>
            <a:t>Explain Why Iterative Review Occurs</a:t>
          </a:r>
        </a:p>
      </dgm:t>
    </dgm:pt>
    <dgm:pt modelId="{6DAAF9D1-4E88-4470-812E-29213F352189}" type="parTrans" cxnId="{B042E8AD-822E-4E7D-8B1F-7F2A682CB20D}">
      <dgm:prSet/>
      <dgm:spPr/>
      <dgm:t>
        <a:bodyPr/>
        <a:lstStyle/>
        <a:p>
          <a:endParaRPr lang="en-US" sz="4000">
            <a:solidFill>
              <a:srgbClr val="2D2D19"/>
            </a:solidFill>
          </a:endParaRPr>
        </a:p>
      </dgm:t>
    </dgm:pt>
    <dgm:pt modelId="{5E5A4625-7F62-4236-8993-F859D0D91065}" type="sibTrans" cxnId="{B042E8AD-822E-4E7D-8B1F-7F2A682CB20D}">
      <dgm:prSet/>
      <dgm:spPr/>
      <dgm:t>
        <a:bodyPr/>
        <a:lstStyle/>
        <a:p>
          <a:endParaRPr lang="en-US" sz="4000">
            <a:solidFill>
              <a:srgbClr val="2D2D19"/>
            </a:solidFill>
          </a:endParaRPr>
        </a:p>
      </dgm:t>
    </dgm:pt>
    <dgm:pt modelId="{CD2E85F7-C530-45F2-A588-A51181630488}" type="pres">
      <dgm:prSet presAssocID="{05279351-2BE1-4BB4-83DF-8E66EC919136}" presName="diagram" presStyleCnt="0">
        <dgm:presLayoutVars>
          <dgm:dir/>
          <dgm:resizeHandles val="exact"/>
        </dgm:presLayoutVars>
      </dgm:prSet>
      <dgm:spPr/>
    </dgm:pt>
    <dgm:pt modelId="{F0317C54-2887-413A-A483-3CBFCA405D79}" type="pres">
      <dgm:prSet presAssocID="{E797E09C-1DA5-41AE-83B2-B370988F8CC6}" presName="node" presStyleLbl="node1" presStyleIdx="0" presStyleCnt="3" custScaleY="213660">
        <dgm:presLayoutVars>
          <dgm:bulletEnabled val="1"/>
        </dgm:presLayoutVars>
      </dgm:prSet>
      <dgm:spPr/>
      <dgm:t>
        <a:bodyPr/>
        <a:lstStyle/>
        <a:p>
          <a:endParaRPr lang="en-US"/>
        </a:p>
      </dgm:t>
    </dgm:pt>
    <dgm:pt modelId="{24F7B326-7B70-49F2-9AAC-F4CDDDB264FC}" type="pres">
      <dgm:prSet presAssocID="{F109E2CE-A0C0-4B10-842E-F1F0D2FE2663}" presName="sibTrans" presStyleCnt="0"/>
      <dgm:spPr/>
    </dgm:pt>
    <dgm:pt modelId="{77C4F8C9-85FF-4591-9727-86B208257E84}" type="pres">
      <dgm:prSet presAssocID="{20722185-D729-4204-991B-64FC92826700}" presName="node" presStyleLbl="node1" presStyleIdx="1" presStyleCnt="3" custScaleY="213660">
        <dgm:presLayoutVars>
          <dgm:bulletEnabled val="1"/>
        </dgm:presLayoutVars>
      </dgm:prSet>
      <dgm:spPr/>
      <dgm:t>
        <a:bodyPr/>
        <a:lstStyle/>
        <a:p>
          <a:endParaRPr lang="en-US"/>
        </a:p>
      </dgm:t>
    </dgm:pt>
    <dgm:pt modelId="{84F8C0D6-1955-40FB-A9A1-EDF98498E9F8}" type="pres">
      <dgm:prSet presAssocID="{3EA2EE21-334D-4677-B02D-A044B5889F76}" presName="sibTrans" presStyleCnt="0"/>
      <dgm:spPr/>
    </dgm:pt>
    <dgm:pt modelId="{54528541-A2EF-48EB-8E2A-E7D32AF66D5A}" type="pres">
      <dgm:prSet presAssocID="{4CE7A0C3-DFD2-4A44-82AE-3F54F2564518}" presName="node" presStyleLbl="node1" presStyleIdx="2" presStyleCnt="3" custScaleY="213660">
        <dgm:presLayoutVars>
          <dgm:bulletEnabled val="1"/>
        </dgm:presLayoutVars>
      </dgm:prSet>
      <dgm:spPr/>
      <dgm:t>
        <a:bodyPr/>
        <a:lstStyle/>
        <a:p>
          <a:endParaRPr lang="en-US"/>
        </a:p>
      </dgm:t>
    </dgm:pt>
  </dgm:ptLst>
  <dgm:cxnLst>
    <dgm:cxn modelId="{8824759E-09C2-4608-81C1-4C86E15748B8}" type="presOf" srcId="{4CE7A0C3-DFD2-4A44-82AE-3F54F2564518}" destId="{54528541-A2EF-48EB-8E2A-E7D32AF66D5A}" srcOrd="0" destOrd="0" presId="urn:microsoft.com/office/officeart/2005/8/layout/default#5"/>
    <dgm:cxn modelId="{C3257DF2-A927-4F50-955F-0C4593341C41}" type="presOf" srcId="{E797E09C-1DA5-41AE-83B2-B370988F8CC6}" destId="{F0317C54-2887-413A-A483-3CBFCA405D79}" srcOrd="0" destOrd="0" presId="urn:microsoft.com/office/officeart/2005/8/layout/default#5"/>
    <dgm:cxn modelId="{98CE528E-9493-459B-A866-A13ADC892840}" type="presOf" srcId="{20722185-D729-4204-991B-64FC92826700}" destId="{77C4F8C9-85FF-4591-9727-86B208257E84}" srcOrd="0" destOrd="0" presId="urn:microsoft.com/office/officeart/2005/8/layout/default#5"/>
    <dgm:cxn modelId="{B042E8AD-822E-4E7D-8B1F-7F2A682CB20D}" srcId="{05279351-2BE1-4BB4-83DF-8E66EC919136}" destId="{4CE7A0C3-DFD2-4A44-82AE-3F54F2564518}" srcOrd="2" destOrd="0" parTransId="{6DAAF9D1-4E88-4470-812E-29213F352189}" sibTransId="{5E5A4625-7F62-4236-8993-F859D0D91065}"/>
    <dgm:cxn modelId="{78C7E920-679A-4F15-8F4F-2DF456A4ADE0}" srcId="{05279351-2BE1-4BB4-83DF-8E66EC919136}" destId="{20722185-D729-4204-991B-64FC92826700}" srcOrd="1" destOrd="0" parTransId="{AAC9D8D3-CBD2-40BA-BB9B-07D3CB038ED4}" sibTransId="{3EA2EE21-334D-4677-B02D-A044B5889F76}"/>
    <dgm:cxn modelId="{E9C7E639-BEE5-4AC5-9C73-00AE35EB6D64}" type="presOf" srcId="{05279351-2BE1-4BB4-83DF-8E66EC919136}" destId="{CD2E85F7-C530-45F2-A588-A51181630488}" srcOrd="0" destOrd="0" presId="urn:microsoft.com/office/officeart/2005/8/layout/default#5"/>
    <dgm:cxn modelId="{75BFCA77-BDFB-4B8A-B8C9-F30AA8983C91}" srcId="{05279351-2BE1-4BB4-83DF-8E66EC919136}" destId="{E797E09C-1DA5-41AE-83B2-B370988F8CC6}" srcOrd="0" destOrd="0" parTransId="{5A45B665-9F94-483E-A7B7-180BCDDF1D5A}" sibTransId="{F109E2CE-A0C0-4B10-842E-F1F0D2FE2663}"/>
    <dgm:cxn modelId="{57844838-E8B5-4093-ACAF-5BA0AE9FD246}" type="presParOf" srcId="{CD2E85F7-C530-45F2-A588-A51181630488}" destId="{F0317C54-2887-413A-A483-3CBFCA405D79}" srcOrd="0" destOrd="0" presId="urn:microsoft.com/office/officeart/2005/8/layout/default#5"/>
    <dgm:cxn modelId="{8D630E5B-801F-470F-BC7B-D3B2973EFDD0}" type="presParOf" srcId="{CD2E85F7-C530-45F2-A588-A51181630488}" destId="{24F7B326-7B70-49F2-9AAC-F4CDDDB264FC}" srcOrd="1" destOrd="0" presId="urn:microsoft.com/office/officeart/2005/8/layout/default#5"/>
    <dgm:cxn modelId="{15B8E7C6-7CC6-43A4-8E31-FEA5ADA04617}" type="presParOf" srcId="{CD2E85F7-C530-45F2-A588-A51181630488}" destId="{77C4F8C9-85FF-4591-9727-86B208257E84}" srcOrd="2" destOrd="0" presId="urn:microsoft.com/office/officeart/2005/8/layout/default#5"/>
    <dgm:cxn modelId="{57D0BA57-8CDD-43E7-AFC9-BC7F14E6DB74}" type="presParOf" srcId="{CD2E85F7-C530-45F2-A588-A51181630488}" destId="{84F8C0D6-1955-40FB-A9A1-EDF98498E9F8}" srcOrd="3" destOrd="0" presId="urn:microsoft.com/office/officeart/2005/8/layout/default#5"/>
    <dgm:cxn modelId="{D2FF0EF1-785D-4EDC-8962-E5D17C5AA5E8}" type="presParOf" srcId="{CD2E85F7-C530-45F2-A588-A51181630488}" destId="{54528541-A2EF-48EB-8E2A-E7D32AF66D5A}" srcOrd="4" destOrd="0" presId="urn:microsoft.com/office/officeart/2005/8/layout/defaul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182D100-6312-428E-AA49-561FB7798DA9}" type="doc">
      <dgm:prSet loTypeId="urn:microsoft.com/office/officeart/2005/8/layout/chevron1" loCatId="process" qsTypeId="urn:microsoft.com/office/officeart/2005/8/quickstyle/simple1" qsCatId="simple" csTypeId="urn:microsoft.com/office/officeart/2005/8/colors/accent1_2" csCatId="accent1" phldr="1"/>
      <dgm:spPr/>
    </dgm:pt>
    <dgm:pt modelId="{DBDB438B-D7A7-44B0-8D8E-C0FFD862D50C}">
      <dgm:prSet phldrT="[Text]" custT="1"/>
      <dgm:spPr>
        <a:solidFill>
          <a:schemeClr val="accent5">
            <a:lumMod val="40000"/>
            <a:lumOff val="60000"/>
          </a:schemeClr>
        </a:solidFill>
      </dgm:spPr>
      <dgm:t>
        <a:bodyPr/>
        <a:lstStyle/>
        <a:p>
          <a:r>
            <a:rPr lang="en-US" sz="2000" dirty="0" smtClean="0">
              <a:solidFill>
                <a:schemeClr val="bg2">
                  <a:lumMod val="10000"/>
                </a:schemeClr>
              </a:solidFill>
            </a:rPr>
            <a:t>Past Known Demographics Point</a:t>
          </a:r>
          <a:endParaRPr lang="en-US" sz="2000" dirty="0">
            <a:solidFill>
              <a:schemeClr val="bg2">
                <a:lumMod val="10000"/>
              </a:schemeClr>
            </a:solidFill>
          </a:endParaRPr>
        </a:p>
      </dgm:t>
    </dgm:pt>
    <dgm:pt modelId="{1D9CC6CC-322D-4E6A-8D3E-B57E57204994}" type="parTrans" cxnId="{B31D4DF5-D12F-4EE2-A018-C9A693888497}">
      <dgm:prSet/>
      <dgm:spPr/>
      <dgm:t>
        <a:bodyPr/>
        <a:lstStyle/>
        <a:p>
          <a:endParaRPr lang="en-US"/>
        </a:p>
      </dgm:t>
    </dgm:pt>
    <dgm:pt modelId="{971D57C1-DEBC-41B0-A910-FC20521B16EA}" type="sibTrans" cxnId="{B31D4DF5-D12F-4EE2-A018-C9A693888497}">
      <dgm:prSet/>
      <dgm:spPr/>
      <dgm:t>
        <a:bodyPr/>
        <a:lstStyle/>
        <a:p>
          <a:endParaRPr lang="en-US"/>
        </a:p>
      </dgm:t>
    </dgm:pt>
    <dgm:pt modelId="{52526C89-CD80-423F-8EDA-50D543CA1484}">
      <dgm:prSet phldrT="[Text]" custT="1"/>
      <dgm:spPr>
        <a:solidFill>
          <a:schemeClr val="accent5">
            <a:lumMod val="40000"/>
            <a:lumOff val="60000"/>
          </a:schemeClr>
        </a:solidFill>
      </dgm:spPr>
      <dgm:t>
        <a:bodyPr/>
        <a:lstStyle/>
        <a:p>
          <a:r>
            <a:rPr lang="en-US" sz="2000" dirty="0" smtClean="0">
              <a:solidFill>
                <a:schemeClr val="bg2">
                  <a:lumMod val="10000"/>
                </a:schemeClr>
              </a:solidFill>
            </a:rPr>
            <a:t>What Happened Up until Base Year?</a:t>
          </a:r>
          <a:endParaRPr lang="en-US" sz="2000" dirty="0">
            <a:solidFill>
              <a:schemeClr val="bg2">
                <a:lumMod val="10000"/>
              </a:schemeClr>
            </a:solidFill>
          </a:endParaRPr>
        </a:p>
      </dgm:t>
    </dgm:pt>
    <dgm:pt modelId="{CD41A92A-9AD8-4C8F-871E-D659388F267D}" type="parTrans" cxnId="{E6BDE3C7-AEFA-44F3-B347-F72940A3ED8A}">
      <dgm:prSet/>
      <dgm:spPr/>
      <dgm:t>
        <a:bodyPr/>
        <a:lstStyle/>
        <a:p>
          <a:endParaRPr lang="en-US"/>
        </a:p>
      </dgm:t>
    </dgm:pt>
    <dgm:pt modelId="{71E3CFD8-F720-4988-A0C9-1CCE0C3805E2}" type="sibTrans" cxnId="{E6BDE3C7-AEFA-44F3-B347-F72940A3ED8A}">
      <dgm:prSet/>
      <dgm:spPr/>
      <dgm:t>
        <a:bodyPr/>
        <a:lstStyle/>
        <a:p>
          <a:endParaRPr lang="en-US"/>
        </a:p>
      </dgm:t>
    </dgm:pt>
    <dgm:pt modelId="{4FA00B27-B431-4E7A-B297-E45EFF616D1B}">
      <dgm:prSet phldrT="[Text]"/>
      <dgm:spPr/>
      <dgm:t>
        <a:bodyPr/>
        <a:lstStyle/>
        <a:p>
          <a:r>
            <a:rPr lang="en-US" dirty="0" smtClean="0">
              <a:solidFill>
                <a:schemeClr val="bg1"/>
              </a:solidFill>
            </a:rPr>
            <a:t>U.S. Census Data for Local Area</a:t>
          </a:r>
          <a:endParaRPr lang="en-US" dirty="0">
            <a:solidFill>
              <a:schemeClr val="bg1"/>
            </a:solidFill>
          </a:endParaRPr>
        </a:p>
      </dgm:t>
    </dgm:pt>
    <dgm:pt modelId="{E4C4264D-E220-40C0-AC6F-422258AE25AC}" type="parTrans" cxnId="{74E318BA-5B3F-493D-B3AD-2BB24FFB1E31}">
      <dgm:prSet/>
      <dgm:spPr/>
      <dgm:t>
        <a:bodyPr/>
        <a:lstStyle/>
        <a:p>
          <a:endParaRPr lang="en-US"/>
        </a:p>
      </dgm:t>
    </dgm:pt>
    <dgm:pt modelId="{C0D46E4F-889C-42B9-91A7-051BC0239920}" type="sibTrans" cxnId="{74E318BA-5B3F-493D-B3AD-2BB24FFB1E31}">
      <dgm:prSet/>
      <dgm:spPr/>
      <dgm:t>
        <a:bodyPr/>
        <a:lstStyle/>
        <a:p>
          <a:endParaRPr lang="en-US"/>
        </a:p>
      </dgm:t>
    </dgm:pt>
    <dgm:pt modelId="{AA05D0CC-C0F7-49C2-B40A-0C753E1E13F0}">
      <dgm:prSet phldrT="[Text]"/>
      <dgm:spPr/>
      <dgm:t>
        <a:bodyPr/>
        <a:lstStyle/>
        <a:p>
          <a:r>
            <a:rPr lang="en-US" dirty="0" smtClean="0">
              <a:solidFill>
                <a:schemeClr val="bg1"/>
              </a:solidFill>
            </a:rPr>
            <a:t>Local Knowledge</a:t>
          </a:r>
          <a:endParaRPr lang="en-US" dirty="0">
            <a:solidFill>
              <a:schemeClr val="bg1"/>
            </a:solidFill>
          </a:endParaRPr>
        </a:p>
      </dgm:t>
    </dgm:pt>
    <dgm:pt modelId="{21E11BD0-48B2-4FE0-88A3-631A358AA125}" type="parTrans" cxnId="{1E3CD43C-6A24-4D40-83D0-14C75144D30D}">
      <dgm:prSet/>
      <dgm:spPr/>
      <dgm:t>
        <a:bodyPr/>
        <a:lstStyle/>
        <a:p>
          <a:endParaRPr lang="en-US"/>
        </a:p>
      </dgm:t>
    </dgm:pt>
    <dgm:pt modelId="{32D7F9C3-C81C-48CD-A027-5E59AC82F0E9}" type="sibTrans" cxnId="{1E3CD43C-6A24-4D40-83D0-14C75144D30D}">
      <dgm:prSet/>
      <dgm:spPr/>
      <dgm:t>
        <a:bodyPr/>
        <a:lstStyle/>
        <a:p>
          <a:endParaRPr lang="en-US"/>
        </a:p>
      </dgm:t>
    </dgm:pt>
    <dgm:pt modelId="{1B179EAA-ECAF-474C-B761-F08151D5941E}">
      <dgm:prSet phldrT="[Text]"/>
      <dgm:spPr/>
      <dgm:t>
        <a:bodyPr/>
        <a:lstStyle/>
        <a:p>
          <a:r>
            <a:rPr lang="en-US" dirty="0" smtClean="0">
              <a:solidFill>
                <a:schemeClr val="bg1"/>
              </a:solidFill>
            </a:rPr>
            <a:t>Aerial Photography</a:t>
          </a:r>
          <a:endParaRPr lang="en-US" dirty="0">
            <a:solidFill>
              <a:schemeClr val="bg1"/>
            </a:solidFill>
          </a:endParaRPr>
        </a:p>
      </dgm:t>
    </dgm:pt>
    <dgm:pt modelId="{4E4A225E-8243-49A3-BFC0-5FF9055D415F}" type="parTrans" cxnId="{B07B7087-FEAF-43E8-BB57-BF7F9A4F10FB}">
      <dgm:prSet/>
      <dgm:spPr/>
      <dgm:t>
        <a:bodyPr/>
        <a:lstStyle/>
        <a:p>
          <a:endParaRPr lang="en-US"/>
        </a:p>
      </dgm:t>
    </dgm:pt>
    <dgm:pt modelId="{309E08F1-76FA-42EC-845D-8C2FADAA3CE0}" type="sibTrans" cxnId="{B07B7087-FEAF-43E8-BB57-BF7F9A4F10FB}">
      <dgm:prSet/>
      <dgm:spPr/>
      <dgm:t>
        <a:bodyPr/>
        <a:lstStyle/>
        <a:p>
          <a:endParaRPr lang="en-US"/>
        </a:p>
      </dgm:t>
    </dgm:pt>
    <dgm:pt modelId="{BD8C1088-3CEC-43D2-9114-4FB71DE89B37}">
      <dgm:prSet phldrT="[Text]"/>
      <dgm:spPr/>
      <dgm:t>
        <a:bodyPr/>
        <a:lstStyle/>
        <a:p>
          <a:r>
            <a:rPr lang="en-US" dirty="0" smtClean="0">
              <a:solidFill>
                <a:schemeClr val="bg1"/>
              </a:solidFill>
            </a:rPr>
            <a:t>Other Resource (See Local Agencies, e.g., Water, Permitting, ISDs)</a:t>
          </a:r>
          <a:endParaRPr lang="en-US" dirty="0">
            <a:solidFill>
              <a:schemeClr val="bg1"/>
            </a:solidFill>
          </a:endParaRPr>
        </a:p>
      </dgm:t>
    </dgm:pt>
    <dgm:pt modelId="{A72B5052-5B16-4F50-A571-9F06C9234275}" type="parTrans" cxnId="{21F1C32E-5297-47C1-B48F-EE43349853A0}">
      <dgm:prSet/>
      <dgm:spPr/>
      <dgm:t>
        <a:bodyPr/>
        <a:lstStyle/>
        <a:p>
          <a:endParaRPr lang="en-US"/>
        </a:p>
      </dgm:t>
    </dgm:pt>
    <dgm:pt modelId="{806A1187-FA37-460D-9B0F-D02836D3EE06}" type="sibTrans" cxnId="{21F1C32E-5297-47C1-B48F-EE43349853A0}">
      <dgm:prSet/>
      <dgm:spPr/>
      <dgm:t>
        <a:bodyPr/>
        <a:lstStyle/>
        <a:p>
          <a:endParaRPr lang="en-US"/>
        </a:p>
      </dgm:t>
    </dgm:pt>
    <dgm:pt modelId="{135DEF64-C1D2-4606-A4C3-D07105368149}" type="pres">
      <dgm:prSet presAssocID="{3182D100-6312-428E-AA49-561FB7798DA9}" presName="Name0" presStyleCnt="0">
        <dgm:presLayoutVars>
          <dgm:dir/>
          <dgm:animLvl val="lvl"/>
          <dgm:resizeHandles val="exact"/>
        </dgm:presLayoutVars>
      </dgm:prSet>
      <dgm:spPr/>
    </dgm:pt>
    <dgm:pt modelId="{40DEDD80-F0DA-4A1A-90CA-57B0983071B1}" type="pres">
      <dgm:prSet presAssocID="{DBDB438B-D7A7-44B0-8D8E-C0FFD862D50C}" presName="composite" presStyleCnt="0"/>
      <dgm:spPr/>
    </dgm:pt>
    <dgm:pt modelId="{7CD3D0AA-7322-47C8-B13E-99F74B00B00B}" type="pres">
      <dgm:prSet presAssocID="{DBDB438B-D7A7-44B0-8D8E-C0FFD862D50C}" presName="parTx" presStyleLbl="node1" presStyleIdx="0" presStyleCnt="2">
        <dgm:presLayoutVars>
          <dgm:chMax val="0"/>
          <dgm:chPref val="0"/>
          <dgm:bulletEnabled val="1"/>
        </dgm:presLayoutVars>
      </dgm:prSet>
      <dgm:spPr/>
      <dgm:t>
        <a:bodyPr/>
        <a:lstStyle/>
        <a:p>
          <a:endParaRPr lang="en-US"/>
        </a:p>
      </dgm:t>
    </dgm:pt>
    <dgm:pt modelId="{99E144B5-D36D-4E0D-8AE3-EA5CF50AA6F2}" type="pres">
      <dgm:prSet presAssocID="{DBDB438B-D7A7-44B0-8D8E-C0FFD862D50C}" presName="desTx" presStyleLbl="revTx" presStyleIdx="0" presStyleCnt="2">
        <dgm:presLayoutVars>
          <dgm:bulletEnabled val="1"/>
        </dgm:presLayoutVars>
      </dgm:prSet>
      <dgm:spPr/>
      <dgm:t>
        <a:bodyPr/>
        <a:lstStyle/>
        <a:p>
          <a:endParaRPr lang="en-US"/>
        </a:p>
      </dgm:t>
    </dgm:pt>
    <dgm:pt modelId="{2A23F20B-4820-49CE-930D-DD2984E511D1}" type="pres">
      <dgm:prSet presAssocID="{971D57C1-DEBC-41B0-A910-FC20521B16EA}" presName="space" presStyleCnt="0"/>
      <dgm:spPr/>
    </dgm:pt>
    <dgm:pt modelId="{29FEC173-98F4-472B-BA28-C9D66AC5402D}" type="pres">
      <dgm:prSet presAssocID="{52526C89-CD80-423F-8EDA-50D543CA1484}" presName="composite" presStyleCnt="0"/>
      <dgm:spPr/>
    </dgm:pt>
    <dgm:pt modelId="{A1DD1D43-6E3A-4778-9BE9-C6064AA50072}" type="pres">
      <dgm:prSet presAssocID="{52526C89-CD80-423F-8EDA-50D543CA1484}" presName="parTx" presStyleLbl="node1" presStyleIdx="1" presStyleCnt="2">
        <dgm:presLayoutVars>
          <dgm:chMax val="0"/>
          <dgm:chPref val="0"/>
          <dgm:bulletEnabled val="1"/>
        </dgm:presLayoutVars>
      </dgm:prSet>
      <dgm:spPr/>
      <dgm:t>
        <a:bodyPr/>
        <a:lstStyle/>
        <a:p>
          <a:endParaRPr lang="en-US"/>
        </a:p>
      </dgm:t>
    </dgm:pt>
    <dgm:pt modelId="{9BE06F43-A696-477E-9E24-434D56B361CB}" type="pres">
      <dgm:prSet presAssocID="{52526C89-CD80-423F-8EDA-50D543CA1484}" presName="desTx" presStyleLbl="revTx" presStyleIdx="1" presStyleCnt="2">
        <dgm:presLayoutVars>
          <dgm:bulletEnabled val="1"/>
        </dgm:presLayoutVars>
      </dgm:prSet>
      <dgm:spPr/>
      <dgm:t>
        <a:bodyPr/>
        <a:lstStyle/>
        <a:p>
          <a:endParaRPr lang="en-US"/>
        </a:p>
      </dgm:t>
    </dgm:pt>
  </dgm:ptLst>
  <dgm:cxnLst>
    <dgm:cxn modelId="{42392D06-06CE-44A2-978B-BF84AA082EF4}" type="presOf" srcId="{1B179EAA-ECAF-474C-B761-F08151D5941E}" destId="{9BE06F43-A696-477E-9E24-434D56B361CB}" srcOrd="0" destOrd="1" presId="urn:microsoft.com/office/officeart/2005/8/layout/chevron1"/>
    <dgm:cxn modelId="{21F1C32E-5297-47C1-B48F-EE43349853A0}" srcId="{52526C89-CD80-423F-8EDA-50D543CA1484}" destId="{BD8C1088-3CEC-43D2-9114-4FB71DE89B37}" srcOrd="2" destOrd="0" parTransId="{A72B5052-5B16-4F50-A571-9F06C9234275}" sibTransId="{806A1187-FA37-460D-9B0F-D02836D3EE06}"/>
    <dgm:cxn modelId="{40605A97-BD03-4221-B975-EF40256B35F8}" type="presOf" srcId="{AA05D0CC-C0F7-49C2-B40A-0C753E1E13F0}" destId="{9BE06F43-A696-477E-9E24-434D56B361CB}" srcOrd="0" destOrd="0" presId="urn:microsoft.com/office/officeart/2005/8/layout/chevron1"/>
    <dgm:cxn modelId="{B31D4DF5-D12F-4EE2-A018-C9A693888497}" srcId="{3182D100-6312-428E-AA49-561FB7798DA9}" destId="{DBDB438B-D7A7-44B0-8D8E-C0FFD862D50C}" srcOrd="0" destOrd="0" parTransId="{1D9CC6CC-322D-4E6A-8D3E-B57E57204994}" sibTransId="{971D57C1-DEBC-41B0-A910-FC20521B16EA}"/>
    <dgm:cxn modelId="{1E3CD43C-6A24-4D40-83D0-14C75144D30D}" srcId="{52526C89-CD80-423F-8EDA-50D543CA1484}" destId="{AA05D0CC-C0F7-49C2-B40A-0C753E1E13F0}" srcOrd="0" destOrd="0" parTransId="{21E11BD0-48B2-4FE0-88A3-631A358AA125}" sibTransId="{32D7F9C3-C81C-48CD-A027-5E59AC82F0E9}"/>
    <dgm:cxn modelId="{EC117CC9-FD11-490F-9FF2-EEB6B2289974}" type="presOf" srcId="{3182D100-6312-428E-AA49-561FB7798DA9}" destId="{135DEF64-C1D2-4606-A4C3-D07105368149}" srcOrd="0" destOrd="0" presId="urn:microsoft.com/office/officeart/2005/8/layout/chevron1"/>
    <dgm:cxn modelId="{B07B7087-FEAF-43E8-BB57-BF7F9A4F10FB}" srcId="{52526C89-CD80-423F-8EDA-50D543CA1484}" destId="{1B179EAA-ECAF-474C-B761-F08151D5941E}" srcOrd="1" destOrd="0" parTransId="{4E4A225E-8243-49A3-BFC0-5FF9055D415F}" sibTransId="{309E08F1-76FA-42EC-845D-8C2FADAA3CE0}"/>
    <dgm:cxn modelId="{FD107950-7315-41C1-B766-5FBB49C967A7}" type="presOf" srcId="{52526C89-CD80-423F-8EDA-50D543CA1484}" destId="{A1DD1D43-6E3A-4778-9BE9-C6064AA50072}" srcOrd="0" destOrd="0" presId="urn:microsoft.com/office/officeart/2005/8/layout/chevron1"/>
    <dgm:cxn modelId="{A74D1C7E-4AFA-4EA6-89F8-3ABCB3EE8CA9}" type="presOf" srcId="{BD8C1088-3CEC-43D2-9114-4FB71DE89B37}" destId="{9BE06F43-A696-477E-9E24-434D56B361CB}" srcOrd="0" destOrd="2" presId="urn:microsoft.com/office/officeart/2005/8/layout/chevron1"/>
    <dgm:cxn modelId="{74E318BA-5B3F-493D-B3AD-2BB24FFB1E31}" srcId="{DBDB438B-D7A7-44B0-8D8E-C0FFD862D50C}" destId="{4FA00B27-B431-4E7A-B297-E45EFF616D1B}" srcOrd="0" destOrd="0" parTransId="{E4C4264D-E220-40C0-AC6F-422258AE25AC}" sibTransId="{C0D46E4F-889C-42B9-91A7-051BC0239920}"/>
    <dgm:cxn modelId="{E6BDE3C7-AEFA-44F3-B347-F72940A3ED8A}" srcId="{3182D100-6312-428E-AA49-561FB7798DA9}" destId="{52526C89-CD80-423F-8EDA-50D543CA1484}" srcOrd="1" destOrd="0" parTransId="{CD41A92A-9AD8-4C8F-871E-D659388F267D}" sibTransId="{71E3CFD8-F720-4988-A0C9-1CCE0C3805E2}"/>
    <dgm:cxn modelId="{217E4974-F481-44B3-968A-345DA6E1A14C}" type="presOf" srcId="{DBDB438B-D7A7-44B0-8D8E-C0FFD862D50C}" destId="{7CD3D0AA-7322-47C8-B13E-99F74B00B00B}" srcOrd="0" destOrd="0" presId="urn:microsoft.com/office/officeart/2005/8/layout/chevron1"/>
    <dgm:cxn modelId="{43C54994-AB7F-4234-9309-FE5A63E7C1AA}" type="presOf" srcId="{4FA00B27-B431-4E7A-B297-E45EFF616D1B}" destId="{99E144B5-D36D-4E0D-8AE3-EA5CF50AA6F2}" srcOrd="0" destOrd="0" presId="urn:microsoft.com/office/officeart/2005/8/layout/chevron1"/>
    <dgm:cxn modelId="{932E89A7-56A0-4575-A61D-932DE679DB65}" type="presParOf" srcId="{135DEF64-C1D2-4606-A4C3-D07105368149}" destId="{40DEDD80-F0DA-4A1A-90CA-57B0983071B1}" srcOrd="0" destOrd="0" presId="urn:microsoft.com/office/officeart/2005/8/layout/chevron1"/>
    <dgm:cxn modelId="{5FAC9EAF-E4BD-4FE5-8598-C995F94D2F06}" type="presParOf" srcId="{40DEDD80-F0DA-4A1A-90CA-57B0983071B1}" destId="{7CD3D0AA-7322-47C8-B13E-99F74B00B00B}" srcOrd="0" destOrd="0" presId="urn:microsoft.com/office/officeart/2005/8/layout/chevron1"/>
    <dgm:cxn modelId="{DA4C30FB-1C99-4D8B-94A6-C8137AD77476}" type="presParOf" srcId="{40DEDD80-F0DA-4A1A-90CA-57B0983071B1}" destId="{99E144B5-D36D-4E0D-8AE3-EA5CF50AA6F2}" srcOrd="1" destOrd="0" presId="urn:microsoft.com/office/officeart/2005/8/layout/chevron1"/>
    <dgm:cxn modelId="{01F0925C-6C4E-42DA-9DD4-6CCEAA5C0575}" type="presParOf" srcId="{135DEF64-C1D2-4606-A4C3-D07105368149}" destId="{2A23F20B-4820-49CE-930D-DD2984E511D1}" srcOrd="1" destOrd="0" presId="urn:microsoft.com/office/officeart/2005/8/layout/chevron1"/>
    <dgm:cxn modelId="{3D1551DA-9E52-42AA-A7D1-00B95D9F5D55}" type="presParOf" srcId="{135DEF64-C1D2-4606-A4C3-D07105368149}" destId="{29FEC173-98F4-472B-BA28-C9D66AC5402D}" srcOrd="2" destOrd="0" presId="urn:microsoft.com/office/officeart/2005/8/layout/chevron1"/>
    <dgm:cxn modelId="{C7F81FFF-3680-4638-B6C5-B86E41781CDF}" type="presParOf" srcId="{29FEC173-98F4-472B-BA28-C9D66AC5402D}" destId="{A1DD1D43-6E3A-4778-9BE9-C6064AA50072}" srcOrd="0" destOrd="0" presId="urn:microsoft.com/office/officeart/2005/8/layout/chevron1"/>
    <dgm:cxn modelId="{FD4F39C8-57BC-42E9-B3D2-7DBE00685B64}" type="presParOf" srcId="{29FEC173-98F4-472B-BA28-C9D66AC5402D}" destId="{9BE06F43-A696-477E-9E24-434D56B361CB}"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61516"/>
          <a:ext cx="2095500" cy="268634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Describe Purpose</a:t>
          </a:r>
          <a:endParaRPr lang="en-US" sz="3200" kern="1200" dirty="0">
            <a:solidFill>
              <a:srgbClr val="2D2D19"/>
            </a:solidFill>
          </a:endParaRPr>
        </a:p>
      </dsp:txBody>
      <dsp:txXfrm>
        <a:off x="0" y="61516"/>
        <a:ext cx="2095500" cy="2686347"/>
      </dsp:txXfrm>
    </dsp:sp>
    <dsp:sp modelId="{77C4F8C9-85FF-4591-9727-86B208257E84}">
      <dsp:nvSpPr>
        <dsp:cNvPr id="0" name=""/>
        <dsp:cNvSpPr/>
      </dsp:nvSpPr>
      <dsp:spPr>
        <a:xfrm>
          <a:off x="2305050" y="61516"/>
          <a:ext cx="2095500" cy="268634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Identify Uses</a:t>
          </a:r>
        </a:p>
      </dsp:txBody>
      <dsp:txXfrm>
        <a:off x="2305050" y="61516"/>
        <a:ext cx="2095500" cy="2686347"/>
      </dsp:txXfrm>
    </dsp:sp>
    <dsp:sp modelId="{54528541-A2EF-48EB-8E2A-E7D32AF66D5A}">
      <dsp:nvSpPr>
        <dsp:cNvPr id="0" name=""/>
        <dsp:cNvSpPr/>
      </dsp:nvSpPr>
      <dsp:spPr>
        <a:xfrm>
          <a:off x="4610100" y="61516"/>
          <a:ext cx="2095500" cy="268634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Explain Limitations</a:t>
          </a:r>
        </a:p>
      </dsp:txBody>
      <dsp:txXfrm>
        <a:off x="4610100" y="61516"/>
        <a:ext cx="2095500" cy="268634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70707"/>
          <a:ext cx="2408576" cy="3087698"/>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Identify Key</a:t>
          </a:r>
          <a:br>
            <a:rPr lang="en-US" sz="3200" kern="1200" dirty="0" smtClean="0">
              <a:solidFill>
                <a:srgbClr val="2D2D19"/>
              </a:solidFill>
            </a:rPr>
          </a:br>
          <a:r>
            <a:rPr lang="en-US" sz="3200" kern="1200" dirty="0" smtClean="0">
              <a:solidFill>
                <a:srgbClr val="2D2D19"/>
              </a:solidFill>
            </a:rPr>
            <a:t>Inputs</a:t>
          </a:r>
          <a:endParaRPr lang="en-US" sz="3200" kern="1200" dirty="0">
            <a:solidFill>
              <a:srgbClr val="2D2D19"/>
            </a:solidFill>
          </a:endParaRPr>
        </a:p>
      </dsp:txBody>
      <dsp:txXfrm>
        <a:off x="0" y="70707"/>
        <a:ext cx="2408576" cy="3087698"/>
      </dsp:txXfrm>
    </dsp:sp>
    <dsp:sp modelId="{77C4F8C9-85FF-4591-9727-86B208257E84}">
      <dsp:nvSpPr>
        <dsp:cNvPr id="0" name=""/>
        <dsp:cNvSpPr/>
      </dsp:nvSpPr>
      <dsp:spPr>
        <a:xfrm>
          <a:off x="2649433" y="70707"/>
          <a:ext cx="2408576" cy="3087698"/>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Describe Internal vs. External Quality Control</a:t>
          </a:r>
        </a:p>
      </dsp:txBody>
      <dsp:txXfrm>
        <a:off x="2649433" y="70707"/>
        <a:ext cx="2408576" cy="3087698"/>
      </dsp:txXfrm>
    </dsp:sp>
    <dsp:sp modelId="{54528541-A2EF-48EB-8E2A-E7D32AF66D5A}">
      <dsp:nvSpPr>
        <dsp:cNvPr id="0" name=""/>
        <dsp:cNvSpPr/>
      </dsp:nvSpPr>
      <dsp:spPr>
        <a:xfrm>
          <a:off x="5298867" y="70707"/>
          <a:ext cx="2408576" cy="3087698"/>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Explain Why Iterative Review Occurs</a:t>
          </a:r>
        </a:p>
      </dsp:txBody>
      <dsp:txXfrm>
        <a:off x="5298867" y="70707"/>
        <a:ext cx="2408576" cy="308769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8D66FF-A063-4055-A49B-780990042AAD}">
      <dsp:nvSpPr>
        <dsp:cNvPr id="0" name=""/>
        <dsp:cNvSpPr/>
      </dsp:nvSpPr>
      <dsp:spPr>
        <a:xfrm>
          <a:off x="4054" y="667852"/>
          <a:ext cx="1929638" cy="1329521"/>
        </a:xfrm>
        <a:prstGeom prst="round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EA53665-D18B-4C37-ADA8-366CC8B67F00}">
      <dsp:nvSpPr>
        <dsp:cNvPr id="0" name=""/>
        <dsp:cNvSpPr/>
      </dsp:nvSpPr>
      <dsp:spPr>
        <a:xfrm>
          <a:off x="4054" y="1984573"/>
          <a:ext cx="1929638" cy="715896"/>
        </a:xfrm>
        <a:prstGeom prst="rect">
          <a:avLst/>
        </a:prstGeom>
        <a:noFill/>
        <a:ln>
          <a:noFill/>
        </a:ln>
        <a:effectLst/>
        <a:scene3d>
          <a:camera prst="orthographicFront"/>
          <a:lightRig rig="threePt" dir="t"/>
        </a:scene3d>
        <a:sp3d>
          <a:bevelT w="127000" h="25400"/>
        </a:sp3d>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n-US" sz="2000" b="1" kern="1200" dirty="0" smtClean="0">
              <a:solidFill>
                <a:srgbClr val="2D2D19"/>
              </a:solidFill>
            </a:rPr>
            <a:t>Staff</a:t>
          </a:r>
          <a:endParaRPr lang="en-US" sz="2000" b="1" kern="1200" dirty="0">
            <a:solidFill>
              <a:srgbClr val="2D2D19"/>
            </a:solidFill>
          </a:endParaRPr>
        </a:p>
      </dsp:txBody>
      <dsp:txXfrm>
        <a:off x="4054" y="1984573"/>
        <a:ext cx="1929638" cy="715896"/>
      </dsp:txXfrm>
    </dsp:sp>
    <dsp:sp modelId="{E7B5929F-9FE6-4CD3-91D7-0BD948E2A6D6}">
      <dsp:nvSpPr>
        <dsp:cNvPr id="0" name=""/>
        <dsp:cNvSpPr/>
      </dsp:nvSpPr>
      <dsp:spPr>
        <a:xfrm>
          <a:off x="2126738" y="667852"/>
          <a:ext cx="1929638" cy="1329521"/>
        </a:xfrm>
        <a:prstGeom prst="roundRect">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5988D61-873A-42FB-91F6-3C206BA807D0}">
      <dsp:nvSpPr>
        <dsp:cNvPr id="0" name=""/>
        <dsp:cNvSpPr/>
      </dsp:nvSpPr>
      <dsp:spPr>
        <a:xfrm>
          <a:off x="2126738" y="1984573"/>
          <a:ext cx="1929638" cy="715896"/>
        </a:xfrm>
        <a:prstGeom prst="rect">
          <a:avLst/>
        </a:prstGeom>
        <a:noFill/>
        <a:ln>
          <a:noFill/>
        </a:ln>
        <a:effectLst/>
        <a:scene3d>
          <a:camera prst="orthographicFront"/>
          <a:lightRig rig="threePt" dir="t"/>
        </a:scene3d>
        <a:sp3d>
          <a:bevelT w="127000" h="25400"/>
        </a:sp3d>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n-US" sz="2000" b="1" kern="1200" dirty="0" smtClean="0">
              <a:solidFill>
                <a:srgbClr val="2D2D19"/>
              </a:solidFill>
            </a:rPr>
            <a:t>Data</a:t>
          </a:r>
          <a:endParaRPr lang="en-US" sz="2000" b="1" kern="1200" dirty="0">
            <a:solidFill>
              <a:srgbClr val="2D2D19"/>
            </a:solidFill>
          </a:endParaRPr>
        </a:p>
      </dsp:txBody>
      <dsp:txXfrm>
        <a:off x="2126738" y="1984573"/>
        <a:ext cx="1929638" cy="715896"/>
      </dsp:txXfrm>
    </dsp:sp>
    <dsp:sp modelId="{D60B31D4-B160-491F-8BAC-FF13DFC0BB91}">
      <dsp:nvSpPr>
        <dsp:cNvPr id="0" name=""/>
        <dsp:cNvSpPr/>
      </dsp:nvSpPr>
      <dsp:spPr>
        <a:xfrm>
          <a:off x="4249422" y="0"/>
          <a:ext cx="1929638" cy="2299646"/>
        </a:xfrm>
        <a:prstGeom prst="roundRect">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053104B-869E-4EC6-8DD3-AF9EA35A66A7}">
      <dsp:nvSpPr>
        <dsp:cNvPr id="0" name=""/>
        <dsp:cNvSpPr/>
      </dsp:nvSpPr>
      <dsp:spPr>
        <a:xfrm>
          <a:off x="4249422" y="2263851"/>
          <a:ext cx="1929638" cy="715896"/>
        </a:xfrm>
        <a:prstGeom prst="rect">
          <a:avLst/>
        </a:prstGeom>
        <a:noFill/>
        <a:ln>
          <a:noFill/>
        </a:ln>
        <a:effectLst/>
        <a:scene3d>
          <a:camera prst="orthographicFront"/>
          <a:lightRig rig="threePt" dir="t"/>
        </a:scene3d>
        <a:sp3d>
          <a:bevelT w="127000" h="25400"/>
        </a:sp3d>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n-US" sz="2000" b="1" kern="1200" dirty="0" smtClean="0">
              <a:solidFill>
                <a:srgbClr val="2D2D19"/>
              </a:solidFill>
            </a:rPr>
            <a:t>Guidelines/ Instructions</a:t>
          </a:r>
          <a:endParaRPr lang="en-US" sz="2000" b="1" kern="1200" dirty="0">
            <a:solidFill>
              <a:srgbClr val="2D2D19"/>
            </a:solidFill>
          </a:endParaRPr>
        </a:p>
      </dsp:txBody>
      <dsp:txXfrm>
        <a:off x="4249422" y="2263851"/>
        <a:ext cx="1929638" cy="715896"/>
      </dsp:txXfrm>
    </dsp:sp>
    <dsp:sp modelId="{601BB8F8-E995-425C-BB33-F5D5FC25B13F}">
      <dsp:nvSpPr>
        <dsp:cNvPr id="0" name=""/>
        <dsp:cNvSpPr/>
      </dsp:nvSpPr>
      <dsp:spPr>
        <a:xfrm>
          <a:off x="6372106" y="667852"/>
          <a:ext cx="1929638" cy="1329521"/>
        </a:xfrm>
        <a:prstGeom prst="roundRect">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AFF05A5-DE67-4AAA-8531-0D7FBC9AAA61}">
      <dsp:nvSpPr>
        <dsp:cNvPr id="0" name=""/>
        <dsp:cNvSpPr/>
      </dsp:nvSpPr>
      <dsp:spPr>
        <a:xfrm>
          <a:off x="6372106" y="1984573"/>
          <a:ext cx="1929638" cy="715896"/>
        </a:xfrm>
        <a:prstGeom prst="rect">
          <a:avLst/>
        </a:prstGeom>
        <a:noFill/>
        <a:ln>
          <a:noFill/>
        </a:ln>
        <a:effectLst/>
        <a:scene3d>
          <a:camera prst="orthographicFront"/>
          <a:lightRig rig="threePt" dir="t"/>
        </a:scene3d>
        <a:sp3d>
          <a:bevelT w="127000" h="25400"/>
        </a:sp3d>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n-US" sz="2000" b="1" kern="1200" dirty="0" smtClean="0">
              <a:solidFill>
                <a:srgbClr val="2D2D19"/>
              </a:solidFill>
            </a:rPr>
            <a:t>Training</a:t>
          </a:r>
          <a:endParaRPr lang="en-US" sz="2000" b="1" kern="1200" dirty="0">
            <a:solidFill>
              <a:srgbClr val="2D2D19"/>
            </a:solidFill>
          </a:endParaRPr>
        </a:p>
      </dsp:txBody>
      <dsp:txXfrm>
        <a:off x="6372106" y="1984573"/>
        <a:ext cx="1929638" cy="7158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69904"/>
          <a:ext cx="2381249" cy="305266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Identify Unique MPO Challenges</a:t>
          </a:r>
          <a:endParaRPr lang="en-US" sz="3600" kern="1200" dirty="0">
            <a:solidFill>
              <a:srgbClr val="2D2D19"/>
            </a:solidFill>
          </a:endParaRPr>
        </a:p>
      </dsp:txBody>
      <dsp:txXfrm>
        <a:off x="0" y="69904"/>
        <a:ext cx="2381249" cy="3052667"/>
      </dsp:txXfrm>
    </dsp:sp>
    <dsp:sp modelId="{77C4F8C9-85FF-4591-9727-86B208257E84}">
      <dsp:nvSpPr>
        <dsp:cNvPr id="0" name=""/>
        <dsp:cNvSpPr/>
      </dsp:nvSpPr>
      <dsp:spPr>
        <a:xfrm>
          <a:off x="2619374" y="69904"/>
          <a:ext cx="2381249" cy="305266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Map the Critical Path</a:t>
          </a:r>
        </a:p>
      </dsp:txBody>
      <dsp:txXfrm>
        <a:off x="2619374" y="69904"/>
        <a:ext cx="2381249" cy="3052667"/>
      </dsp:txXfrm>
    </dsp:sp>
    <dsp:sp modelId="{54528541-A2EF-48EB-8E2A-E7D32AF66D5A}">
      <dsp:nvSpPr>
        <dsp:cNvPr id="0" name=""/>
        <dsp:cNvSpPr/>
      </dsp:nvSpPr>
      <dsp:spPr>
        <a:xfrm>
          <a:off x="5238749" y="69904"/>
          <a:ext cx="2381249" cy="3052667"/>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Make It Work</a:t>
          </a:r>
        </a:p>
      </dsp:txBody>
      <dsp:txXfrm>
        <a:off x="5238749" y="69904"/>
        <a:ext cx="2381249" cy="305266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70380"/>
          <a:ext cx="2397454" cy="3073441"/>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Identify Unique MPO Challenges</a:t>
          </a:r>
          <a:endParaRPr lang="en-US" sz="3600" kern="1200" dirty="0">
            <a:solidFill>
              <a:srgbClr val="2D2D19"/>
            </a:solidFill>
          </a:endParaRPr>
        </a:p>
      </dsp:txBody>
      <dsp:txXfrm>
        <a:off x="0" y="70380"/>
        <a:ext cx="2397454" cy="3073441"/>
      </dsp:txXfrm>
    </dsp:sp>
    <dsp:sp modelId="{77C4F8C9-85FF-4591-9727-86B208257E84}">
      <dsp:nvSpPr>
        <dsp:cNvPr id="0" name=""/>
        <dsp:cNvSpPr/>
      </dsp:nvSpPr>
      <dsp:spPr>
        <a:xfrm>
          <a:off x="2637200" y="70380"/>
          <a:ext cx="2397454" cy="3073441"/>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Map the Critical Path</a:t>
          </a:r>
        </a:p>
      </dsp:txBody>
      <dsp:txXfrm>
        <a:off x="2637200" y="70380"/>
        <a:ext cx="2397454" cy="3073441"/>
      </dsp:txXfrm>
    </dsp:sp>
    <dsp:sp modelId="{54528541-A2EF-48EB-8E2A-E7D32AF66D5A}">
      <dsp:nvSpPr>
        <dsp:cNvPr id="0" name=""/>
        <dsp:cNvSpPr/>
      </dsp:nvSpPr>
      <dsp:spPr>
        <a:xfrm>
          <a:off x="5274401" y="70380"/>
          <a:ext cx="2397454" cy="3073441"/>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Make It Work</a:t>
          </a:r>
        </a:p>
      </dsp:txBody>
      <dsp:txXfrm>
        <a:off x="5274401" y="70380"/>
        <a:ext cx="2397454" cy="30734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69950"/>
          <a:ext cx="2382811" cy="3054669"/>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Identify When Model Is Required</a:t>
          </a:r>
          <a:endParaRPr lang="en-US" sz="3600" kern="1200" dirty="0">
            <a:solidFill>
              <a:srgbClr val="2D2D19"/>
            </a:solidFill>
          </a:endParaRPr>
        </a:p>
      </dsp:txBody>
      <dsp:txXfrm>
        <a:off x="0" y="69950"/>
        <a:ext cx="2382811" cy="3054669"/>
      </dsp:txXfrm>
    </dsp:sp>
    <dsp:sp modelId="{77C4F8C9-85FF-4591-9727-86B208257E84}">
      <dsp:nvSpPr>
        <dsp:cNvPr id="0" name=""/>
        <dsp:cNvSpPr/>
      </dsp:nvSpPr>
      <dsp:spPr>
        <a:xfrm>
          <a:off x="2621093" y="69950"/>
          <a:ext cx="2382811" cy="3054669"/>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Explain When Model Update Is Needed</a:t>
          </a:r>
        </a:p>
      </dsp:txBody>
      <dsp:txXfrm>
        <a:off x="2621093" y="69950"/>
        <a:ext cx="2382811" cy="3054669"/>
      </dsp:txXfrm>
    </dsp:sp>
    <dsp:sp modelId="{54528541-A2EF-48EB-8E2A-E7D32AF66D5A}">
      <dsp:nvSpPr>
        <dsp:cNvPr id="0" name=""/>
        <dsp:cNvSpPr/>
      </dsp:nvSpPr>
      <dsp:spPr>
        <a:xfrm>
          <a:off x="5242186" y="69950"/>
          <a:ext cx="2382811" cy="3054669"/>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List 5 Phases of Model Develop-ment</a:t>
          </a:r>
        </a:p>
      </dsp:txBody>
      <dsp:txXfrm>
        <a:off x="5242186" y="69950"/>
        <a:ext cx="2382811" cy="30546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69577"/>
          <a:ext cx="2370082" cy="303835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Identify When Model Is Required</a:t>
          </a:r>
          <a:endParaRPr lang="en-US" sz="3600" kern="1200" dirty="0">
            <a:solidFill>
              <a:srgbClr val="2D2D19"/>
            </a:solidFill>
          </a:endParaRPr>
        </a:p>
      </dsp:txBody>
      <dsp:txXfrm>
        <a:off x="0" y="69577"/>
        <a:ext cx="2370082" cy="3038350"/>
      </dsp:txXfrm>
    </dsp:sp>
    <dsp:sp modelId="{77C4F8C9-85FF-4591-9727-86B208257E84}">
      <dsp:nvSpPr>
        <dsp:cNvPr id="0" name=""/>
        <dsp:cNvSpPr/>
      </dsp:nvSpPr>
      <dsp:spPr>
        <a:xfrm>
          <a:off x="2607090" y="69577"/>
          <a:ext cx="2370082" cy="303835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Explain When Model Update Is Needed</a:t>
          </a:r>
        </a:p>
      </dsp:txBody>
      <dsp:txXfrm>
        <a:off x="2607090" y="69577"/>
        <a:ext cx="2370082" cy="3038350"/>
      </dsp:txXfrm>
    </dsp:sp>
    <dsp:sp modelId="{54528541-A2EF-48EB-8E2A-E7D32AF66D5A}">
      <dsp:nvSpPr>
        <dsp:cNvPr id="0" name=""/>
        <dsp:cNvSpPr/>
      </dsp:nvSpPr>
      <dsp:spPr>
        <a:xfrm>
          <a:off x="5214180" y="69577"/>
          <a:ext cx="2370082" cy="303835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List 5 Phases of Model Develop-ment</a:t>
          </a:r>
        </a:p>
      </dsp:txBody>
      <dsp:txXfrm>
        <a:off x="5214180" y="69577"/>
        <a:ext cx="2370082" cy="30383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17C54-2887-413A-A483-3CBFCA405D79}">
      <dsp:nvSpPr>
        <dsp:cNvPr id="0" name=""/>
        <dsp:cNvSpPr/>
      </dsp:nvSpPr>
      <dsp:spPr>
        <a:xfrm>
          <a:off x="0" y="69205"/>
          <a:ext cx="2357437" cy="302214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solidFill>
                <a:srgbClr val="2D2D19"/>
              </a:solidFill>
            </a:rPr>
            <a:t>Identify Key</a:t>
          </a:r>
          <a:br>
            <a:rPr lang="en-US" sz="3200" kern="1200" dirty="0" smtClean="0">
              <a:solidFill>
                <a:srgbClr val="2D2D19"/>
              </a:solidFill>
            </a:rPr>
          </a:br>
          <a:r>
            <a:rPr lang="en-US" sz="3200" kern="1200" dirty="0" smtClean="0">
              <a:solidFill>
                <a:srgbClr val="2D2D19"/>
              </a:solidFill>
            </a:rPr>
            <a:t>Inputs</a:t>
          </a:r>
          <a:endParaRPr lang="en-US" sz="3200" kern="1200" dirty="0">
            <a:solidFill>
              <a:srgbClr val="2D2D19"/>
            </a:solidFill>
          </a:endParaRPr>
        </a:p>
      </dsp:txBody>
      <dsp:txXfrm>
        <a:off x="0" y="69205"/>
        <a:ext cx="2357437" cy="3022140"/>
      </dsp:txXfrm>
    </dsp:sp>
    <dsp:sp modelId="{77C4F8C9-85FF-4591-9727-86B208257E84}">
      <dsp:nvSpPr>
        <dsp:cNvPr id="0" name=""/>
        <dsp:cNvSpPr/>
      </dsp:nvSpPr>
      <dsp:spPr>
        <a:xfrm>
          <a:off x="2593181" y="69205"/>
          <a:ext cx="2357437" cy="302214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Describe Internal vs. External Quality Control</a:t>
          </a:r>
        </a:p>
      </dsp:txBody>
      <dsp:txXfrm>
        <a:off x="2593181" y="69205"/>
        <a:ext cx="2357437" cy="3022140"/>
      </dsp:txXfrm>
    </dsp:sp>
    <dsp:sp modelId="{54528541-A2EF-48EB-8E2A-E7D32AF66D5A}">
      <dsp:nvSpPr>
        <dsp:cNvPr id="0" name=""/>
        <dsp:cNvSpPr/>
      </dsp:nvSpPr>
      <dsp:spPr>
        <a:xfrm>
          <a:off x="5186362" y="69205"/>
          <a:ext cx="2357437" cy="3022140"/>
        </a:xfrm>
        <a:prstGeom prst="rect">
          <a:avLst/>
        </a:prstGeom>
        <a:solidFill>
          <a:srgbClr val="00B0F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2D2D19"/>
              </a:solidFill>
            </a:rPr>
            <a:t>Explain Why Iterative Review Occurs</a:t>
          </a:r>
        </a:p>
      </dsp:txBody>
      <dsp:txXfrm>
        <a:off x="5186362" y="69205"/>
        <a:ext cx="2357437" cy="302214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default#6">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List1#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List1#2">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9.xml><?xml version="1.0" encoding="utf-8"?>
<dgm:layoutDef xmlns:dgm="http://schemas.openxmlformats.org/drawingml/2006/diagram" xmlns:a="http://schemas.openxmlformats.org/drawingml/2006/main" uniqueId="urn:microsoft.com/office/officeart/2005/8/layout/pList1#3">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default#7">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default#8">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3">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default#4">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5">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0.74198</cdr:x>
      <cdr:y>0.64088</cdr:y>
    </cdr:from>
    <cdr:to>
      <cdr:x>0.89198</cdr:x>
      <cdr:y>0.86588</cdr:y>
    </cdr:to>
    <cdr:sp macro="" textlink="">
      <cdr:nvSpPr>
        <cdr:cNvPr id="2" name="TextBox 1"/>
        <cdr:cNvSpPr txBox="1"/>
      </cdr:nvSpPr>
      <cdr:spPr>
        <a:xfrm xmlns:a="http://schemas.openxmlformats.org/drawingml/2006/main">
          <a:off x="4523117" y="2327806"/>
          <a:ext cx="914400" cy="817245"/>
        </a:xfrm>
        <a:prstGeom xmlns:a="http://schemas.openxmlformats.org/drawingml/2006/main" prst="rect">
          <a:avLst/>
        </a:prstGeom>
      </cdr:spPr>
      <cdr:txBody>
        <a:bodyPr xmlns:a="http://schemas.openxmlformats.org/drawingml/2006/main" vertOverflow="clip" wrap="none" rtlCol="0" anchor="ctr"/>
        <a:lstStyle xmlns:a="http://schemas.openxmlformats.org/drawingml/2006/main"/>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mj-lt"/>
              <a:ea typeface="+mj-ea"/>
              <a:cs typeface="+mj-cs"/>
            </a:rPr>
            <a:t>11%</a:t>
          </a:r>
        </a:p>
      </cdr:txBody>
    </cdr:sp>
  </cdr:relSizeAnchor>
  <cdr:relSizeAnchor xmlns:cdr="http://schemas.openxmlformats.org/drawingml/2006/chartDrawing">
    <cdr:from>
      <cdr:x>0.42476</cdr:x>
      <cdr:y>0.33614</cdr:y>
    </cdr:from>
    <cdr:to>
      <cdr:x>0.57476</cdr:x>
      <cdr:y>0.56114</cdr:y>
    </cdr:to>
    <cdr:sp macro="" textlink="">
      <cdr:nvSpPr>
        <cdr:cNvPr id="3" name="TextBox 1"/>
        <cdr:cNvSpPr txBox="1"/>
      </cdr:nvSpPr>
      <cdr:spPr>
        <a:xfrm xmlns:a="http://schemas.openxmlformats.org/drawingml/2006/main">
          <a:off x="2589363" y="1220927"/>
          <a:ext cx="914400" cy="817245"/>
        </a:xfrm>
        <a:prstGeom xmlns:a="http://schemas.openxmlformats.org/drawingml/2006/main" prst="rect">
          <a:avLst/>
        </a:prstGeom>
      </cdr:spPr>
      <cdr:txBody>
        <a:bodyPr xmlns:a="http://schemas.openxmlformats.org/drawingml/2006/main" wrap="non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400" kern="1200" dirty="0" smtClean="0">
              <a:solidFill>
                <a:schemeClr val="tx1"/>
              </a:solidFill>
              <a:latin typeface="+mj-lt"/>
              <a:ea typeface="+mj-ea"/>
              <a:cs typeface="+mj-cs"/>
            </a:rPr>
            <a:t>34</a:t>
          </a:r>
          <a:r>
            <a:rPr kumimoji="0" lang="en-US" sz="2400" b="0" i="0" u="none" strike="noStrike" kern="1200" cap="none" spc="0" normalizeH="0" baseline="0" noProof="0" dirty="0" smtClean="0">
              <a:ln>
                <a:noFill/>
              </a:ln>
              <a:solidFill>
                <a:schemeClr val="tx1"/>
              </a:solidFill>
              <a:effectLst/>
              <a:uLnTx/>
              <a:uFillTx/>
              <a:latin typeface="+mj-lt"/>
              <a:ea typeface="+mj-ea"/>
              <a:cs typeface="+mj-cs"/>
            </a:rPr>
            <a:t>%</a:t>
          </a:r>
        </a:p>
      </cdr:txBody>
    </cdr:sp>
  </cdr:relSizeAnchor>
  <cdr:relSizeAnchor xmlns:cdr="http://schemas.openxmlformats.org/drawingml/2006/chartDrawing">
    <cdr:from>
      <cdr:x>0.10684</cdr:x>
      <cdr:y>0.04565</cdr:y>
    </cdr:from>
    <cdr:to>
      <cdr:x>0.25684</cdr:x>
      <cdr:y>0.27065</cdr:y>
    </cdr:to>
    <cdr:sp macro="" textlink="">
      <cdr:nvSpPr>
        <cdr:cNvPr id="4" name="TextBox 1"/>
        <cdr:cNvSpPr txBox="1"/>
      </cdr:nvSpPr>
      <cdr:spPr>
        <a:xfrm xmlns:a="http://schemas.openxmlformats.org/drawingml/2006/main">
          <a:off x="651295" y="165820"/>
          <a:ext cx="914400" cy="817245"/>
        </a:xfrm>
        <a:prstGeom xmlns:a="http://schemas.openxmlformats.org/drawingml/2006/main" prst="rect">
          <a:avLst/>
        </a:prstGeom>
      </cdr:spPr>
      <cdr:txBody>
        <a:bodyPr xmlns:a="http://schemas.openxmlformats.org/drawingml/2006/main" wrap="none" rtlCol="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chemeClr val="tx1"/>
              </a:solidFill>
              <a:effectLst/>
              <a:uLnTx/>
              <a:uFillTx/>
              <a:latin typeface="+mj-lt"/>
              <a:ea typeface="+mj-ea"/>
              <a:cs typeface="+mj-cs"/>
            </a:rPr>
            <a:t>55%</a:t>
          </a:r>
        </a:p>
      </cdr:txBody>
    </cdr:sp>
  </cdr:relSizeAnchor>
</c:userShapes>
</file>

<file path=ppt/drawings/drawing2.xml><?xml version="1.0" encoding="utf-8"?>
<c:userShapes xmlns:c="http://schemas.openxmlformats.org/drawingml/2006/chart">
  <cdr:relSizeAnchor xmlns:cdr="http://schemas.openxmlformats.org/drawingml/2006/chartDrawing">
    <cdr:from>
      <cdr:x>0.81132</cdr:x>
      <cdr:y>0.48938</cdr:y>
    </cdr:from>
    <cdr:to>
      <cdr:x>0.90507</cdr:x>
      <cdr:y>0.59396</cdr:y>
    </cdr:to>
    <cdr:sp macro="" textlink="">
      <cdr:nvSpPr>
        <cdr:cNvPr id="5" name="TextBox 1"/>
        <cdr:cNvSpPr txBox="1"/>
      </cdr:nvSpPr>
      <cdr:spPr>
        <a:xfrm xmlns:a="http://schemas.openxmlformats.org/drawingml/2006/main">
          <a:off x="5934973" y="1777521"/>
          <a:ext cx="685824" cy="37986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bg1"/>
              </a:solidFill>
              <a:effectLst/>
              <a:uLnTx/>
              <a:uFillTx/>
              <a:latin typeface="+mj-lt"/>
              <a:ea typeface="+mj-ea"/>
              <a:cs typeface="+mj-cs"/>
            </a:rPr>
            <a:t>9%</a:t>
          </a:r>
        </a:p>
      </cdr:txBody>
    </cdr:sp>
  </cdr:relSizeAnchor>
  <cdr:relSizeAnchor xmlns:cdr="http://schemas.openxmlformats.org/drawingml/2006/chartDrawing">
    <cdr:from>
      <cdr:x>0.3125</cdr:x>
      <cdr:y>0.66434</cdr:y>
    </cdr:from>
    <cdr:to>
      <cdr:x>0.44536</cdr:x>
      <cdr:y>0.86278</cdr:y>
    </cdr:to>
    <cdr:sp macro="" textlink="">
      <cdr:nvSpPr>
        <cdr:cNvPr id="6" name="TextBox 1"/>
        <cdr:cNvSpPr txBox="1"/>
      </cdr:nvSpPr>
      <cdr:spPr>
        <a:xfrm xmlns:a="http://schemas.openxmlformats.org/drawingml/2006/main">
          <a:off x="2286000" y="2413000"/>
          <a:ext cx="971897" cy="720774"/>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models; MPO</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 forecasts</a:t>
          </a:r>
        </a:p>
      </cdr:txBody>
    </cdr:sp>
  </cdr:relSizeAnchor>
  <cdr:relSizeAnchor xmlns:cdr="http://schemas.openxmlformats.org/drawingml/2006/chartDrawing">
    <cdr:from>
      <cdr:x>0.79167</cdr:x>
      <cdr:y>0.66434</cdr:y>
    </cdr:from>
    <cdr:to>
      <cdr:x>0.92728</cdr:x>
      <cdr:y>0.97903</cdr:y>
    </cdr:to>
    <cdr:sp macro="" textlink="">
      <cdr:nvSpPr>
        <cdr:cNvPr id="7" name="TextBox 1"/>
        <cdr:cNvSpPr txBox="1"/>
      </cdr:nvSpPr>
      <cdr:spPr>
        <a:xfrm xmlns:a="http://schemas.openxmlformats.org/drawingml/2006/main">
          <a:off x="5791200" y="2413000"/>
          <a:ext cx="992014" cy="114301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a:solidFill>
                <a:schemeClr val="bg1"/>
              </a:solidFill>
              <a:latin typeface="+mj-lt"/>
              <a:ea typeface="+mj-ea"/>
              <a:cs typeface="+mj-cs"/>
            </a:rPr>
            <a:t>m</a:t>
          </a:r>
          <a:r>
            <a:rPr lang="en-US" sz="1200" kern="1200" dirty="0" smtClean="0">
              <a:solidFill>
                <a:schemeClr val="bg1"/>
              </a:solidFill>
              <a:latin typeface="+mj-lt"/>
              <a:ea typeface="+mj-ea"/>
              <a:cs typeface="+mj-cs"/>
            </a:rPr>
            <a:t>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r>
            <a:rPr kumimoji="0" lang="en-US" sz="1200" b="0" i="0" u="none" strike="noStrike" kern="1200" cap="none" spc="0" normalizeH="0" noProof="0" dirty="0" smtClean="0">
              <a:ln>
                <a:noFill/>
              </a:ln>
              <a:solidFill>
                <a:schemeClr val="bg1"/>
              </a:solidFill>
              <a:effectLst/>
              <a:uLnTx/>
              <a:uFillTx/>
              <a:latin typeface="+mj-lt"/>
              <a:ea typeface="+mj-ea"/>
              <a:cs typeface="+mj-cs"/>
            </a:rPr>
            <a:t> forecasts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without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0.55208</cdr:x>
      <cdr:y>0.66434</cdr:y>
    </cdr:from>
    <cdr:to>
      <cdr:x>0.68899</cdr:x>
      <cdr:y>0.97559</cdr:y>
    </cdr:to>
    <cdr:sp macro="" textlink="">
      <cdr:nvSpPr>
        <cdr:cNvPr id="10" name="TextBox 1"/>
        <cdr:cNvSpPr txBox="1"/>
      </cdr:nvSpPr>
      <cdr:spPr>
        <a:xfrm xmlns:a="http://schemas.openxmlformats.org/drawingml/2006/main">
          <a:off x="4038600" y="2413000"/>
          <a:ext cx="1001524" cy="11305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provides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0.07292</cdr:x>
      <cdr:y>0.66434</cdr:y>
    </cdr:from>
    <cdr:to>
      <cdr:x>0.20751</cdr:x>
      <cdr:y>0.97321</cdr:y>
    </cdr:to>
    <cdr:sp macro="" textlink="">
      <cdr:nvSpPr>
        <cdr:cNvPr id="11" name="TextBox 1"/>
        <cdr:cNvSpPr txBox="1"/>
      </cdr:nvSpPr>
      <cdr:spPr>
        <a:xfrm xmlns:a="http://schemas.openxmlformats.org/drawingml/2006/main">
          <a:off x="533400" y="2413000"/>
          <a:ext cx="984552" cy="112187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forecasts</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0.09375</cdr:x>
      <cdr:y>0.47552</cdr:y>
    </cdr:from>
    <cdr:to>
      <cdr:x>0.1875</cdr:x>
      <cdr:y>0.58802</cdr:y>
    </cdr:to>
    <cdr:sp macro="" textlink="">
      <cdr:nvSpPr>
        <cdr:cNvPr id="12" name="TextBox 1"/>
        <cdr:cNvSpPr txBox="1"/>
      </cdr:nvSpPr>
      <cdr:spPr>
        <a:xfrm xmlns:a="http://schemas.openxmlformats.org/drawingml/2006/main">
          <a:off x="685800" y="1727200"/>
          <a:ext cx="6858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bg1"/>
              </a:solidFill>
              <a:effectLst/>
              <a:uLnTx/>
              <a:uFillTx/>
              <a:latin typeface="+mj-lt"/>
              <a:ea typeface="+mj-ea"/>
              <a:cs typeface="+mj-cs"/>
            </a:rPr>
            <a:t>9%</a:t>
          </a:r>
        </a:p>
      </cdr:txBody>
    </cdr:sp>
  </cdr:relSizeAnchor>
  <cdr:relSizeAnchor xmlns:cdr="http://schemas.openxmlformats.org/drawingml/2006/chartDrawing">
    <cdr:from>
      <cdr:x>0.57292</cdr:x>
      <cdr:y>0.11888</cdr:y>
    </cdr:from>
    <cdr:to>
      <cdr:x>0.66903</cdr:x>
      <cdr:y>0.23138</cdr:y>
    </cdr:to>
    <cdr:sp macro="" textlink="">
      <cdr:nvSpPr>
        <cdr:cNvPr id="13" name="TextBox 1"/>
        <cdr:cNvSpPr txBox="1"/>
      </cdr:nvSpPr>
      <cdr:spPr>
        <a:xfrm xmlns:a="http://schemas.openxmlformats.org/drawingml/2006/main">
          <a:off x="4191000" y="431800"/>
          <a:ext cx="703085" cy="4086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000" kern="1200" dirty="0" smtClean="0">
              <a:solidFill>
                <a:schemeClr val="tx1"/>
              </a:solidFill>
              <a:latin typeface="+mj-lt"/>
              <a:ea typeface="+mj-ea"/>
              <a:cs typeface="+mj-cs"/>
            </a:rPr>
            <a:t>77</a:t>
          </a:r>
          <a:r>
            <a:rPr kumimoji="0" lang="en-US" sz="2000" b="0" i="0" u="none" strike="noStrike" kern="1200" cap="none" spc="0" normalizeH="0" baseline="0" noProof="0" dirty="0" smtClean="0">
              <a:ln>
                <a:noFill/>
              </a:ln>
              <a:solidFill>
                <a:schemeClr val="tx1"/>
              </a:solidFill>
              <a:effectLst/>
              <a:uLnTx/>
              <a:uFillTx/>
              <a:latin typeface="+mj-lt"/>
              <a:ea typeface="+mj-ea"/>
              <a:cs typeface="+mj-cs"/>
            </a:rPr>
            <a:t>%</a:t>
          </a:r>
        </a:p>
      </cdr:txBody>
    </cdr:sp>
  </cdr:relSizeAnchor>
  <cdr:relSizeAnchor xmlns:cdr="http://schemas.openxmlformats.org/drawingml/2006/chartDrawing">
    <cdr:from>
      <cdr:x>0.33451</cdr:x>
      <cdr:y>0.50838</cdr:y>
    </cdr:from>
    <cdr:to>
      <cdr:x>0.42827</cdr:x>
      <cdr:y>0.62088</cdr:y>
    </cdr:to>
    <cdr:sp macro="" textlink="">
      <cdr:nvSpPr>
        <cdr:cNvPr id="14" name="TextBox 1"/>
        <cdr:cNvSpPr txBox="1"/>
      </cdr:nvSpPr>
      <cdr:spPr>
        <a:xfrm xmlns:a="http://schemas.openxmlformats.org/drawingml/2006/main">
          <a:off x="2447026" y="1846532"/>
          <a:ext cx="685824" cy="4086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000" kern="1200" dirty="0" smtClean="0">
              <a:solidFill>
                <a:schemeClr val="bg1"/>
              </a:solidFill>
              <a:latin typeface="+mj-lt"/>
              <a:ea typeface="+mj-ea"/>
              <a:cs typeface="+mj-cs"/>
            </a:rPr>
            <a:t>5</a:t>
          </a:r>
          <a:r>
            <a:rPr kumimoji="0" lang="en-US" sz="2000" b="0" i="0" u="none" strike="noStrike" kern="1200" cap="none" spc="0" normalizeH="0" baseline="0" noProof="0" dirty="0" smtClean="0">
              <a:ln>
                <a:noFill/>
              </a:ln>
              <a:solidFill>
                <a:schemeClr val="bg1"/>
              </a:solidFill>
              <a:effectLst/>
              <a:uLnTx/>
              <a:uFillTx/>
              <a:latin typeface="+mj-lt"/>
              <a:ea typeface="+mj-ea"/>
              <a:cs typeface="+mj-cs"/>
            </a:rPr>
            <a:t>%</a:t>
          </a:r>
        </a:p>
      </cdr:txBody>
    </cdr:sp>
  </cdr:relSizeAnchor>
</c:userShapes>
</file>

<file path=ppt/drawings/drawing3.xml><?xml version="1.0" encoding="utf-8"?>
<c:userShapes xmlns:c="http://schemas.openxmlformats.org/drawingml/2006/chart">
  <cdr:relSizeAnchor xmlns:cdr="http://schemas.openxmlformats.org/drawingml/2006/chartDrawing">
    <cdr:from>
      <cdr:x>0.8125</cdr:x>
      <cdr:y>0.54638</cdr:y>
    </cdr:from>
    <cdr:to>
      <cdr:x>0.90625</cdr:x>
      <cdr:y>0.65096</cdr:y>
    </cdr:to>
    <cdr:sp macro="" textlink="">
      <cdr:nvSpPr>
        <cdr:cNvPr id="5" name="TextBox 1"/>
        <cdr:cNvSpPr txBox="1"/>
      </cdr:nvSpPr>
      <cdr:spPr>
        <a:xfrm xmlns:a="http://schemas.openxmlformats.org/drawingml/2006/main">
          <a:off x="5943600" y="1984554"/>
          <a:ext cx="685824" cy="37986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8%</a:t>
          </a:r>
        </a:p>
      </cdr:txBody>
    </cdr:sp>
  </cdr:relSizeAnchor>
  <cdr:relSizeAnchor xmlns:cdr="http://schemas.openxmlformats.org/drawingml/2006/chartDrawing">
    <cdr:from>
      <cdr:x>0.3125</cdr:x>
      <cdr:y>0.66434</cdr:y>
    </cdr:from>
    <cdr:to>
      <cdr:x>0.44536</cdr:x>
      <cdr:y>0.86278</cdr:y>
    </cdr:to>
    <cdr:sp macro="" textlink="">
      <cdr:nvSpPr>
        <cdr:cNvPr id="6" name="TextBox 1"/>
        <cdr:cNvSpPr txBox="1"/>
      </cdr:nvSpPr>
      <cdr:spPr>
        <a:xfrm xmlns:a="http://schemas.openxmlformats.org/drawingml/2006/main">
          <a:off x="2286000" y="2413000"/>
          <a:ext cx="971897" cy="720774"/>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models; MPO</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 forecasts</a:t>
          </a:r>
        </a:p>
      </cdr:txBody>
    </cdr:sp>
  </cdr:relSizeAnchor>
  <cdr:relSizeAnchor xmlns:cdr="http://schemas.openxmlformats.org/drawingml/2006/chartDrawing">
    <cdr:from>
      <cdr:x>0.79167</cdr:x>
      <cdr:y>0.66434</cdr:y>
    </cdr:from>
    <cdr:to>
      <cdr:x>0.92728</cdr:x>
      <cdr:y>0.97903</cdr:y>
    </cdr:to>
    <cdr:sp macro="" textlink="">
      <cdr:nvSpPr>
        <cdr:cNvPr id="7" name="TextBox 1"/>
        <cdr:cNvSpPr txBox="1"/>
      </cdr:nvSpPr>
      <cdr:spPr>
        <a:xfrm xmlns:a="http://schemas.openxmlformats.org/drawingml/2006/main">
          <a:off x="5791200" y="2413000"/>
          <a:ext cx="992014" cy="114301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a:solidFill>
                <a:schemeClr val="bg1"/>
              </a:solidFill>
              <a:latin typeface="+mj-lt"/>
              <a:ea typeface="+mj-ea"/>
              <a:cs typeface="+mj-cs"/>
            </a:rPr>
            <a:t>m</a:t>
          </a:r>
          <a:r>
            <a:rPr lang="en-US" sz="1200" kern="1200" dirty="0" smtClean="0">
              <a:solidFill>
                <a:schemeClr val="bg1"/>
              </a:solidFill>
              <a:latin typeface="+mj-lt"/>
              <a:ea typeface="+mj-ea"/>
              <a:cs typeface="+mj-cs"/>
            </a:rPr>
            <a:t>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r>
            <a:rPr kumimoji="0" lang="en-US" sz="1200" b="0" i="0" u="none" strike="noStrike" kern="1200" cap="none" spc="0" normalizeH="0" noProof="0" dirty="0" smtClean="0">
              <a:ln>
                <a:noFill/>
              </a:ln>
              <a:solidFill>
                <a:schemeClr val="bg1"/>
              </a:solidFill>
              <a:effectLst/>
              <a:uLnTx/>
              <a:uFillTx/>
              <a:latin typeface="+mj-lt"/>
              <a:ea typeface="+mj-ea"/>
              <a:cs typeface="+mj-cs"/>
            </a:rPr>
            <a:t> forecasts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without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0.55208</cdr:x>
      <cdr:y>0.66434</cdr:y>
    </cdr:from>
    <cdr:to>
      <cdr:x>0.68899</cdr:x>
      <cdr:y>0.97559</cdr:y>
    </cdr:to>
    <cdr:sp macro="" textlink="">
      <cdr:nvSpPr>
        <cdr:cNvPr id="10" name="TextBox 1"/>
        <cdr:cNvSpPr txBox="1"/>
      </cdr:nvSpPr>
      <cdr:spPr>
        <a:xfrm xmlns:a="http://schemas.openxmlformats.org/drawingml/2006/main">
          <a:off x="4038600" y="2413000"/>
          <a:ext cx="1001524" cy="11305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provides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0.07292</cdr:x>
      <cdr:y>0.66434</cdr:y>
    </cdr:from>
    <cdr:to>
      <cdr:x>0.20751</cdr:x>
      <cdr:y>0.97321</cdr:y>
    </cdr:to>
    <cdr:sp macro="" textlink="">
      <cdr:nvSpPr>
        <cdr:cNvPr id="11" name="TextBox 1"/>
        <cdr:cNvSpPr txBox="1"/>
      </cdr:nvSpPr>
      <cdr:spPr>
        <a:xfrm xmlns:a="http://schemas.openxmlformats.org/drawingml/2006/main">
          <a:off x="533400" y="2413000"/>
          <a:ext cx="984552" cy="112187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forecasts</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0.09375</cdr:x>
      <cdr:y>0.37063</cdr:y>
    </cdr:from>
    <cdr:to>
      <cdr:x>0.1875</cdr:x>
      <cdr:y>0.48313</cdr:y>
    </cdr:to>
    <cdr:sp macro="" textlink="">
      <cdr:nvSpPr>
        <cdr:cNvPr id="12" name="TextBox 1"/>
        <cdr:cNvSpPr txBox="1"/>
      </cdr:nvSpPr>
      <cdr:spPr>
        <a:xfrm xmlns:a="http://schemas.openxmlformats.org/drawingml/2006/main">
          <a:off x="685800" y="1346200"/>
          <a:ext cx="6858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27%</a:t>
          </a:r>
        </a:p>
      </cdr:txBody>
    </cdr:sp>
  </cdr:relSizeAnchor>
  <cdr:relSizeAnchor xmlns:cdr="http://schemas.openxmlformats.org/drawingml/2006/chartDrawing">
    <cdr:from>
      <cdr:x>0.57055</cdr:x>
      <cdr:y>0.08211</cdr:y>
    </cdr:from>
    <cdr:to>
      <cdr:x>0.66667</cdr:x>
      <cdr:y>0.19461</cdr:y>
    </cdr:to>
    <cdr:sp macro="" textlink="">
      <cdr:nvSpPr>
        <cdr:cNvPr id="13" name="TextBox 1"/>
        <cdr:cNvSpPr txBox="1"/>
      </cdr:nvSpPr>
      <cdr:spPr>
        <a:xfrm xmlns:a="http://schemas.openxmlformats.org/drawingml/2006/main">
          <a:off x="4173715" y="298226"/>
          <a:ext cx="703085" cy="4086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000" kern="1200" dirty="0" smtClean="0">
              <a:solidFill>
                <a:schemeClr val="tx1"/>
              </a:solidFill>
              <a:latin typeface="+mj-lt"/>
              <a:ea typeface="+mj-ea"/>
              <a:cs typeface="+mj-cs"/>
            </a:rPr>
            <a:t>55</a:t>
          </a:r>
          <a:r>
            <a:rPr kumimoji="0" lang="en-US" sz="2000" b="0" i="0" u="none" strike="noStrike" kern="1200" cap="none" spc="0" normalizeH="0" baseline="0" noProof="0" dirty="0" smtClean="0">
              <a:ln>
                <a:noFill/>
              </a:ln>
              <a:solidFill>
                <a:schemeClr val="tx1"/>
              </a:solidFill>
              <a:effectLst/>
              <a:uLnTx/>
              <a:uFillTx/>
              <a:latin typeface="+mj-lt"/>
              <a:ea typeface="+mj-ea"/>
              <a:cs typeface="+mj-cs"/>
            </a:rPr>
            <a:t>%</a:t>
          </a:r>
        </a:p>
      </cdr:txBody>
    </cdr:sp>
  </cdr:relSizeAnchor>
  <cdr:relSizeAnchor xmlns:cdr="http://schemas.openxmlformats.org/drawingml/2006/chartDrawing">
    <cdr:from>
      <cdr:x>0.33333</cdr:x>
      <cdr:y>0.53846</cdr:y>
    </cdr:from>
    <cdr:to>
      <cdr:x>0.42709</cdr:x>
      <cdr:y>0.65096</cdr:y>
    </cdr:to>
    <cdr:sp macro="" textlink="">
      <cdr:nvSpPr>
        <cdr:cNvPr id="14" name="TextBox 1"/>
        <cdr:cNvSpPr txBox="1"/>
      </cdr:nvSpPr>
      <cdr:spPr>
        <a:xfrm xmlns:a="http://schemas.openxmlformats.org/drawingml/2006/main">
          <a:off x="2438400" y="1955800"/>
          <a:ext cx="685824" cy="4086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000" kern="1200" dirty="0" smtClean="0">
              <a:solidFill>
                <a:schemeClr val="tx1"/>
              </a:solidFill>
              <a:latin typeface="+mj-lt"/>
              <a:ea typeface="+mj-ea"/>
              <a:cs typeface="+mj-cs"/>
            </a:rPr>
            <a:t>10</a:t>
          </a:r>
          <a:r>
            <a:rPr kumimoji="0" lang="en-US" sz="2000" b="0" i="0" u="none" strike="noStrike" kern="1200" cap="none" spc="0" normalizeH="0" baseline="0" noProof="0" dirty="0" smtClean="0">
              <a:ln>
                <a:noFill/>
              </a:ln>
              <a:solidFill>
                <a:schemeClr val="tx1"/>
              </a:solidFill>
              <a:effectLst/>
              <a:uLnTx/>
              <a:uFillTx/>
              <a:latin typeface="+mj-lt"/>
              <a:ea typeface="+mj-ea"/>
              <a:cs typeface="+mj-cs"/>
            </a:rPr>
            <a:t>%</a:t>
          </a:r>
        </a:p>
      </cdr:txBody>
    </cdr:sp>
  </cdr:relSizeAnchor>
</c:userShapes>
</file>

<file path=ppt/drawings/drawing4.xml><?xml version="1.0" encoding="utf-8"?>
<c:userShapes xmlns:c="http://schemas.openxmlformats.org/drawingml/2006/chart">
  <cdr:relSizeAnchor xmlns:cdr="http://schemas.openxmlformats.org/drawingml/2006/chartDrawing">
    <cdr:from>
      <cdr:x>0.45303</cdr:x>
      <cdr:y>0.53371</cdr:y>
    </cdr:from>
    <cdr:to>
      <cdr:x>0.54678</cdr:x>
      <cdr:y>0.64621</cdr:y>
    </cdr:to>
    <cdr:sp macro="" textlink="">
      <cdr:nvSpPr>
        <cdr:cNvPr id="2" name="TextBox 1"/>
        <cdr:cNvSpPr txBox="1"/>
      </cdr:nvSpPr>
      <cdr:spPr>
        <a:xfrm xmlns:a="http://schemas.openxmlformats.org/drawingml/2006/main">
          <a:off x="3313981" y="1938548"/>
          <a:ext cx="685800" cy="408623"/>
        </a:xfrm>
        <a:prstGeom xmlns:a="http://schemas.openxmlformats.org/drawingml/2006/main" prst="rect">
          <a:avLst/>
        </a:prstGeom>
      </cdr:spPr>
      <cdr:txBody>
        <a:bodyPr xmlns:a="http://schemas.openxmlformats.org/drawingml/2006/main" vertOverflow="clip" wrap="none" rtlCol="0" anchor="t"/>
        <a:lstStyle xmlns:a="http://schemas.openxmlformats.org/drawingml/2006/main"/>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7%</a:t>
          </a:r>
        </a:p>
      </cdr:txBody>
    </cdr:sp>
  </cdr:relSizeAnchor>
  <cdr:relSizeAnchor xmlns:cdr="http://schemas.openxmlformats.org/drawingml/2006/chartDrawing">
    <cdr:from>
      <cdr:x>0.82881</cdr:x>
      <cdr:y>0.51633</cdr:y>
    </cdr:from>
    <cdr:to>
      <cdr:x>0.93298</cdr:x>
      <cdr:y>0.62883</cdr:y>
    </cdr:to>
    <cdr:sp macro="" textlink="">
      <cdr:nvSpPr>
        <cdr:cNvPr id="5" name="TextBox 1"/>
        <cdr:cNvSpPr txBox="1"/>
      </cdr:nvSpPr>
      <cdr:spPr>
        <a:xfrm xmlns:a="http://schemas.openxmlformats.org/drawingml/2006/main">
          <a:off x="6062931" y="1875426"/>
          <a:ext cx="7620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8%</a:t>
          </a:r>
        </a:p>
      </cdr:txBody>
    </cdr:sp>
  </cdr:relSizeAnchor>
  <cdr:relSizeAnchor xmlns:cdr="http://schemas.openxmlformats.org/drawingml/2006/chartDrawing">
    <cdr:from>
      <cdr:x>0.4375</cdr:x>
      <cdr:y>0.66473</cdr:y>
    </cdr:from>
    <cdr:to>
      <cdr:x>0.57036</cdr:x>
      <cdr:y>0.86317</cdr:y>
    </cdr:to>
    <cdr:sp macro="" textlink="">
      <cdr:nvSpPr>
        <cdr:cNvPr id="6" name="TextBox 1"/>
        <cdr:cNvSpPr txBox="1"/>
      </cdr:nvSpPr>
      <cdr:spPr>
        <a:xfrm xmlns:a="http://schemas.openxmlformats.org/drawingml/2006/main">
          <a:off x="3200400" y="2414432"/>
          <a:ext cx="971896" cy="720774"/>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models; MPO</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 forecasts</a:t>
          </a:r>
        </a:p>
      </cdr:txBody>
    </cdr:sp>
  </cdr:relSizeAnchor>
  <cdr:relSizeAnchor xmlns:cdr="http://schemas.openxmlformats.org/drawingml/2006/chartDrawing">
    <cdr:from>
      <cdr:x>0.8125</cdr:x>
      <cdr:y>0.66631</cdr:y>
    </cdr:from>
    <cdr:to>
      <cdr:x>0.94811</cdr:x>
      <cdr:y>0.981</cdr:y>
    </cdr:to>
    <cdr:sp macro="" textlink="">
      <cdr:nvSpPr>
        <cdr:cNvPr id="7" name="TextBox 1"/>
        <cdr:cNvSpPr txBox="1"/>
      </cdr:nvSpPr>
      <cdr:spPr>
        <a:xfrm xmlns:a="http://schemas.openxmlformats.org/drawingml/2006/main">
          <a:off x="5943600" y="2420171"/>
          <a:ext cx="992014" cy="114301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a:solidFill>
                <a:schemeClr val="bg1"/>
              </a:solidFill>
              <a:latin typeface="+mj-lt"/>
              <a:ea typeface="+mj-ea"/>
              <a:cs typeface="+mj-cs"/>
            </a:rPr>
            <a:t>m</a:t>
          </a:r>
          <a:r>
            <a:rPr lang="en-US" sz="1200" kern="1200" dirty="0" smtClean="0">
              <a:solidFill>
                <a:schemeClr val="bg1"/>
              </a:solidFill>
              <a:latin typeface="+mj-lt"/>
              <a:ea typeface="+mj-ea"/>
              <a:cs typeface="+mj-cs"/>
            </a:rPr>
            <a:t>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r>
            <a:rPr kumimoji="0" lang="en-US" sz="1200" b="0" i="0" u="none" strike="noStrike" kern="1200" cap="none" spc="0" normalizeH="0" noProof="0" dirty="0" smtClean="0">
              <a:ln>
                <a:noFill/>
              </a:ln>
              <a:solidFill>
                <a:schemeClr val="bg1"/>
              </a:solidFill>
              <a:effectLst/>
              <a:uLnTx/>
              <a:uFillTx/>
              <a:latin typeface="+mj-lt"/>
              <a:ea typeface="+mj-ea"/>
              <a:cs typeface="+mj-cs"/>
            </a:rPr>
            <a:t> forecasts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without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baseline="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0.05208</cdr:x>
      <cdr:y>0.66077</cdr:y>
    </cdr:from>
    <cdr:to>
      <cdr:x>0.19792</cdr:x>
      <cdr:y>0.74469</cdr:y>
    </cdr:to>
    <cdr:sp macro="" textlink="">
      <cdr:nvSpPr>
        <cdr:cNvPr id="9" name="TextBox 1"/>
        <cdr:cNvSpPr txBox="1"/>
      </cdr:nvSpPr>
      <cdr:spPr>
        <a:xfrm xmlns:a="http://schemas.openxmlformats.org/drawingml/2006/main">
          <a:off x="381000" y="2400049"/>
          <a:ext cx="1066800" cy="304814"/>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No modeling</a:t>
          </a:r>
        </a:p>
      </cdr:txBody>
    </cdr:sp>
  </cdr:relSizeAnchor>
  <cdr:relSizeAnchor xmlns:cdr="http://schemas.openxmlformats.org/drawingml/2006/chartDrawing">
    <cdr:from>
      <cdr:x>0.625</cdr:x>
      <cdr:y>0.66156</cdr:y>
    </cdr:from>
    <cdr:to>
      <cdr:x>0.76191</cdr:x>
      <cdr:y>0.97281</cdr:y>
    </cdr:to>
    <cdr:sp macro="" textlink="">
      <cdr:nvSpPr>
        <cdr:cNvPr id="10" name="TextBox 1"/>
        <cdr:cNvSpPr txBox="1"/>
      </cdr:nvSpPr>
      <cdr:spPr>
        <a:xfrm xmlns:a="http://schemas.openxmlformats.org/drawingml/2006/main">
          <a:off x="4572000" y="2402918"/>
          <a:ext cx="1001524" cy="1130522"/>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MPO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state</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provides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technical</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assistance</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0.23958</cdr:x>
      <cdr:y>0.66263</cdr:y>
    </cdr:from>
    <cdr:to>
      <cdr:x>0.37417</cdr:x>
      <cdr:y>0.9715</cdr:y>
    </cdr:to>
    <cdr:sp macro="" textlink="">
      <cdr:nvSpPr>
        <cdr:cNvPr id="11" name="TextBox 1"/>
        <cdr:cNvSpPr txBox="1"/>
      </cdr:nvSpPr>
      <cdr:spPr>
        <a:xfrm xmlns:a="http://schemas.openxmlformats.org/drawingml/2006/main">
          <a:off x="1752600" y="2406805"/>
          <a:ext cx="984528" cy="1121877"/>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State develops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models and</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kumimoji="0" lang="en-US" sz="1200" b="0" i="0" u="none" strike="noStrike" kern="1200" cap="none" spc="0" normalizeH="0" baseline="0" noProof="0" dirty="0" smtClean="0">
              <a:ln>
                <a:noFill/>
              </a:ln>
              <a:solidFill>
                <a:schemeClr val="bg1"/>
              </a:solidFill>
              <a:effectLst/>
              <a:uLnTx/>
              <a:uFillTx/>
              <a:latin typeface="+mj-lt"/>
              <a:ea typeface="+mj-ea"/>
              <a:cs typeface="+mj-cs"/>
            </a:rPr>
            <a:t>makes</a:t>
          </a:r>
        </a:p>
        <a:p xmlns:a="http://schemas.openxmlformats.org/drawingml/2006/main">
          <a:pPr marL="0" marR="0" indent="0" algn="l" defTabSz="914400" rtl="0" eaLnBrk="1" fontAlgn="auto" latinLnBrk="0" hangingPunct="1">
            <a:lnSpc>
              <a:spcPct val="100000"/>
            </a:lnSpc>
            <a:spcBef>
              <a:spcPct val="0"/>
            </a:spcBef>
            <a:spcAft>
              <a:spcPts val="0"/>
            </a:spcAft>
            <a:buClrTx/>
            <a:buSzTx/>
            <a:buFontTx/>
            <a:buNone/>
            <a:tabLst/>
          </a:pPr>
          <a:r>
            <a:rPr lang="en-US" sz="1200" kern="1200" dirty="0" smtClean="0">
              <a:solidFill>
                <a:schemeClr val="bg1"/>
              </a:solidFill>
              <a:latin typeface="+mj-lt"/>
              <a:ea typeface="+mj-ea"/>
              <a:cs typeface="+mj-cs"/>
            </a:rPr>
            <a:t>forecasts</a:t>
          </a:r>
          <a:endParaRPr kumimoji="0" lang="en-US" sz="1200" b="0" i="0" u="none" strike="noStrike" kern="1200" cap="none" spc="0" normalizeH="0" baseline="0" noProof="0" dirty="0" smtClean="0">
            <a:ln>
              <a:noFill/>
            </a:ln>
            <a:solidFill>
              <a:schemeClr val="bg1"/>
            </a:solidFill>
            <a:effectLst/>
            <a:uLnTx/>
            <a:uFillTx/>
            <a:latin typeface="+mj-lt"/>
            <a:ea typeface="+mj-ea"/>
            <a:cs typeface="+mj-cs"/>
          </a:endParaRPr>
        </a:p>
      </cdr:txBody>
    </cdr:sp>
  </cdr:relSizeAnchor>
  <cdr:relSizeAnchor xmlns:cdr="http://schemas.openxmlformats.org/drawingml/2006/chartDrawing">
    <cdr:from>
      <cdr:x>0.06584</cdr:x>
      <cdr:y>0.42923</cdr:y>
    </cdr:from>
    <cdr:to>
      <cdr:x>0.17001</cdr:x>
      <cdr:y>0.54173</cdr:y>
    </cdr:to>
    <cdr:sp macro="" textlink="">
      <cdr:nvSpPr>
        <cdr:cNvPr id="12" name="TextBox 1"/>
        <cdr:cNvSpPr txBox="1"/>
      </cdr:nvSpPr>
      <cdr:spPr>
        <a:xfrm xmlns:a="http://schemas.openxmlformats.org/drawingml/2006/main">
          <a:off x="481642" y="1559046"/>
          <a:ext cx="7620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lang="en-US" sz="2000" kern="1200" dirty="0" smtClean="0">
              <a:solidFill>
                <a:schemeClr val="tx1"/>
              </a:solidFill>
              <a:latin typeface="+mj-lt"/>
              <a:ea typeface="+mj-ea"/>
              <a:cs typeface="+mj-cs"/>
            </a:rPr>
            <a:t>15</a:t>
          </a:r>
          <a:r>
            <a:rPr kumimoji="0" lang="en-US" sz="2000" b="0" i="0" u="none" strike="noStrike" kern="1200" cap="none" spc="0" normalizeH="0" baseline="0" noProof="0" dirty="0" smtClean="0">
              <a:ln>
                <a:noFill/>
              </a:ln>
              <a:solidFill>
                <a:schemeClr val="tx1"/>
              </a:solidFill>
              <a:effectLst/>
              <a:uLnTx/>
              <a:uFillTx/>
              <a:latin typeface="+mj-lt"/>
              <a:ea typeface="+mj-ea"/>
              <a:cs typeface="+mj-cs"/>
            </a:rPr>
            <a:t>%</a:t>
          </a:r>
        </a:p>
      </cdr:txBody>
    </cdr:sp>
  </cdr:relSizeAnchor>
  <cdr:relSizeAnchor xmlns:cdr="http://schemas.openxmlformats.org/drawingml/2006/chartDrawing">
    <cdr:from>
      <cdr:x>0.63895</cdr:x>
      <cdr:y>0.24598</cdr:y>
    </cdr:from>
    <cdr:to>
      <cdr:x>0.74312</cdr:x>
      <cdr:y>0.35848</cdr:y>
    </cdr:to>
    <cdr:sp macro="" textlink="">
      <cdr:nvSpPr>
        <cdr:cNvPr id="13" name="TextBox 1"/>
        <cdr:cNvSpPr txBox="1"/>
      </cdr:nvSpPr>
      <cdr:spPr>
        <a:xfrm xmlns:a="http://schemas.openxmlformats.org/drawingml/2006/main">
          <a:off x="4674080" y="893455"/>
          <a:ext cx="7620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28%</a:t>
          </a:r>
        </a:p>
      </cdr:txBody>
    </cdr:sp>
  </cdr:relSizeAnchor>
  <cdr:relSizeAnchor xmlns:cdr="http://schemas.openxmlformats.org/drawingml/2006/chartDrawing">
    <cdr:from>
      <cdr:x>0.25668</cdr:x>
      <cdr:y>0.06267</cdr:y>
    </cdr:from>
    <cdr:to>
      <cdr:x>0.36085</cdr:x>
      <cdr:y>0.17517</cdr:y>
    </cdr:to>
    <cdr:sp macro="" textlink="">
      <cdr:nvSpPr>
        <cdr:cNvPr id="14" name="TextBox 1"/>
        <cdr:cNvSpPr txBox="1"/>
      </cdr:nvSpPr>
      <cdr:spPr>
        <a:xfrm xmlns:a="http://schemas.openxmlformats.org/drawingml/2006/main">
          <a:off x="1877684" y="227642"/>
          <a:ext cx="762000" cy="408623"/>
        </a:xfrm>
        <a:prstGeom xmlns:a="http://schemas.openxmlformats.org/drawingml/2006/main" prst="rect">
          <a:avLst/>
        </a:prstGeom>
      </cdr:spPr>
      <cdr:txBody>
        <a:bodyPr xmlns:a="http://schemas.openxmlformats.org/drawingml/2006/main" wrap="none" rtlCol="0" anchor="t"/>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chemeClr val="tx1"/>
              </a:solidFill>
              <a:effectLst/>
              <a:uLnTx/>
              <a:uFillTx/>
              <a:latin typeface="+mj-lt"/>
              <a:ea typeface="+mj-ea"/>
              <a:cs typeface="+mj-cs"/>
            </a:rPr>
            <a:t>42%</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7194" tIns="48597" rIns="97194" bIns="48597" rtlCol="0"/>
          <a:lstStyle>
            <a:lvl1pPr algn="l">
              <a:defRPr sz="1300"/>
            </a:lvl1pPr>
          </a:lstStyle>
          <a:p>
            <a:endParaRPr lang="en-US"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7194" tIns="48597" rIns="97194" bIns="48597" rtlCol="0"/>
          <a:lstStyle>
            <a:lvl1pPr algn="r">
              <a:defRPr sz="1300"/>
            </a:lvl1pPr>
          </a:lstStyle>
          <a:p>
            <a:fld id="{8B8931F2-889D-4C43-A134-B8693A9CCC49}" type="datetimeFigureOut">
              <a:rPr lang="en-US" smtClean="0"/>
              <a:pPr/>
              <a:t>8/30/2013</a:t>
            </a:fld>
            <a:endParaRPr lang="en-US" dirty="0"/>
          </a:p>
        </p:txBody>
      </p:sp>
      <p:sp>
        <p:nvSpPr>
          <p:cNvPr id="4" name="Footer Placeholder 3"/>
          <p:cNvSpPr>
            <a:spLocks noGrp="1"/>
          </p:cNvSpPr>
          <p:nvPr>
            <p:ph type="ftr" sz="quarter" idx="2"/>
          </p:nvPr>
        </p:nvSpPr>
        <p:spPr>
          <a:xfrm>
            <a:off x="0" y="9119473"/>
            <a:ext cx="3169920" cy="480060"/>
          </a:xfrm>
          <a:prstGeom prst="rect">
            <a:avLst/>
          </a:prstGeom>
        </p:spPr>
        <p:txBody>
          <a:bodyPr vert="horz" lIns="97194" tIns="48597" rIns="97194" bIns="48597" rtlCol="0" anchor="b"/>
          <a:lstStyle>
            <a:lvl1pPr algn="l">
              <a:defRPr sz="1300"/>
            </a:lvl1pPr>
          </a:lstStyle>
          <a:p>
            <a:endParaRPr lang="en-US" dirty="0"/>
          </a:p>
        </p:txBody>
      </p:sp>
      <p:sp>
        <p:nvSpPr>
          <p:cNvPr id="5" name="Slide Number Placeholder 4"/>
          <p:cNvSpPr>
            <a:spLocks noGrp="1"/>
          </p:cNvSpPr>
          <p:nvPr>
            <p:ph type="sldNum" sz="quarter" idx="3"/>
          </p:nvPr>
        </p:nvSpPr>
        <p:spPr>
          <a:xfrm>
            <a:off x="4143587" y="9119473"/>
            <a:ext cx="3169920" cy="480060"/>
          </a:xfrm>
          <a:prstGeom prst="rect">
            <a:avLst/>
          </a:prstGeom>
        </p:spPr>
        <p:txBody>
          <a:bodyPr vert="horz" lIns="97194" tIns="48597" rIns="97194" bIns="48597" rtlCol="0" anchor="b"/>
          <a:lstStyle>
            <a:lvl1pPr algn="r">
              <a:defRPr sz="1300"/>
            </a:lvl1pPr>
          </a:lstStyle>
          <a:p>
            <a:fld id="{D685D2F8-133E-45B5-B479-6B7CC154E361}" type="slidenum">
              <a:rPr lang="en-US" smtClean="0"/>
              <a:pPr/>
              <a:t>‹#›</a:t>
            </a:fld>
            <a:endParaRPr lang="en-US" dirty="0"/>
          </a:p>
        </p:txBody>
      </p:sp>
    </p:spTree>
    <p:extLst>
      <p:ext uri="{BB962C8B-B14F-4D97-AF65-F5344CB8AC3E}">
        <p14:creationId xmlns:p14="http://schemas.microsoft.com/office/powerpoint/2010/main" val="395714936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7194" tIns="48597" rIns="97194" bIns="48597"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7194" tIns="48597" rIns="97194" bIns="48597" rtlCol="0"/>
          <a:lstStyle>
            <a:lvl1pPr algn="r">
              <a:defRPr sz="1300"/>
            </a:lvl1pPr>
          </a:lstStyle>
          <a:p>
            <a:fld id="{2215C9DF-FCC4-4FB8-ABE6-505FF4729FD5}" type="datetimeFigureOut">
              <a:rPr lang="en-US" smtClean="0"/>
              <a:pPr/>
              <a:t>8/30/2013</a:t>
            </a:fld>
            <a:endParaRPr lang="en-US"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7194" tIns="48597" rIns="97194" bIns="48597" rtlCol="0" anchor="ctr"/>
          <a:lstStyle/>
          <a:p>
            <a:endParaRPr lang="en-US"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7194" tIns="48597" rIns="97194" bIns="4859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3"/>
            <a:ext cx="3169920" cy="480060"/>
          </a:xfrm>
          <a:prstGeom prst="rect">
            <a:avLst/>
          </a:prstGeom>
        </p:spPr>
        <p:txBody>
          <a:bodyPr vert="horz" lIns="97194" tIns="48597" rIns="97194" bIns="48597"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3"/>
            <a:ext cx="3169920" cy="480060"/>
          </a:xfrm>
          <a:prstGeom prst="rect">
            <a:avLst/>
          </a:prstGeom>
        </p:spPr>
        <p:txBody>
          <a:bodyPr vert="horz" lIns="97194" tIns="48597" rIns="97194" bIns="48597" rtlCol="0" anchor="b"/>
          <a:lstStyle>
            <a:lvl1pPr algn="r">
              <a:defRPr sz="1300"/>
            </a:lvl1pPr>
          </a:lstStyle>
          <a:p>
            <a:fld id="{171A5314-A1C3-4B67-A152-E43B75FD0905}" type="slidenum">
              <a:rPr lang="en-US" smtClean="0"/>
              <a:pPr/>
              <a:t>‹#›</a:t>
            </a:fld>
            <a:endParaRPr lang="en-US" dirty="0"/>
          </a:p>
        </p:txBody>
      </p:sp>
    </p:spTree>
    <p:extLst>
      <p:ext uri="{BB962C8B-B14F-4D97-AF65-F5344CB8AC3E}">
        <p14:creationId xmlns:p14="http://schemas.microsoft.com/office/powerpoint/2010/main" val="407802631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85967" lvl="1" defTabSz="971936">
              <a:defRPr/>
            </a:pPr>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85967" lvl="1" defTabSz="971936">
              <a:defRPr/>
            </a:pPr>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9456">
              <a:defRPr/>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9456">
              <a:defRPr/>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443453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9456">
              <a:defRPr/>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9456">
              <a:defRPr/>
            </a:pPr>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267200" y="457200"/>
            <a:ext cx="4572000" cy="2362199"/>
          </a:xfrm>
          <a:prstGeom prst="rect">
            <a:avLst/>
          </a:prstGeom>
        </p:spPr>
        <p:txBody>
          <a:bodyPr/>
          <a:lstStyle>
            <a:lvl1pPr algn="ctr">
              <a:defRPr sz="48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267200" y="2971799"/>
            <a:ext cx="4572000" cy="838201"/>
          </a:xfrm>
        </p:spPr>
        <p:txBody>
          <a:bodyPr>
            <a:noAutofit/>
          </a:bodyPr>
          <a:lstStyle>
            <a:lvl1pPr marL="0" indent="0" algn="ctr">
              <a:buNone/>
              <a:defRPr sz="2800">
                <a:solidFill>
                  <a:srgbClr val="78786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1" y="0"/>
            <a:ext cx="9144001" cy="6858000"/>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5911518"/>
            <a:ext cx="914400" cy="641298"/>
          </a:xfrm>
          <a:prstGeom prst="rect">
            <a:avLst/>
          </a:prstGeom>
        </p:spPr>
      </p:pic>
      <p:sp>
        <p:nvSpPr>
          <p:cNvPr id="4" name="Rectangle 3"/>
          <p:cNvSpPr/>
          <p:nvPr userDrawn="1"/>
        </p:nvSpPr>
        <p:spPr>
          <a:xfrm>
            <a:off x="-76200" y="6383179"/>
            <a:ext cx="9372600" cy="246221"/>
          </a:xfrm>
          <a:prstGeom prst="rect">
            <a:avLst/>
          </a:prstGeom>
        </p:spPr>
        <p:txBody>
          <a:bodyPr wrap="square">
            <a:spAutoFit/>
          </a:bodyPr>
          <a:lstStyle/>
          <a:p>
            <a:pPr algn="ctr">
              <a:lnSpc>
                <a:spcPts val="1200"/>
              </a:lnSpc>
            </a:pPr>
            <a:r>
              <a:rPr lang="en-US" sz="1200" dirty="0" smtClean="0">
                <a:solidFill>
                  <a:schemeClr val="tx1"/>
                </a:solidFill>
              </a:rPr>
              <a:t>Managing </a:t>
            </a:r>
            <a:r>
              <a:rPr lang="en-US" sz="1200" dirty="0">
                <a:solidFill>
                  <a:schemeClr val="tx1"/>
                </a:solidFill>
              </a:rPr>
              <a:t>the </a:t>
            </a:r>
            <a:r>
              <a:rPr lang="en-US" sz="1200" dirty="0" smtClean="0">
                <a:solidFill>
                  <a:schemeClr val="tx1"/>
                </a:solidFill>
              </a:rPr>
              <a:t>TDM Development Process</a:t>
            </a:r>
          </a:p>
        </p:txBody>
      </p:sp>
      <p:sp>
        <p:nvSpPr>
          <p:cNvPr id="5" name="Rectangle 4"/>
          <p:cNvSpPr/>
          <p:nvPr userDrawn="1"/>
        </p:nvSpPr>
        <p:spPr>
          <a:xfrm>
            <a:off x="8349108" y="6248400"/>
            <a:ext cx="460382" cy="369332"/>
          </a:xfrm>
          <a:prstGeom prst="rect">
            <a:avLst/>
          </a:prstGeom>
          <a:noFill/>
        </p:spPr>
        <p:txBody>
          <a:bodyPr wrap="none">
            <a:spAutoFit/>
          </a:bodyPr>
          <a:lstStyle/>
          <a:p>
            <a:pPr algn="ctr"/>
            <a:fld id="{24662428-CC67-4628-8A3E-1C86D0646A6D}" type="slidenum">
              <a:rPr lang="en-US" b="1" smtClean="0">
                <a:solidFill>
                  <a:schemeClr val="tx1"/>
                </a:solidFill>
              </a:rPr>
              <a:pPr algn="ctr"/>
              <a:t>‹#›</a:t>
            </a:fld>
            <a:endParaRPr lang="en-US" b="1" dirty="0">
              <a:solidFill>
                <a:schemeClr val="tx1"/>
              </a:solidFill>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3" name="Title 1"/>
          <p:cNvSpPr>
            <a:spLocks noGrp="1"/>
          </p:cNvSpPr>
          <p:nvPr>
            <p:ph type="title"/>
          </p:nvPr>
        </p:nvSpPr>
        <p:spPr>
          <a:xfrm>
            <a:off x="152400" y="273050"/>
            <a:ext cx="2971800" cy="5518150"/>
          </a:xfrm>
          <a:prstGeom prst="rect">
            <a:avLst/>
          </a:prstGeom>
        </p:spPr>
        <p:txBody>
          <a:bodyPr anchor="ctr">
            <a:noAutofit/>
          </a:bodyPr>
          <a:lstStyle>
            <a:lvl1pPr algn="l">
              <a:defRPr sz="4000" b="0">
                <a:solidFill>
                  <a:schemeClr val="bg1"/>
                </a:solidFill>
              </a:defRPr>
            </a:lvl1pPr>
          </a:lstStyle>
          <a:p>
            <a:r>
              <a:rPr lang="en-US" dirty="0" smtClean="0"/>
              <a:t>Click to edit Master title style</a:t>
            </a:r>
            <a:endParaRPr lang="en-US" dirty="0"/>
          </a:p>
        </p:txBody>
      </p:sp>
      <p:sp>
        <p:nvSpPr>
          <p:cNvPr id="16" name="Rectangle 15"/>
          <p:cNvSpPr/>
          <p:nvPr userDrawn="1"/>
        </p:nvSpPr>
        <p:spPr>
          <a:xfrm>
            <a:off x="3079630" y="0"/>
            <a:ext cx="6064370" cy="6248400"/>
          </a:xfrm>
          <a:prstGeom prst="rect">
            <a:avLst/>
          </a:prstGeom>
          <a:solidFill>
            <a:srgbClr val="2D2D1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Content with Caption">
    <p:spTree>
      <p:nvGrpSpPr>
        <p:cNvPr id="1" name=""/>
        <p:cNvGrpSpPr/>
        <p:nvPr/>
      </p:nvGrpSpPr>
      <p:grpSpPr>
        <a:xfrm>
          <a:off x="0" y="0"/>
          <a:ext cx="0" cy="0"/>
          <a:chOff x="0" y="0"/>
          <a:chExt cx="0" cy="0"/>
        </a:xfrm>
      </p:grpSpPr>
      <p:sp>
        <p:nvSpPr>
          <p:cNvPr id="10" name="Rectangle 9"/>
          <p:cNvSpPr/>
          <p:nvPr userDrawn="1"/>
        </p:nvSpPr>
        <p:spPr>
          <a:xfrm>
            <a:off x="-1" y="0"/>
            <a:ext cx="9067801" cy="5791200"/>
          </a:xfrm>
          <a:prstGeom prst="rect">
            <a:avLst/>
          </a:prstGeom>
          <a:solidFill>
            <a:srgbClr val="2D2D1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0"/>
            <a:ext cx="3581399" cy="57912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0"/>
            <a:ext cx="3352800" cy="5562600"/>
          </a:xfrm>
          <a:prstGeom prst="rect">
            <a:avLst/>
          </a:prstGeom>
          <a:solidFill>
            <a:srgbClr val="787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04801" y="273050"/>
            <a:ext cx="2667000" cy="5594350"/>
          </a:xfrm>
          <a:prstGeom prst="rect">
            <a:avLst/>
          </a:prstGeom>
        </p:spPr>
        <p:txBody>
          <a:bodyPr anchor="ctr">
            <a:normAutofit/>
          </a:bodyPr>
          <a:lstStyle>
            <a:lvl1pPr algn="l">
              <a:defRPr sz="3400" b="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prstGeom prst="rect">
            <a:avLst/>
          </a:prstGeo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ubsection">
    <p:bg>
      <p:bgPr>
        <a:solidFill>
          <a:srgbClr val="92D050"/>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457200" y="228600"/>
            <a:ext cx="8229600" cy="1143000"/>
          </a:xfrm>
          <a:prstGeom prst="rect">
            <a:avLst/>
          </a:prstGeom>
        </p:spPr>
        <p:txBody>
          <a:bodyPr/>
          <a:lstStyle>
            <a:lvl1pPr>
              <a:defRPr>
                <a:solidFill>
                  <a:srgbClr val="2D2D19"/>
                </a:solidFill>
              </a:defRPr>
            </a:lvl1pPr>
          </a:lstStyle>
          <a:p>
            <a:r>
              <a:rPr lang="en-US" dirty="0" smtClean="0"/>
              <a:t>Click to edit Master title style</a:t>
            </a:r>
            <a:endParaRPr lang="en-US" dirty="0"/>
          </a:p>
        </p:txBody>
      </p:sp>
      <p:sp>
        <p:nvSpPr>
          <p:cNvPr id="2" name="Rectangle 1"/>
          <p:cNvSpPr/>
          <p:nvPr userDrawn="1"/>
        </p:nvSpPr>
        <p:spPr>
          <a:xfrm>
            <a:off x="0" y="5715000"/>
            <a:ext cx="8991600" cy="10668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5911518"/>
            <a:ext cx="914400" cy="641298"/>
          </a:xfrm>
          <a:prstGeom prst="rect">
            <a:avLst/>
          </a:prstGeom>
        </p:spPr>
      </p:pic>
      <p:sp>
        <p:nvSpPr>
          <p:cNvPr id="8" name="Rectangle 7"/>
          <p:cNvSpPr/>
          <p:nvPr userDrawn="1"/>
        </p:nvSpPr>
        <p:spPr>
          <a:xfrm>
            <a:off x="-76200" y="6383179"/>
            <a:ext cx="9372600" cy="246221"/>
          </a:xfrm>
          <a:prstGeom prst="rect">
            <a:avLst/>
          </a:prstGeom>
        </p:spPr>
        <p:txBody>
          <a:bodyPr wrap="square">
            <a:spAutoFit/>
          </a:bodyPr>
          <a:lstStyle/>
          <a:p>
            <a:pPr algn="ctr">
              <a:lnSpc>
                <a:spcPts val="1200"/>
              </a:lnSpc>
            </a:pPr>
            <a:r>
              <a:rPr lang="en-US" sz="1200" dirty="0" smtClean="0">
                <a:solidFill>
                  <a:schemeClr val="tx1"/>
                </a:solidFill>
              </a:rPr>
              <a:t>Managing </a:t>
            </a:r>
            <a:r>
              <a:rPr lang="en-US" sz="1200" dirty="0">
                <a:solidFill>
                  <a:schemeClr val="tx1"/>
                </a:solidFill>
              </a:rPr>
              <a:t>the </a:t>
            </a:r>
            <a:r>
              <a:rPr lang="en-US" sz="1200" dirty="0" smtClean="0">
                <a:solidFill>
                  <a:schemeClr val="tx1"/>
                </a:solidFill>
              </a:rPr>
              <a:t>TDM Development Process</a:t>
            </a:r>
          </a:p>
        </p:txBody>
      </p:sp>
      <p:sp>
        <p:nvSpPr>
          <p:cNvPr id="9" name="Rectangle 8"/>
          <p:cNvSpPr/>
          <p:nvPr userDrawn="1"/>
        </p:nvSpPr>
        <p:spPr>
          <a:xfrm>
            <a:off x="8349108" y="6248400"/>
            <a:ext cx="460382" cy="369332"/>
          </a:xfrm>
          <a:prstGeom prst="rect">
            <a:avLst/>
          </a:prstGeom>
          <a:noFill/>
        </p:spPr>
        <p:txBody>
          <a:bodyPr wrap="none">
            <a:spAutoFit/>
          </a:bodyPr>
          <a:lstStyle/>
          <a:p>
            <a:pPr algn="ctr"/>
            <a:fld id="{8CA1F018-24A2-40DA-92C4-3DDDD9B164FD}" type="slidenum">
              <a:rPr lang="en-US" b="1" smtClean="0">
                <a:solidFill>
                  <a:schemeClr val="tx1"/>
                </a:solidFill>
              </a:rPr>
              <a:pPr algn="ctr"/>
              <a:t>‹#›</a:t>
            </a:fld>
            <a:endParaRPr lang="en-US" b="1" dirty="0">
              <a:solidFill>
                <a:schemeClr val="tx1"/>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prstGeom prst="rect">
            <a:avLst/>
          </a:prstGeom>
        </p:spPr>
        <p:txBody>
          <a:bodyPr/>
          <a:lstStyle>
            <a:lvl1pPr>
              <a:defRPr>
                <a:solidFill>
                  <a:srgbClr val="2D2D19"/>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rgbClr val="2D2D19"/>
                </a:solidFill>
              </a:defRPr>
            </a:lvl1pPr>
            <a:lvl2pPr>
              <a:defRPr>
                <a:solidFill>
                  <a:srgbClr val="2D2D19"/>
                </a:solidFill>
              </a:defRPr>
            </a:lvl2pPr>
            <a:lvl3pPr>
              <a:defRPr>
                <a:solidFill>
                  <a:srgbClr val="2D2D19"/>
                </a:solidFill>
              </a:defRPr>
            </a:lvl3pPr>
            <a:lvl4pPr>
              <a:defRPr>
                <a:solidFill>
                  <a:srgbClr val="2D2D19"/>
                </a:solidFill>
              </a:defRPr>
            </a:lvl4pPr>
            <a:lvl5pPr>
              <a:defRPr>
                <a:solidFill>
                  <a:srgbClr val="2D2D19"/>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5911518"/>
            <a:ext cx="914400" cy="641298"/>
          </a:xfrm>
          <a:prstGeom prst="rect">
            <a:avLst/>
          </a:prstGeom>
        </p:spPr>
      </p:pic>
      <p:sp>
        <p:nvSpPr>
          <p:cNvPr id="8" name="Rectangle 7"/>
          <p:cNvSpPr/>
          <p:nvPr userDrawn="1"/>
        </p:nvSpPr>
        <p:spPr>
          <a:xfrm>
            <a:off x="-76200" y="6383179"/>
            <a:ext cx="9372600" cy="246221"/>
          </a:xfrm>
          <a:prstGeom prst="rect">
            <a:avLst/>
          </a:prstGeom>
        </p:spPr>
        <p:txBody>
          <a:bodyPr wrap="square">
            <a:spAutoFit/>
          </a:bodyPr>
          <a:lstStyle/>
          <a:p>
            <a:pPr algn="ctr">
              <a:lnSpc>
                <a:spcPts val="1200"/>
              </a:lnSpc>
            </a:pPr>
            <a:r>
              <a:rPr lang="en-US" sz="1200" dirty="0" smtClean="0">
                <a:solidFill>
                  <a:schemeClr val="tx1"/>
                </a:solidFill>
              </a:rPr>
              <a:t>Managing </a:t>
            </a:r>
            <a:r>
              <a:rPr lang="en-US" sz="1200" dirty="0">
                <a:solidFill>
                  <a:schemeClr val="tx1"/>
                </a:solidFill>
              </a:rPr>
              <a:t>the </a:t>
            </a:r>
            <a:r>
              <a:rPr lang="en-US" sz="1200" dirty="0" smtClean="0">
                <a:solidFill>
                  <a:schemeClr val="tx1"/>
                </a:solidFill>
              </a:rPr>
              <a:t>TDM Development Process</a:t>
            </a:r>
          </a:p>
        </p:txBody>
      </p:sp>
      <p:sp>
        <p:nvSpPr>
          <p:cNvPr id="9" name="Rectangle 8"/>
          <p:cNvSpPr/>
          <p:nvPr userDrawn="1"/>
        </p:nvSpPr>
        <p:spPr>
          <a:xfrm>
            <a:off x="8349108" y="6248400"/>
            <a:ext cx="460382" cy="369332"/>
          </a:xfrm>
          <a:prstGeom prst="rect">
            <a:avLst/>
          </a:prstGeom>
          <a:noFill/>
        </p:spPr>
        <p:txBody>
          <a:bodyPr wrap="none">
            <a:spAutoFit/>
          </a:bodyPr>
          <a:lstStyle/>
          <a:p>
            <a:pPr algn="ctr"/>
            <a:fld id="{8CA1F018-24A2-40DA-92C4-3DDDD9B164FD}" type="slidenum">
              <a:rPr lang="en-US" b="1" smtClean="0">
                <a:solidFill>
                  <a:schemeClr val="tx1"/>
                </a:solidFill>
              </a:rPr>
              <a:pPr algn="ctr"/>
              <a:t>‹#›</a:t>
            </a:fld>
            <a:endParaRPr lang="en-US" b="1" dirty="0">
              <a:solidFill>
                <a:schemeClr val="tx1"/>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1" y="0"/>
            <a:ext cx="9144001" cy="5867400"/>
          </a:xfrm>
          <a:prstGeom prst="rect">
            <a:avLst/>
          </a:prstGeom>
          <a:solidFill>
            <a:srgbClr val="2D2D1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362200" y="228600"/>
            <a:ext cx="6324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92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92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prstGeom prst="rect">
            <a:avLst/>
          </a:prstGeo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16" name="Rectangle 15"/>
          <p:cNvSpPr/>
          <p:nvPr userDrawn="1"/>
        </p:nvSpPr>
        <p:spPr>
          <a:xfrm>
            <a:off x="3079630" y="0"/>
            <a:ext cx="6064370" cy="6248400"/>
          </a:xfrm>
          <a:prstGeom prst="rect">
            <a:avLst/>
          </a:prstGeom>
          <a:solidFill>
            <a:srgbClr val="2D2D1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p:cNvSpPr/>
          <p:nvPr userDrawn="1"/>
        </p:nvSpPr>
        <p:spPr>
          <a:xfrm>
            <a:off x="-1" y="0"/>
            <a:ext cx="9144001" cy="5791200"/>
          </a:xfrm>
          <a:prstGeom prst="rect">
            <a:avLst/>
          </a:prstGeom>
          <a:solidFill>
            <a:srgbClr val="2D2D1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D2D1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1"/>
            <a:ext cx="8229600" cy="4191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Placeholder 1"/>
          <p:cNvSpPr>
            <a:spLocks noGrp="1"/>
          </p:cNvSpPr>
          <p:nvPr>
            <p:ph type="title"/>
          </p:nvPr>
        </p:nvSpPr>
        <p:spPr>
          <a:xfrm>
            <a:off x="457200" y="228600"/>
            <a:ext cx="8229600" cy="1143000"/>
          </a:xfrm>
          <a:prstGeom prst="rect">
            <a:avLst/>
          </a:prstGeom>
          <a:noFill/>
        </p:spPr>
        <p:txBody>
          <a:bodyPr vert="horz" lIns="91440" tIns="45720" rIns="91440" bIns="45720" rtlCol="0" anchor="ctr">
            <a:normAutofit/>
          </a:bodyPr>
          <a:lstStyle/>
          <a:p>
            <a:r>
              <a:rPr lang="en-US" dirty="0" smtClean="0"/>
              <a:t>Click to edit Master title style</a:t>
            </a:r>
            <a:endParaRPr lang="en-US" dirty="0"/>
          </a:p>
        </p:txBody>
      </p:sp>
      <p:pic>
        <p:nvPicPr>
          <p:cNvPr id="7" name="Picture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0" y="5911390"/>
            <a:ext cx="914400" cy="641554"/>
          </a:xfrm>
          <a:prstGeom prst="rect">
            <a:avLst/>
          </a:prstGeom>
        </p:spPr>
      </p:pic>
      <p:sp>
        <p:nvSpPr>
          <p:cNvPr id="8" name="Rectangle 7"/>
          <p:cNvSpPr/>
          <p:nvPr userDrawn="1"/>
        </p:nvSpPr>
        <p:spPr>
          <a:xfrm>
            <a:off x="-76200" y="6383179"/>
            <a:ext cx="9372600" cy="246221"/>
          </a:xfrm>
          <a:prstGeom prst="rect">
            <a:avLst/>
          </a:prstGeom>
        </p:spPr>
        <p:txBody>
          <a:bodyPr wrap="square">
            <a:spAutoFit/>
          </a:bodyPr>
          <a:lstStyle/>
          <a:p>
            <a:pPr algn="ctr">
              <a:lnSpc>
                <a:spcPts val="1200"/>
              </a:lnSpc>
            </a:pPr>
            <a:r>
              <a:rPr lang="en-US" sz="1200" dirty="0" smtClean="0">
                <a:solidFill>
                  <a:schemeClr val="bg1"/>
                </a:solidFill>
              </a:rPr>
              <a:t>Managing </a:t>
            </a:r>
            <a:r>
              <a:rPr lang="en-US" sz="1200" dirty="0">
                <a:solidFill>
                  <a:schemeClr val="bg1"/>
                </a:solidFill>
              </a:rPr>
              <a:t>the </a:t>
            </a:r>
            <a:r>
              <a:rPr lang="en-US" sz="1200" dirty="0" smtClean="0">
                <a:solidFill>
                  <a:schemeClr val="bg1"/>
                </a:solidFill>
              </a:rPr>
              <a:t>TDM Development Process</a:t>
            </a:r>
          </a:p>
        </p:txBody>
      </p:sp>
      <p:sp>
        <p:nvSpPr>
          <p:cNvPr id="9" name="Rectangle 8"/>
          <p:cNvSpPr/>
          <p:nvPr userDrawn="1"/>
        </p:nvSpPr>
        <p:spPr>
          <a:xfrm>
            <a:off x="8349108" y="6248400"/>
            <a:ext cx="460383" cy="369332"/>
          </a:xfrm>
          <a:prstGeom prst="rect">
            <a:avLst/>
          </a:prstGeom>
          <a:noFill/>
        </p:spPr>
        <p:txBody>
          <a:bodyPr wrap="none">
            <a:spAutoFit/>
          </a:bodyPr>
          <a:lstStyle/>
          <a:p>
            <a:pPr algn="ctr"/>
            <a:fld id="{8861A8C1-2B10-4F9B-8DD7-954380F62104}" type="slidenum">
              <a:rPr lang="en-US" b="1" smtClean="0">
                <a:solidFill>
                  <a:schemeClr val="bg1"/>
                </a:solidFill>
              </a:rPr>
              <a:pPr algn="ctr"/>
              <a:t>‹#›</a:t>
            </a:fld>
            <a:endParaRPr lang="en-US"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 id="2147483670" r:id="rId4"/>
    <p:sldLayoutId id="2147483668" r:id="rId5"/>
    <p:sldLayoutId id="2147483653" r:id="rId6"/>
    <p:sldLayoutId id="2147483655" r:id="rId7"/>
    <p:sldLayoutId id="2147483667" r:id="rId8"/>
    <p:sldLayoutId id="2147483662" r:id="rId9"/>
    <p:sldLayoutId id="2147483663" r:id="rId10"/>
    <p:sldLayoutId id="2147483656" r:id="rId11"/>
    <p:sldLayoutId id="2147483673" r:id="rId12"/>
    <p:sldLayoutId id="2147483674" r:id="rId13"/>
  </p:sldLayoutIdLst>
  <p:timing>
    <p:tnLst>
      <p:par>
        <p:cTn id="1" dur="indefinite" restart="never" nodeType="tmRoot"/>
      </p:par>
    </p:tnLst>
  </p:timing>
  <p:hf hdr="0" ftr="0" dt="0"/>
  <p:txStyles>
    <p:titleStyle>
      <a:lvl1pPr algn="l"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Symbol" pitchFamily="18" charset="2"/>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7.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8.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14.wmf"/><Relationship Id="rId4" Type="http://schemas.openxmlformats.org/officeDocument/2006/relationships/image" Target="../media/image13.wmf"/></Relationships>
</file>

<file path=ppt/slides/_rels/slide1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9.xml"/><Relationship Id="rId1" Type="http://schemas.openxmlformats.org/officeDocument/2006/relationships/slideLayout" Target="../slideLayouts/slideLayout1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1.xml"/><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3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37.xml"/><Relationship Id="rId1" Type="http://schemas.openxmlformats.org/officeDocument/2006/relationships/slideLayout" Target="../slideLayouts/slideLayout1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8.xml"/><Relationship Id="rId1" Type="http://schemas.openxmlformats.org/officeDocument/2006/relationships/slideLayout" Target="../slideLayouts/slideLayout1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9.xml"/><Relationship Id="rId1" Type="http://schemas.openxmlformats.org/officeDocument/2006/relationships/slideLayout" Target="../slideLayouts/slideLayout1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1.xml"/><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1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2.xml"/><Relationship Id="rId1" Type="http://schemas.openxmlformats.org/officeDocument/2006/relationships/slideLayout" Target="../slideLayouts/slideLayout11.xml"/><Relationship Id="rId4" Type="http://schemas.openxmlformats.org/officeDocument/2006/relationships/image" Target="../media/image64.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7.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1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8.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9.xml"/><Relationship Id="rId1" Type="http://schemas.openxmlformats.org/officeDocument/2006/relationships/slideLayout" Target="../slideLayouts/slideLayout11.xml"/></Relationships>
</file>

<file path=ppt/slides/_rels/slide1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0.xml"/><Relationship Id="rId1" Type="http://schemas.openxmlformats.org/officeDocument/2006/relationships/slideLayout" Target="../slideLayouts/slideLayout1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3.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1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4.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1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5.xml"/><Relationship Id="rId1" Type="http://schemas.openxmlformats.org/officeDocument/2006/relationships/slideLayout" Target="../slideLayouts/slideLayout11.xml"/></Relationships>
</file>

<file path=ppt/slides/_rels/slide1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6.xml"/><Relationship Id="rId1" Type="http://schemas.openxmlformats.org/officeDocument/2006/relationships/slideLayout" Target="../slideLayouts/slideLayout1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9.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9.xml"/><Relationship Id="rId1" Type="http://schemas.openxmlformats.org/officeDocument/2006/relationships/slideLayout" Target="../slideLayouts/slideLayout1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62.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64.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6.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35.jpeg"/><Relationship Id="rId7" Type="http://schemas.openxmlformats.org/officeDocument/2006/relationships/diagramColors" Target="../diagrams/colors16.xml"/><Relationship Id="rId2" Type="http://schemas.openxmlformats.org/officeDocument/2006/relationships/notesSlide" Target="../notesSlides/notesSlide176.xml"/><Relationship Id="rId1" Type="http://schemas.openxmlformats.org/officeDocument/2006/relationships/slideLayout" Target="../slideLayouts/slideLayout4.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17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77.xml"/><Relationship Id="rId1" Type="http://schemas.openxmlformats.org/officeDocument/2006/relationships/slideLayout" Target="../slideLayouts/slideLayout3.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81.xml"/><Relationship Id="rId1" Type="http://schemas.openxmlformats.org/officeDocument/2006/relationships/slideLayout" Target="../slideLayouts/slideLayout3.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9.xml"/></Relationships>
</file>

<file path=ppt/slides/_rels/slide18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jpeg"/></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0.xml"/><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1.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2.xml"/><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3.xml"/><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4.xml"/><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95.xml"/><Relationship Id="rId1" Type="http://schemas.openxmlformats.org/officeDocument/2006/relationships/slideLayout" Target="../slideLayouts/slideLayout11.xml"/></Relationships>
</file>

<file path=ppt/slides/_rels/slide19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96.xml"/><Relationship Id="rId1" Type="http://schemas.openxmlformats.org/officeDocument/2006/relationships/slideLayout" Target="../slideLayouts/slideLayout11.xml"/></Relationships>
</file>

<file path=ppt/slides/_rels/slide19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7.xml"/><Relationship Id="rId1" Type="http://schemas.openxmlformats.org/officeDocument/2006/relationships/slideLayout" Target="../slideLayouts/slideLayout11.xml"/></Relationships>
</file>

<file path=ppt/slides/_rels/slide19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99.xml"/><Relationship Id="rId1" Type="http://schemas.openxmlformats.org/officeDocument/2006/relationships/slideLayout" Target="../slideLayouts/slideLayout11.xml"/></Relationships>
</file>

<file path=ppt/slides/_rels/slide20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00.xml"/><Relationship Id="rId1" Type="http://schemas.openxmlformats.org/officeDocument/2006/relationships/slideLayout" Target="../slideLayouts/slideLayout11.xml"/></Relationships>
</file>

<file path=ppt/slides/_rels/slide20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01.xml"/><Relationship Id="rId1" Type="http://schemas.openxmlformats.org/officeDocument/2006/relationships/slideLayout" Target="../slideLayouts/slideLayout11.xml"/></Relationships>
</file>

<file path=ppt/slides/_rels/slide20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02.xml"/><Relationship Id="rId1" Type="http://schemas.openxmlformats.org/officeDocument/2006/relationships/slideLayout" Target="../slideLayouts/slideLayout11.xml"/><Relationship Id="rId4" Type="http://schemas.openxmlformats.org/officeDocument/2006/relationships/image" Target="../media/image86.png"/></Relationships>
</file>

<file path=ppt/slides/_rels/slide20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03.xml"/><Relationship Id="rId1" Type="http://schemas.openxmlformats.org/officeDocument/2006/relationships/slideLayout" Target="../slideLayouts/slideLayout11.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11.xml"/></Relationships>
</file>

<file path=ppt/slides/_rels/slide20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05.xml"/><Relationship Id="rId1" Type="http://schemas.openxmlformats.org/officeDocument/2006/relationships/slideLayout" Target="../slideLayouts/slideLayout11.xml"/></Relationships>
</file>

<file path=ppt/slides/_rels/slide20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06.xml"/><Relationship Id="rId1" Type="http://schemas.openxmlformats.org/officeDocument/2006/relationships/slideLayout" Target="../slideLayouts/slideLayout11.xml"/></Relationships>
</file>

<file path=ppt/slides/_rels/slide208.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7.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09.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9.xml"/></Relationships>
</file>

<file path=ppt/slides/_rels/slide214.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13.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3.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3.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3.xml"/></Relationships>
</file>

<file path=ppt/slides/_rels/slide21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17.xml"/><Relationship Id="rId1" Type="http://schemas.openxmlformats.org/officeDocument/2006/relationships/slideLayout" Target="../slideLayouts/slideLayout11.xml"/></Relationships>
</file>

<file path=ppt/slides/_rels/slide21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1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0.xml"/><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21.xml"/><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22.xml"/><Relationship Id="rId1" Type="http://schemas.openxmlformats.org/officeDocument/2006/relationships/slideLayout" Target="../slideLayouts/slideLayout3.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9.xml"/></Relationships>
</file>

<file path=ppt/slides/_rels/slide2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24.xml"/><Relationship Id="rId1" Type="http://schemas.openxmlformats.org/officeDocument/2006/relationships/slideLayout" Target="../slideLayouts/slideLayout3.xml"/></Relationships>
</file>

<file path=ppt/slides/_rels/slide2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25.xml"/><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26.xml"/><Relationship Id="rId1" Type="http://schemas.openxmlformats.org/officeDocument/2006/relationships/slideLayout" Target="../slideLayouts/slideLayout3.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3.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3.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33.xml"/><Relationship Id="rId1" Type="http://schemas.openxmlformats.org/officeDocument/2006/relationships/slideLayout" Target="../slideLayouts/slideLayout11.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35.xml"/><Relationship Id="rId1" Type="http://schemas.openxmlformats.org/officeDocument/2006/relationships/slideLayout" Target="../slideLayouts/slideLayout11.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9.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39.xml"/><Relationship Id="rId1" Type="http://schemas.openxmlformats.org/officeDocument/2006/relationships/slideLayout" Target="../slideLayouts/slideLayout11.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3.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3.xml"/></Relationships>
</file>

<file path=ppt/slides/_rels/slide24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42.xml"/><Relationship Id="rId1" Type="http://schemas.openxmlformats.org/officeDocument/2006/relationships/slideLayout" Target="../slideLayouts/slideLayout11.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9.xml"/></Relationships>
</file>

<file path=ppt/slides/_rels/slide2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4.xml"/><Relationship Id="rId1" Type="http://schemas.openxmlformats.org/officeDocument/2006/relationships/slideLayout" Target="../slideLayouts/slideLayout3.xml"/></Relationships>
</file>

<file path=ppt/slides/_rels/slide2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5.xml"/><Relationship Id="rId1" Type="http://schemas.openxmlformats.org/officeDocument/2006/relationships/slideLayout" Target="../slideLayouts/slideLayout3.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3.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3.xml"/></Relationships>
</file>

<file path=ppt/slides/_rels/slide24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48.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49.xml"/><Relationship Id="rId1" Type="http://schemas.openxmlformats.org/officeDocument/2006/relationships/slideLayout" Target="../slideLayouts/slideLayout11.xml"/></Relationships>
</file>

<file path=ppt/slides/_rels/slide25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50.xml"/><Relationship Id="rId1" Type="http://schemas.openxmlformats.org/officeDocument/2006/relationships/slideLayout" Target="../slideLayouts/slideLayout11.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9.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9.xml"/></Relationships>
</file>

<file path=ppt/slides/_rels/slide25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53.xml"/><Relationship Id="rId1" Type="http://schemas.openxmlformats.org/officeDocument/2006/relationships/slideLayout" Target="../slideLayouts/slideLayout11.xml"/></Relationships>
</file>

<file path=ppt/slides/_rels/slide2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54.xml"/><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55.xml"/><Relationship Id="rId1" Type="http://schemas.openxmlformats.org/officeDocument/2006/relationships/slideLayout" Target="../slideLayouts/slideLayout11.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57.xml"/><Relationship Id="rId1" Type="http://schemas.openxmlformats.org/officeDocument/2006/relationships/slideLayout" Target="../slideLayouts/slideLayout11.xml"/></Relationships>
</file>

<file path=ppt/slides/_rels/slide2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5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59.xml"/><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3.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3.xml"/></Relationships>
</file>

<file path=ppt/slides/_rels/slide26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62.xml"/><Relationship Id="rId1" Type="http://schemas.openxmlformats.org/officeDocument/2006/relationships/slideLayout" Target="../slideLayouts/slideLayout11.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9.xml"/></Relationships>
</file>

<file path=ppt/slides/_rels/slide26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64.xml"/><Relationship Id="rId1" Type="http://schemas.openxmlformats.org/officeDocument/2006/relationships/slideLayout" Target="../slideLayouts/slideLayout11.xml"/></Relationships>
</file>

<file path=ppt/slides/_rels/slide26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65.xml"/><Relationship Id="rId1" Type="http://schemas.openxmlformats.org/officeDocument/2006/relationships/slideLayout" Target="../slideLayouts/slideLayout11.xml"/></Relationships>
</file>

<file path=ppt/slides/_rels/slide26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66.xml"/><Relationship Id="rId1" Type="http://schemas.openxmlformats.org/officeDocument/2006/relationships/slideLayout" Target="../slideLayouts/slideLayout11.xml"/></Relationships>
</file>

<file path=ppt/slides/_rels/slide26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67.xml"/><Relationship Id="rId1" Type="http://schemas.openxmlformats.org/officeDocument/2006/relationships/slideLayout" Target="../slideLayouts/slideLayout11.xml"/></Relationships>
</file>

<file path=ppt/slides/_rels/slide26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68.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27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69.xml"/><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70.xml"/><Relationship Id="rId1" Type="http://schemas.openxmlformats.org/officeDocument/2006/relationships/slideLayout" Target="../slideLayouts/slideLayout11.xml"/></Relationships>
</file>

<file path=ppt/slides/_rels/slide27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3.xml"/></Relationships>
</file>

<file path=ppt/slides/_rels/slide27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73.xml"/><Relationship Id="rId1" Type="http://schemas.openxmlformats.org/officeDocument/2006/relationships/slideLayout" Target="../slideLayouts/slideLayout11.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9.xml"/></Relationships>
</file>

<file path=ppt/slides/_rels/slide27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75.xml"/><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3.xml"/></Relationships>
</file>

<file path=ppt/slides/_rels/slide27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77.xml"/><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9.xml"/></Relationships>
</file>

<file path=ppt/slides/_rels/slide28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80.xml"/><Relationship Id="rId1" Type="http://schemas.openxmlformats.org/officeDocument/2006/relationships/slideLayout" Target="../slideLayouts/slideLayout11.xml"/></Relationships>
</file>

<file path=ppt/slides/_rels/slide28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81.xml"/><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82.xml"/><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83.xml"/><Relationship Id="rId1" Type="http://schemas.openxmlformats.org/officeDocument/2006/relationships/slideLayout" Target="../slideLayouts/slideLayout11.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85.xml"/><Relationship Id="rId1" Type="http://schemas.openxmlformats.org/officeDocument/2006/relationships/slideLayout" Target="../slideLayouts/slideLayout11.xml"/></Relationships>
</file>

<file path=ppt/slides/_rels/slide28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86.xml"/><Relationship Id="rId1" Type="http://schemas.openxmlformats.org/officeDocument/2006/relationships/slideLayout" Target="../slideLayouts/slideLayout11.xml"/></Relationships>
</file>

<file path=ppt/slides/_rels/slide28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87.xml"/><Relationship Id="rId1" Type="http://schemas.openxmlformats.org/officeDocument/2006/relationships/slideLayout" Target="../slideLayouts/slideLayout11.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3.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9.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3.xml"/></Relationships>
</file>

<file path=ppt/slides/_rels/slide29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93.xml"/><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9.xml"/></Relationships>
</file>

<file path=ppt/slides/_rels/slide296.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95.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9.xml"/><Relationship Id="rId1" Type="http://schemas.openxmlformats.org/officeDocument/2006/relationships/slideLayout" Target="../slideLayouts/slideLayout9.xml"/><Relationship Id="rId4" Type="http://schemas.openxmlformats.org/officeDocument/2006/relationships/image" Target="../media/image130.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7.wmf"/><Relationship Id="rId7" Type="http://schemas.openxmlformats.org/officeDocument/2006/relationships/diagramColors" Target="../diagrams/colors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30.emf"/><Relationship Id="rId4" Type="http://schemas.openxmlformats.org/officeDocument/2006/relationships/image" Target="../media/image7.wmf"/></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5.jpeg"/><Relationship Id="rId7" Type="http://schemas.openxmlformats.org/officeDocument/2006/relationships/diagramColors" Target="../diagrams/colors6.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54.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8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8.xml"/><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9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ctrTitle"/>
          </p:nvPr>
        </p:nvSpPr>
        <p:spPr/>
        <p:txBody>
          <a:bodyPr>
            <a:normAutofit fontScale="90000"/>
          </a:bodyPr>
          <a:lstStyle/>
          <a:p>
            <a:r>
              <a:rPr lang="en-US" sz="4800" b="1" dirty="0" smtClean="0"/>
              <a:t>Managing the TDM Development Process</a:t>
            </a:r>
            <a:endParaRPr lang="en-US" sz="4800" b="1" dirty="0"/>
          </a:p>
        </p:txBody>
      </p:sp>
      <p:sp>
        <p:nvSpPr>
          <p:cNvPr id="30" name="Subtitle 29"/>
          <p:cNvSpPr>
            <a:spLocks noGrp="1"/>
          </p:cNvSpPr>
          <p:nvPr>
            <p:ph type="subTitle" idx="1"/>
          </p:nvPr>
        </p:nvSpPr>
        <p:spPr>
          <a:xfrm>
            <a:off x="4267200" y="2667000"/>
            <a:ext cx="4572000" cy="838201"/>
          </a:xfrm>
        </p:spPr>
        <p:txBody>
          <a:bodyPr/>
          <a:lstStyle/>
          <a:p>
            <a:pPr lvl="0"/>
            <a:r>
              <a:rPr lang="en-US" dirty="0" smtClean="0"/>
              <a:t>Small and Medium-Sized MPOs</a:t>
            </a:r>
          </a:p>
        </p:txBody>
      </p:sp>
      <p:sp>
        <p:nvSpPr>
          <p:cNvPr id="6" name="Title 21"/>
          <p:cNvSpPr txBox="1">
            <a:spLocks/>
          </p:cNvSpPr>
          <p:nvPr/>
        </p:nvSpPr>
        <p:spPr>
          <a:xfrm>
            <a:off x="256067" y="5544879"/>
            <a:ext cx="8534400" cy="4572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smtClean="0">
                <a:solidFill>
                  <a:schemeClr val="bg1"/>
                </a:solidFill>
                <a:latin typeface="+mj-lt"/>
                <a:ea typeface="+mj-ea"/>
                <a:cs typeface="+mj-cs"/>
              </a:rPr>
              <a:t>September 2013</a:t>
            </a:r>
            <a:endParaRPr kumimoji="0" lang="en-US" sz="2000" b="1" i="0" u="none" strike="noStrike" kern="1200" cap="none" spc="0" normalizeH="0" baseline="0" dirty="0" smtClean="0">
              <a:ln>
                <a:noFill/>
              </a:ln>
              <a:solidFill>
                <a:schemeClr val="bg1"/>
              </a:solidFill>
              <a:effectLst/>
              <a:uLnTx/>
              <a:uFillTx/>
              <a:latin typeface="+mj-lt"/>
              <a:ea typeface="+mj-ea"/>
              <a:cs typeface="+mj-cs"/>
            </a:endParaRPr>
          </a:p>
        </p:txBody>
      </p:sp>
      <p:pic>
        <p:nvPicPr>
          <p:cNvPr id="7" name="Picture 6" descr="Grayson County.png"/>
          <p:cNvPicPr>
            <a:picLocks noChangeAspect="1"/>
          </p:cNvPicPr>
          <p:nvPr/>
        </p:nvPicPr>
        <p:blipFill>
          <a:blip r:embed="rId3" cstate="print"/>
          <a:stretch>
            <a:fillRect/>
          </a:stretch>
        </p:blipFill>
        <p:spPr>
          <a:xfrm>
            <a:off x="2743200" y="1752600"/>
            <a:ext cx="1377751" cy="1371600"/>
          </a:xfrm>
          <a:prstGeom prst="rect">
            <a:avLst/>
          </a:prstGeom>
        </p:spPr>
      </p:pic>
      <p:pic>
        <p:nvPicPr>
          <p:cNvPr id="8" name="Picture 7" descr="WF Network.png"/>
          <p:cNvPicPr>
            <a:picLocks noChangeAspect="1"/>
          </p:cNvPicPr>
          <p:nvPr/>
        </p:nvPicPr>
        <p:blipFill>
          <a:blip r:embed="rId4" cstate="print"/>
          <a:srcRect r="11410"/>
          <a:stretch>
            <a:fillRect/>
          </a:stretch>
        </p:blipFill>
        <p:spPr>
          <a:xfrm>
            <a:off x="1828800" y="2286000"/>
            <a:ext cx="1371600" cy="1383678"/>
          </a:xfrm>
          <a:prstGeom prst="rect">
            <a:avLst/>
          </a:prstGeom>
          <a:ln w="3175">
            <a:noFill/>
          </a:ln>
        </p:spPr>
      </p:pic>
      <p:pic>
        <p:nvPicPr>
          <p:cNvPr id="9" name="Picture 8" descr="fingers typing keyboard.jpg"/>
          <p:cNvPicPr>
            <a:picLocks noChangeAspect="1"/>
          </p:cNvPicPr>
          <p:nvPr/>
        </p:nvPicPr>
        <p:blipFill>
          <a:blip r:embed="rId5" cstate="print"/>
          <a:stretch>
            <a:fillRect/>
          </a:stretch>
        </p:blipFill>
        <p:spPr>
          <a:xfrm>
            <a:off x="304800" y="533401"/>
            <a:ext cx="1905000" cy="1268730"/>
          </a:xfrm>
          <a:prstGeom prst="rect">
            <a:avLst/>
          </a:prstGeom>
        </p:spPr>
      </p:pic>
      <p:pic>
        <p:nvPicPr>
          <p:cNvPr id="10" name="Picture 9" descr="IMG_0498.jpg"/>
          <p:cNvPicPr>
            <a:picLocks noChangeAspect="1"/>
          </p:cNvPicPr>
          <p:nvPr/>
        </p:nvPicPr>
        <p:blipFill>
          <a:blip r:embed="rId6" cstate="print"/>
          <a:stretch>
            <a:fillRect/>
          </a:stretch>
        </p:blipFill>
        <p:spPr>
          <a:xfrm>
            <a:off x="1143000" y="1047750"/>
            <a:ext cx="2286000" cy="1714500"/>
          </a:xfrm>
          <a:prstGeom prst="rect">
            <a:avLst/>
          </a:prstGeom>
        </p:spPr>
      </p:pic>
      <p:sp>
        <p:nvSpPr>
          <p:cNvPr id="12" name="Title 21"/>
          <p:cNvSpPr txBox="1">
            <a:spLocks/>
          </p:cNvSpPr>
          <p:nvPr/>
        </p:nvSpPr>
        <p:spPr>
          <a:xfrm>
            <a:off x="2881867" y="4114800"/>
            <a:ext cx="3380267" cy="1447800"/>
          </a:xfrm>
          <a:prstGeom prst="rect">
            <a:avLst/>
          </a:prstGeom>
        </p:spPr>
        <p:txBody>
          <a:bodyPr vert="horz" lIns="91440" tIns="45720" rIns="91440" bIns="45720" rtlCol="0"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sng" strike="noStrike" kern="1200" cap="none" spc="0" normalizeH="0" dirty="0" smtClean="0">
                <a:ln>
                  <a:noFill/>
                </a:ln>
                <a:solidFill>
                  <a:schemeClr val="bg1"/>
                </a:solidFill>
                <a:effectLst/>
                <a:uLnTx/>
                <a:uFillTx/>
                <a:latin typeface="+mj-lt"/>
                <a:ea typeface="+mj-ea"/>
                <a:cs typeface="+mj-cs"/>
              </a:rPr>
              <a:t>Instructors:</a:t>
            </a:r>
          </a:p>
          <a:p>
            <a:pPr lvl="0" algn="ctr">
              <a:spcBef>
                <a:spcPct val="0"/>
              </a:spcBef>
              <a:defRPr/>
            </a:pPr>
            <a:endParaRPr kumimoji="0" lang="en-US" sz="2000" b="1" i="0" u="none" strike="noStrike" kern="1200" cap="none" spc="0" normalizeH="0" dirty="0" smtClean="0">
              <a:ln>
                <a:noFill/>
              </a:ln>
              <a:solidFill>
                <a:schemeClr val="bg1"/>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38200" y="1143000"/>
            <a:ext cx="4114800" cy="4876800"/>
          </a:xfrm>
        </p:spPr>
        <p:txBody>
          <a:bodyPr>
            <a:normAutofit/>
          </a:bodyPr>
          <a:lstStyle/>
          <a:p>
            <a:pPr marL="0" indent="0">
              <a:buNone/>
            </a:pPr>
            <a:r>
              <a:rPr lang="en-US" sz="4800" dirty="0" smtClean="0"/>
              <a:t>Not All Texas MPOs Have a Modeler, </a:t>
            </a:r>
            <a:br>
              <a:rPr lang="en-US" sz="4800" dirty="0" smtClean="0"/>
            </a:br>
            <a:r>
              <a:rPr lang="en-US" sz="4800" dirty="0" smtClean="0"/>
              <a:t>but </a:t>
            </a:r>
            <a:br>
              <a:rPr lang="en-US" sz="4800" dirty="0" smtClean="0"/>
            </a:br>
            <a:r>
              <a:rPr lang="en-US" sz="4800" dirty="0" smtClean="0"/>
              <a:t>All Texas MPOs Have a Director</a:t>
            </a:r>
            <a:endParaRPr lang="en-US" sz="4800" dirty="0"/>
          </a:p>
        </p:txBody>
      </p:sp>
      <p:pic>
        <p:nvPicPr>
          <p:cNvPr id="1026" name="Picture 2" descr="C:\Documents and Settings\k-lorenzini\Local Settings\Temporary Internet Files\Content.IE5\PE7YUZC8\MC900383836[1].wmf"/>
          <p:cNvPicPr>
            <a:picLocks noChangeAspect="1" noChangeArrowheads="1"/>
          </p:cNvPicPr>
          <p:nvPr/>
        </p:nvPicPr>
        <p:blipFill>
          <a:blip r:embed="rId3" cstate="print"/>
          <a:srcRect/>
          <a:stretch>
            <a:fillRect/>
          </a:stretch>
        </p:blipFill>
        <p:spPr bwMode="auto">
          <a:xfrm rot="16200000" flipH="1">
            <a:off x="4053697" y="1234297"/>
            <a:ext cx="5331464" cy="4239541"/>
          </a:xfrm>
          <a:prstGeom prst="rect">
            <a:avLst/>
          </a:prstGeo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Reminder: MTP Model Need</a:t>
            </a:r>
            <a:endParaRPr lang="en-US" dirty="0"/>
          </a:p>
        </p:txBody>
      </p:sp>
      <p:sp>
        <p:nvSpPr>
          <p:cNvPr id="9" name="Flowchart: Alternate Process 8"/>
          <p:cNvSpPr/>
          <p:nvPr/>
        </p:nvSpPr>
        <p:spPr>
          <a:xfrm>
            <a:off x="6430945" y="3180080"/>
            <a:ext cx="1296237" cy="1315720"/>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 to Support MTP Decision Making</a:t>
            </a:r>
            <a:endParaRPr lang="en-US" sz="1400" b="1" dirty="0">
              <a:solidFill>
                <a:schemeClr val="bg2">
                  <a:lumMod val="10000"/>
                </a:schemeClr>
              </a:solidFill>
            </a:endParaRPr>
          </a:p>
        </p:txBody>
      </p:sp>
      <p:sp>
        <p:nvSpPr>
          <p:cNvPr id="26" name="5-Point Star 25"/>
          <p:cNvSpPr/>
          <p:nvPr/>
        </p:nvSpPr>
        <p:spPr>
          <a:xfrm>
            <a:off x="7467600" y="35814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3103880"/>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1" name="TextBox 30"/>
          <p:cNvSpPr txBox="1"/>
          <p:nvPr/>
        </p:nvSpPr>
        <p:spPr>
          <a:xfrm>
            <a:off x="1676400" y="1600200"/>
            <a:ext cx="7239000" cy="646331"/>
          </a:xfrm>
          <a:prstGeom prst="rect">
            <a:avLst/>
          </a:prstGeom>
          <a:noFill/>
        </p:spPr>
        <p:txBody>
          <a:bodyPr wrap="square" rtlCol="0">
            <a:spAutoFit/>
          </a:bodyPr>
          <a:lstStyle/>
          <a:p>
            <a:r>
              <a:rPr lang="en-US" sz="3600" dirty="0" smtClean="0">
                <a:solidFill>
                  <a:schemeClr val="bg1"/>
                </a:solidFill>
              </a:rPr>
              <a:t>1          2           3          4           5</a:t>
            </a:r>
            <a:endParaRPr lang="en-US" sz="3600" dirty="0">
              <a:solidFill>
                <a:schemeClr val="bg1"/>
              </a:solidFill>
            </a:endParaRPr>
          </a:p>
        </p:txBody>
      </p:sp>
      <p:sp>
        <p:nvSpPr>
          <p:cNvPr id="32" name="TextBox 31"/>
          <p:cNvSpPr txBox="1"/>
          <p:nvPr/>
        </p:nvSpPr>
        <p:spPr>
          <a:xfrm>
            <a:off x="152400" y="16865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5-Point Star 70"/>
          <p:cNvSpPr/>
          <p:nvPr/>
        </p:nvSpPr>
        <p:spPr>
          <a:xfrm>
            <a:off x="979170" y="30480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2" name="TextBox 71"/>
          <p:cNvSpPr txBox="1"/>
          <p:nvPr/>
        </p:nvSpPr>
        <p:spPr>
          <a:xfrm>
            <a:off x="152400" y="2286000"/>
            <a:ext cx="1066800" cy="923330"/>
          </a:xfrm>
          <a:prstGeom prst="rect">
            <a:avLst/>
          </a:prstGeom>
          <a:noFill/>
        </p:spPr>
        <p:txBody>
          <a:bodyPr wrap="square" rtlCol="0">
            <a:spAutoFit/>
          </a:bodyPr>
          <a:lstStyle/>
          <a:p>
            <a:pPr algn="ctr"/>
            <a:r>
              <a:rPr lang="en-US" dirty="0" smtClean="0">
                <a:solidFill>
                  <a:srgbClr val="FFFF00"/>
                </a:solidFill>
              </a:rPr>
              <a:t>Previous</a:t>
            </a:r>
          </a:p>
          <a:p>
            <a:pPr algn="ctr"/>
            <a:r>
              <a:rPr lang="en-US" dirty="0" smtClean="0">
                <a:solidFill>
                  <a:srgbClr val="FFFF00"/>
                </a:solidFill>
              </a:rPr>
              <a:t>MTP Adoption</a:t>
            </a:r>
            <a:endParaRPr lang="en-US" dirty="0">
              <a:solidFill>
                <a:srgbClr val="FFFF00"/>
              </a:solidFill>
            </a:endParaRPr>
          </a:p>
        </p:txBody>
      </p:sp>
      <p:sp>
        <p:nvSpPr>
          <p:cNvPr id="18"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(5-Year MTP Adoption Cycle)</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useBgFill="1">
        <p:nvSpPr>
          <p:cNvPr id="19" name="TextBox 18"/>
          <p:cNvSpPr txBox="1"/>
          <p:nvPr/>
        </p:nvSpPr>
        <p:spPr>
          <a:xfrm>
            <a:off x="685800" y="4900136"/>
            <a:ext cx="7848600" cy="1169551"/>
          </a:xfrm>
          <a:prstGeom prst="rect">
            <a:avLst/>
          </a:prstGeom>
        </p:spPr>
        <p:txBody>
          <a:bodyPr wrap="square" rtlCol="0">
            <a:spAutoFit/>
          </a:bodyPr>
          <a:lstStyle/>
          <a:p>
            <a:pPr marL="112713" indent="-112713">
              <a:tabLst>
                <a:tab pos="112713" algn="l"/>
              </a:tabLst>
            </a:pPr>
            <a:r>
              <a:rPr lang="en-US" sz="1400" i="1" dirty="0" smtClean="0">
                <a:solidFill>
                  <a:schemeClr val="bg1"/>
                </a:solidFill>
              </a:rPr>
              <a:t>*</a:t>
            </a:r>
            <a:r>
              <a:rPr lang="en-US" sz="1400" dirty="0" smtClean="0">
                <a:solidFill>
                  <a:schemeClr val="bg1"/>
                </a:solidFill>
              </a:rPr>
              <a:t>	(a) …In attainment areas, the effective date of the transportation plan shall be its date of adoption by the MPO…</a:t>
            </a:r>
          </a:p>
          <a:p>
            <a:pPr marL="112713" indent="-112713">
              <a:tabLst>
                <a:tab pos="112713" algn="l"/>
              </a:tabLst>
            </a:pPr>
            <a:r>
              <a:rPr lang="en-US" sz="1400" dirty="0" smtClean="0">
                <a:solidFill>
                  <a:schemeClr val="bg1"/>
                </a:solidFill>
              </a:rPr>
              <a:t>	(c) The MPO shall review and update the transportation plan at least every four years in air quality nonattainment and maintenance areas and at least every five years in attainment areas…”  (23 CFR 450.322)</a:t>
            </a:r>
            <a:endParaRPr lang="en-US" sz="900" dirty="0" smtClean="0">
              <a:solidFill>
                <a:schemeClr val="bg1"/>
              </a:solidFill>
            </a:endParaRPr>
          </a:p>
        </p:txBody>
      </p:sp>
      <p:sp>
        <p:nvSpPr>
          <p:cNvPr id="20" name="Rounded Rectangle 19"/>
          <p:cNvSpPr/>
          <p:nvPr/>
        </p:nvSpPr>
        <p:spPr>
          <a:xfrm>
            <a:off x="6324600" y="2971800"/>
            <a:ext cx="2667000" cy="17526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When MTP &amp; Model Cycles Align</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7726680"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6" name="TextBox 35"/>
          <p:cNvSpPr txBox="1"/>
          <p:nvPr/>
        </p:nvSpPr>
        <p:spPr>
          <a:xfrm>
            <a:off x="7772400" y="3429000"/>
            <a:ext cx="1219199" cy="646331"/>
          </a:xfrm>
          <a:prstGeom prst="rect">
            <a:avLst/>
          </a:prstGeom>
          <a:noFill/>
        </p:spPr>
        <p:txBody>
          <a:bodyPr wrap="square" rtlCol="0">
            <a:spAutoFit/>
          </a:bodyPr>
          <a:lstStyle/>
          <a:p>
            <a:pPr algn="ctr"/>
            <a:r>
              <a:rPr lang="en-US" dirty="0" smtClean="0">
                <a:solidFill>
                  <a:schemeClr val="bg1"/>
                </a:solidFill>
              </a:rPr>
              <a:t> (for Next Model)</a:t>
            </a:r>
            <a:endParaRPr lang="en-US" dirty="0">
              <a:solidFill>
                <a:schemeClr val="bg1"/>
              </a:solidFill>
            </a:endParaRPr>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8" name="Rounded Rectangle 27"/>
          <p:cNvSpPr/>
          <p:nvPr/>
        </p:nvSpPr>
        <p:spPr>
          <a:xfrm>
            <a:off x="6400800" y="3124200"/>
            <a:ext cx="1371600" cy="17526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TextBox 29"/>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37" name="TextBox 36"/>
          <p:cNvSpPr txBox="1"/>
          <p:nvPr/>
        </p:nvSpPr>
        <p:spPr>
          <a:xfrm>
            <a:off x="7848600" y="24384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2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1000"/>
                                        <p:tgtEl>
                                          <p:spTgt spid="25"/>
                                        </p:tgtEl>
                                      </p:cBhvr>
                                    </p:animEffect>
                                  </p:childTnLst>
                                </p:cTn>
                              </p:par>
                              <p:par>
                                <p:cTn id="12" presetID="22" presetClass="entr" presetSubtype="8" fill="hold" grpId="1"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1000"/>
                                        <p:tgtEl>
                                          <p:spTgt spid="26"/>
                                        </p:tgtEl>
                                      </p:cBhvr>
                                    </p:animEffect>
                                  </p:childTnLst>
                                </p:cTn>
                              </p:par>
                              <p:par>
                                <p:cTn id="15" presetID="22" presetClass="entr" presetSubtype="8" fill="hold" grpId="1"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27" grpId="1"/>
      <p:bldP spid="26" grpId="0" animBg="1"/>
      <p:bldP spid="26" grpId="1"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Hard Deadlines?</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3" name="TextBox 32"/>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Hard Deadlines?</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0" name="Rounded Rectangle 29"/>
          <p:cNvSpPr/>
          <p:nvPr/>
        </p:nvSpPr>
        <p:spPr>
          <a:xfrm>
            <a:off x="1143000" y="2209800"/>
            <a:ext cx="2667000" cy="1752600"/>
          </a:xfrm>
          <a:prstGeom prst="roundRect">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ed Rectangle 36"/>
          <p:cNvSpPr/>
          <p:nvPr/>
        </p:nvSpPr>
        <p:spPr>
          <a:xfrm>
            <a:off x="7239000" y="3962400"/>
            <a:ext cx="1752600" cy="914400"/>
          </a:xfrm>
          <a:prstGeom prst="roundRect">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Room for Some Flexibility</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2514600"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2572379" y="396240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5091978"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9" name="TextBox 28"/>
          <p:cNvSpPr txBox="1"/>
          <p:nvPr/>
        </p:nvSpPr>
        <p:spPr>
          <a:xfrm>
            <a:off x="3796579"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3817360"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7724144"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6" name="TextBox 35"/>
          <p:cNvSpPr txBox="1"/>
          <p:nvPr/>
        </p:nvSpPr>
        <p:spPr>
          <a:xfrm>
            <a:off x="7772400" y="3429000"/>
            <a:ext cx="1219199" cy="646331"/>
          </a:xfrm>
          <a:prstGeom prst="rect">
            <a:avLst/>
          </a:prstGeom>
          <a:noFill/>
        </p:spPr>
        <p:txBody>
          <a:bodyPr wrap="square" rtlCol="0">
            <a:spAutoFit/>
          </a:bodyPr>
          <a:lstStyle/>
          <a:p>
            <a:pPr algn="ctr"/>
            <a:r>
              <a:rPr lang="en-US" dirty="0" smtClean="0">
                <a:solidFill>
                  <a:schemeClr val="bg1"/>
                </a:solidFill>
              </a:rPr>
              <a:t> (for Next Model)</a:t>
            </a:r>
            <a:endParaRPr lang="en-US" dirty="0">
              <a:solidFill>
                <a:schemeClr val="bg1"/>
              </a:solidFill>
            </a:endParaRPr>
          </a:p>
        </p:txBody>
      </p:sp>
      <p:sp>
        <p:nvSpPr>
          <p:cNvPr id="25" name="Flowchart: Alternate Process 24"/>
          <p:cNvSpPr/>
          <p:nvPr/>
        </p:nvSpPr>
        <p:spPr>
          <a:xfrm>
            <a:off x="5122123"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6158778"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6463578"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28" name="Rounded Rectangle 27"/>
          <p:cNvSpPr/>
          <p:nvPr/>
        </p:nvSpPr>
        <p:spPr>
          <a:xfrm>
            <a:off x="5015778" y="3124200"/>
            <a:ext cx="2667000" cy="17526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37" name="TextBox 36"/>
          <p:cNvSpPr txBox="1"/>
          <p:nvPr/>
        </p:nvSpPr>
        <p:spPr>
          <a:xfrm>
            <a:off x="7848600" y="24384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What If the Schedules Don’t Align?</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1201" y="274320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7724144"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6" name="TextBox 35"/>
          <p:cNvSpPr txBox="1"/>
          <p:nvPr/>
        </p:nvSpPr>
        <p:spPr>
          <a:xfrm>
            <a:off x="7772400" y="3429000"/>
            <a:ext cx="1219199" cy="646331"/>
          </a:xfrm>
          <a:prstGeom prst="rect">
            <a:avLst/>
          </a:prstGeom>
          <a:noFill/>
        </p:spPr>
        <p:txBody>
          <a:bodyPr wrap="square" rtlCol="0">
            <a:spAutoFit/>
          </a:bodyPr>
          <a:lstStyle/>
          <a:p>
            <a:pPr algn="ctr"/>
            <a:r>
              <a:rPr lang="en-US" dirty="0" smtClean="0">
                <a:solidFill>
                  <a:schemeClr val="bg1"/>
                </a:solidFill>
              </a:rPr>
              <a:t> (for Next Model)</a:t>
            </a:r>
            <a:endParaRPr lang="en-US" dirty="0">
              <a:solidFill>
                <a:schemeClr val="bg1"/>
              </a:solidFill>
            </a:endParaRPr>
          </a:p>
        </p:txBody>
      </p:sp>
      <p:sp>
        <p:nvSpPr>
          <p:cNvPr id="25" name="Flowchart: Alternate Process 24"/>
          <p:cNvSpPr/>
          <p:nvPr/>
        </p:nvSpPr>
        <p:spPr>
          <a:xfrm>
            <a:off x="74215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84582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648200"/>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28" name="Rounded Rectangle 27"/>
          <p:cNvSpPr/>
          <p:nvPr/>
        </p:nvSpPr>
        <p:spPr>
          <a:xfrm>
            <a:off x="7315200" y="4038600"/>
            <a:ext cx="1828800" cy="13716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(Example 1)</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p:nvSpPr>
          <p:cNvPr id="37" name="TextBox 36"/>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38" name="TextBox 37"/>
          <p:cNvSpPr txBox="1"/>
          <p:nvPr/>
        </p:nvSpPr>
        <p:spPr>
          <a:xfrm>
            <a:off x="7848600" y="24384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What If the Schedules Don’t Align?</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1201" y="274320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7724144"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6" name="TextBox 35"/>
          <p:cNvSpPr txBox="1"/>
          <p:nvPr/>
        </p:nvSpPr>
        <p:spPr>
          <a:xfrm>
            <a:off x="7772400" y="3429000"/>
            <a:ext cx="1219199" cy="646331"/>
          </a:xfrm>
          <a:prstGeom prst="rect">
            <a:avLst/>
          </a:prstGeom>
          <a:noFill/>
        </p:spPr>
        <p:txBody>
          <a:bodyPr wrap="square" rtlCol="0">
            <a:spAutoFit/>
          </a:bodyPr>
          <a:lstStyle/>
          <a:p>
            <a:pPr algn="ctr"/>
            <a:r>
              <a:rPr lang="en-US" dirty="0" smtClean="0">
                <a:solidFill>
                  <a:schemeClr val="bg1"/>
                </a:solidFill>
              </a:rPr>
              <a:t> (for Next Model)</a:t>
            </a:r>
            <a:endParaRPr lang="en-US" dirty="0">
              <a:solidFill>
                <a:schemeClr val="bg1"/>
              </a:solidFill>
            </a:endParaRPr>
          </a:p>
        </p:txBody>
      </p:sp>
      <p:sp>
        <p:nvSpPr>
          <p:cNvPr id="25" name="Flowchart: Alternate Process 24"/>
          <p:cNvSpPr/>
          <p:nvPr/>
        </p:nvSpPr>
        <p:spPr>
          <a:xfrm>
            <a:off x="30781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41148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3429000" y="4648200"/>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28" name="Rounded Rectangle 27"/>
          <p:cNvSpPr/>
          <p:nvPr/>
        </p:nvSpPr>
        <p:spPr>
          <a:xfrm>
            <a:off x="2971800" y="3962400"/>
            <a:ext cx="1828800" cy="1447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(Example 2)</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p:nvSpPr>
          <p:cNvPr id="37" name="TextBox 36"/>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38" name="TextBox 37"/>
          <p:cNvSpPr txBox="1"/>
          <p:nvPr/>
        </p:nvSpPr>
        <p:spPr>
          <a:xfrm>
            <a:off x="7848600" y="24384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Other Potential Schedule Issues?</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24" name="TextBox 23"/>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97737" y="1600200"/>
            <a:ext cx="7584263" cy="4244403"/>
            <a:chOff x="533400" y="1981201"/>
            <a:chExt cx="8305800" cy="4648199"/>
          </a:xfrm>
        </p:grpSpPr>
        <p:graphicFrame>
          <p:nvGraphicFramePr>
            <p:cNvPr id="11" name="Diagram 10"/>
            <p:cNvGraphicFramePr/>
            <p:nvPr>
              <p:extLst>
                <p:ext uri="{D42A27DB-BD31-4B8C-83A1-F6EECF244321}">
                  <p14:modId xmlns:p14="http://schemas.microsoft.com/office/powerpoint/2010/main" val="3247583476"/>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5"/>
            <p:cNvSpPr/>
            <p:nvPr/>
          </p:nvSpPr>
          <p:spPr>
            <a:xfrm rot="21600000">
              <a:off x="2209801" y="1981201"/>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Model Development Process</a:t>
              </a:r>
            </a:p>
          </p:txBody>
        </p:sp>
      </p:grpSp>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5"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
        <p:nvSpPr>
          <p:cNvPr id="27" name="Rectangle 26"/>
          <p:cNvSpPr/>
          <p:nvPr/>
        </p:nvSpPr>
        <p:spPr>
          <a:xfrm>
            <a:off x="7800362" y="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28" name="Rectangle 27"/>
          <p:cNvSpPr/>
          <p:nvPr/>
        </p:nvSpPr>
        <p:spPr>
          <a:xfrm>
            <a:off x="7848600" y="8811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3962400" cy="1143000"/>
          </a:xfrm>
        </p:spPr>
        <p:txBody>
          <a:bodyPr/>
          <a:lstStyle/>
          <a:p>
            <a:r>
              <a:rPr lang="en-US" dirty="0" smtClean="0"/>
              <a:t>Course Premise</a:t>
            </a:r>
            <a:endParaRPr lang="en-US" dirty="0"/>
          </a:p>
        </p:txBody>
      </p:sp>
      <p:sp>
        <p:nvSpPr>
          <p:cNvPr id="7" name="Freeform 6"/>
          <p:cNvSpPr/>
          <p:nvPr/>
        </p:nvSpPr>
        <p:spPr>
          <a:xfrm>
            <a:off x="2920998" y="1055329"/>
            <a:ext cx="3319892" cy="1825039"/>
          </a:xfrm>
          <a:custGeom>
            <a:avLst/>
            <a:gdLst>
              <a:gd name="connsiteX0" fmla="*/ 0 w 3163571"/>
              <a:gd name="connsiteY0" fmla="*/ 1969771 h 1969771"/>
              <a:gd name="connsiteX1" fmla="*/ 1581785 w 3163571"/>
              <a:gd name="connsiteY1" fmla="*/ 0 h 1969771"/>
              <a:gd name="connsiteX2" fmla="*/ 1581786 w 3163571"/>
              <a:gd name="connsiteY2" fmla="*/ 0 h 1969771"/>
              <a:gd name="connsiteX3" fmla="*/ 3163571 w 3163571"/>
              <a:gd name="connsiteY3" fmla="*/ 1969771 h 1969771"/>
              <a:gd name="connsiteX4" fmla="*/ 0 w 3163571"/>
              <a:gd name="connsiteY4" fmla="*/ 1969771 h 196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3571" h="1969771">
                <a:moveTo>
                  <a:pt x="0" y="1969771"/>
                </a:moveTo>
                <a:lnTo>
                  <a:pt x="1581785" y="0"/>
                </a:lnTo>
                <a:lnTo>
                  <a:pt x="1581786" y="0"/>
                </a:lnTo>
                <a:lnTo>
                  <a:pt x="3163571" y="1969771"/>
                </a:lnTo>
                <a:lnTo>
                  <a:pt x="0" y="1969771"/>
                </a:lnTo>
                <a:close/>
              </a:path>
            </a:pathLst>
          </a:custGeom>
          <a:solidFill>
            <a:schemeClr val="bg1"/>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0640" tIns="40640" rIns="40640" bIns="40640" numCol="1" spcCol="1270" anchor="b" anchorCtr="0">
            <a:noAutofit/>
          </a:bodyPr>
          <a:lstStyle/>
          <a:p>
            <a:pPr lvl="0" algn="ctr" defTabSz="1422400">
              <a:lnSpc>
                <a:spcPct val="90000"/>
              </a:lnSpc>
              <a:spcBef>
                <a:spcPct val="0"/>
              </a:spcBef>
              <a:spcAft>
                <a:spcPct val="35000"/>
              </a:spcAft>
            </a:pPr>
            <a:r>
              <a:rPr lang="en-US" sz="3000" kern="1200" dirty="0" smtClean="0">
                <a:solidFill>
                  <a:schemeClr val="tx2">
                    <a:lumMod val="75000"/>
                  </a:schemeClr>
                </a:solidFill>
              </a:rPr>
              <a:t>Advance </a:t>
            </a:r>
            <a:br>
              <a:rPr lang="en-US" sz="3000" kern="1200" dirty="0" smtClean="0">
                <a:solidFill>
                  <a:schemeClr val="tx2">
                    <a:lumMod val="75000"/>
                  </a:schemeClr>
                </a:solidFill>
              </a:rPr>
            </a:br>
            <a:r>
              <a:rPr lang="en-US" sz="3000" kern="1200" dirty="0" smtClean="0">
                <a:solidFill>
                  <a:schemeClr val="tx2">
                    <a:lumMod val="75000"/>
                  </a:schemeClr>
                </a:solidFill>
              </a:rPr>
              <a:t>the Tools</a:t>
            </a:r>
            <a:endParaRPr lang="en-US" sz="3000" kern="1200" dirty="0">
              <a:solidFill>
                <a:schemeClr val="tx2">
                  <a:lumMod val="75000"/>
                </a:schemeClr>
              </a:solidFill>
            </a:endParaRPr>
          </a:p>
        </p:txBody>
      </p:sp>
      <p:sp>
        <p:nvSpPr>
          <p:cNvPr id="8" name="Freeform 7"/>
          <p:cNvSpPr/>
          <p:nvPr/>
        </p:nvSpPr>
        <p:spPr>
          <a:xfrm>
            <a:off x="1275828" y="2880368"/>
            <a:ext cx="6588888" cy="1825039"/>
          </a:xfrm>
          <a:custGeom>
            <a:avLst/>
            <a:gdLst>
              <a:gd name="connsiteX0" fmla="*/ 0 w 6327143"/>
              <a:gd name="connsiteY0" fmla="*/ 1969771 h 1969771"/>
              <a:gd name="connsiteX1" fmla="*/ 1581785 w 6327143"/>
              <a:gd name="connsiteY1" fmla="*/ 0 h 1969771"/>
              <a:gd name="connsiteX2" fmla="*/ 4745358 w 6327143"/>
              <a:gd name="connsiteY2" fmla="*/ 0 h 1969771"/>
              <a:gd name="connsiteX3" fmla="*/ 6327143 w 6327143"/>
              <a:gd name="connsiteY3" fmla="*/ 1969771 h 1969771"/>
              <a:gd name="connsiteX4" fmla="*/ 0 w 6327143"/>
              <a:gd name="connsiteY4" fmla="*/ 1969771 h 196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7143" h="1969771">
                <a:moveTo>
                  <a:pt x="0" y="1969771"/>
                </a:moveTo>
                <a:lnTo>
                  <a:pt x="1581785" y="0"/>
                </a:lnTo>
                <a:lnTo>
                  <a:pt x="4745358" y="0"/>
                </a:lnTo>
                <a:lnTo>
                  <a:pt x="6327143" y="1969771"/>
                </a:lnTo>
                <a:lnTo>
                  <a:pt x="0" y="1969771"/>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147890" tIns="40640" rIns="1147890" bIns="40640" numCol="1" spcCol="1270" anchor="ctr" anchorCtr="0">
            <a:noAutofit/>
          </a:bodyPr>
          <a:lstStyle/>
          <a:p>
            <a:pPr lvl="0" algn="ctr" defTabSz="1422400">
              <a:lnSpc>
                <a:spcPct val="90000"/>
              </a:lnSpc>
              <a:spcBef>
                <a:spcPct val="0"/>
              </a:spcBef>
              <a:spcAft>
                <a:spcPct val="35000"/>
              </a:spcAft>
            </a:pPr>
            <a:r>
              <a:rPr lang="en-US" sz="3000" kern="1200" dirty="0" smtClean="0">
                <a:solidFill>
                  <a:schemeClr val="bg1"/>
                </a:solidFill>
              </a:rPr>
              <a:t>Work the Tools</a:t>
            </a:r>
            <a:endParaRPr lang="en-US" sz="3000" kern="1200" dirty="0">
              <a:solidFill>
                <a:schemeClr val="bg1"/>
              </a:solidFill>
            </a:endParaRPr>
          </a:p>
        </p:txBody>
      </p:sp>
      <p:sp>
        <p:nvSpPr>
          <p:cNvPr id="9" name="Freeform 8"/>
          <p:cNvSpPr/>
          <p:nvPr/>
        </p:nvSpPr>
        <p:spPr>
          <a:xfrm>
            <a:off x="381001" y="4705407"/>
            <a:ext cx="8381999" cy="1009593"/>
          </a:xfrm>
          <a:custGeom>
            <a:avLst/>
            <a:gdLst>
              <a:gd name="connsiteX0" fmla="*/ 0 w 8077200"/>
              <a:gd name="connsiteY0" fmla="*/ 1089657 h 1089657"/>
              <a:gd name="connsiteX1" fmla="*/ 875027 w 8077200"/>
              <a:gd name="connsiteY1" fmla="*/ 0 h 1089657"/>
              <a:gd name="connsiteX2" fmla="*/ 7202173 w 8077200"/>
              <a:gd name="connsiteY2" fmla="*/ 0 h 1089657"/>
              <a:gd name="connsiteX3" fmla="*/ 8077200 w 8077200"/>
              <a:gd name="connsiteY3" fmla="*/ 1089657 h 1089657"/>
              <a:gd name="connsiteX4" fmla="*/ 0 w 8077200"/>
              <a:gd name="connsiteY4" fmla="*/ 1089657 h 108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00" h="1089657">
                <a:moveTo>
                  <a:pt x="0" y="1089657"/>
                </a:moveTo>
                <a:lnTo>
                  <a:pt x="875027" y="0"/>
                </a:lnTo>
                <a:lnTo>
                  <a:pt x="7202173" y="0"/>
                </a:lnTo>
                <a:lnTo>
                  <a:pt x="8077200" y="1089657"/>
                </a:lnTo>
                <a:lnTo>
                  <a:pt x="0" y="1089657"/>
                </a:lnTo>
                <a:close/>
              </a:path>
            </a:pathLst>
          </a:custGeom>
          <a:solidFill>
            <a:srgbClr val="00206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54149" tIns="40640" rIns="1454151" bIns="40640" numCol="1" spcCol="1270" anchor="ctr" anchorCtr="0">
            <a:noAutofit/>
          </a:bodyPr>
          <a:lstStyle/>
          <a:p>
            <a:pPr lvl="0" algn="ctr" defTabSz="1422400">
              <a:lnSpc>
                <a:spcPct val="90000"/>
              </a:lnSpc>
              <a:spcBef>
                <a:spcPct val="0"/>
              </a:spcBef>
              <a:spcAft>
                <a:spcPct val="35000"/>
              </a:spcAft>
            </a:pPr>
            <a:r>
              <a:rPr lang="en-US" sz="3000" kern="1200" dirty="0" smtClean="0">
                <a:solidFill>
                  <a:schemeClr val="bg1"/>
                </a:solidFill>
              </a:rPr>
              <a:t>Know the Tools</a:t>
            </a:r>
            <a:endParaRPr lang="en-US" sz="3000" kern="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nvGrpSpPr>
          <p:cNvPr id="3" name="Group 2"/>
          <p:cNvGrpSpPr/>
          <p:nvPr/>
        </p:nvGrpSpPr>
        <p:grpSpPr>
          <a:xfrm>
            <a:off x="838200" y="1569441"/>
            <a:ext cx="7543800" cy="4221759"/>
            <a:chOff x="533400" y="1981201"/>
            <a:chExt cx="8305800" cy="4648199"/>
          </a:xfrm>
        </p:grpSpPr>
        <p:sp>
          <p:nvSpPr>
            <p:cNvPr id="6" name="Freeform 5"/>
            <p:cNvSpPr/>
            <p:nvPr/>
          </p:nvSpPr>
          <p:spPr>
            <a:xfrm rot="21600000">
              <a:off x="2209800" y="1981201"/>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Key Inputs &amp; Quality Process</a:t>
              </a:r>
            </a:p>
          </p:txBody>
        </p:sp>
        <p:graphicFrame>
          <p:nvGraphicFramePr>
            <p:cNvPr id="23" name="Diagram 22"/>
            <p:cNvGraphicFramePr/>
            <p:nvPr>
              <p:extLst>
                <p:ext uri="{D42A27DB-BD31-4B8C-83A1-F6EECF244321}">
                  <p14:modId xmlns:p14="http://schemas.microsoft.com/office/powerpoint/2010/main" val="4186968235"/>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Ideal MTP/Model Schedule</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0" name="Rounded Rectangle 29"/>
          <p:cNvSpPr/>
          <p:nvPr/>
        </p:nvSpPr>
        <p:spPr>
          <a:xfrm>
            <a:off x="3733800" y="2743200"/>
            <a:ext cx="1447799" cy="1295400"/>
          </a:xfrm>
          <a:prstGeom prst="roundRect">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Plan for Lessons 3, 4, and 5</a:t>
            </a:r>
            <a:endParaRPr lang="en-US" dirty="0"/>
          </a:p>
        </p:txBody>
      </p:sp>
      <p:sp>
        <p:nvSpPr>
          <p:cNvPr id="4" name="Content Placeholder 3"/>
          <p:cNvSpPr>
            <a:spLocks noGrp="1"/>
          </p:cNvSpPr>
          <p:nvPr>
            <p:ph idx="1"/>
          </p:nvPr>
        </p:nvSpPr>
        <p:spPr>
          <a:xfrm>
            <a:off x="457200" y="2179637"/>
            <a:ext cx="8229600" cy="4525963"/>
          </a:xfrm>
        </p:spPr>
        <p:txBody>
          <a:bodyPr/>
          <a:lstStyle/>
          <a:p>
            <a:r>
              <a:rPr lang="en-US" u="sng" dirty="0" smtClean="0"/>
              <a:t>WHAT</a:t>
            </a:r>
            <a:br>
              <a:rPr lang="en-US" u="sng" dirty="0" smtClean="0"/>
            </a:br>
            <a:endParaRPr lang="en-US" u="sng" dirty="0" smtClean="0"/>
          </a:p>
          <a:p>
            <a:r>
              <a:rPr lang="en-US" u="sng" dirty="0" smtClean="0"/>
              <a:t>WHO &amp; HOW</a:t>
            </a:r>
            <a:br>
              <a:rPr lang="en-US" u="sng" dirty="0" smtClean="0"/>
            </a:br>
            <a:endParaRPr lang="en-US" u="sng" dirty="0" smtClean="0"/>
          </a:p>
          <a:p>
            <a:r>
              <a:rPr lang="en-US" u="sng" dirty="0" smtClean="0"/>
              <a:t>WHEN</a:t>
            </a:r>
            <a:endParaRPr lang="en-US" u="sng" dirty="0"/>
          </a:p>
        </p:txBody>
      </p:sp>
      <p:grpSp>
        <p:nvGrpSpPr>
          <p:cNvPr id="2" name="Group 4"/>
          <p:cNvGrpSpPr/>
          <p:nvPr/>
        </p:nvGrpSpPr>
        <p:grpSpPr>
          <a:xfrm>
            <a:off x="3352799" y="2027237"/>
            <a:ext cx="5334000" cy="1125727"/>
            <a:chOff x="1295400" y="3276600"/>
            <a:chExt cx="5334000" cy="1125727"/>
          </a:xfrm>
        </p:grpSpPr>
        <p:sp>
          <p:nvSpPr>
            <p:cNvPr id="6" name="Freeform 5"/>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   Key Inputs &amp; Quality Process</a:t>
              </a:r>
            </a:p>
          </p:txBody>
        </p:sp>
        <p:sp>
          <p:nvSpPr>
            <p:cNvPr id="7" name="Oval 6"/>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grpSp>
        <p:nvGrpSpPr>
          <p:cNvPr id="5" name="Group 7"/>
          <p:cNvGrpSpPr/>
          <p:nvPr/>
        </p:nvGrpSpPr>
        <p:grpSpPr>
          <a:xfrm>
            <a:off x="3352799" y="3121017"/>
            <a:ext cx="5334001" cy="1116020"/>
            <a:chOff x="1295400" y="4267200"/>
            <a:chExt cx="5334001" cy="1116020"/>
          </a:xfrm>
        </p:grpSpPr>
        <p:sp>
          <p:nvSpPr>
            <p:cNvPr id="9" name="Freeform 8"/>
            <p:cNvSpPr/>
            <p:nvPr/>
          </p:nvSpPr>
          <p:spPr>
            <a:xfrm rot="21600000">
              <a:off x="1828800" y="4392665"/>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400" kern="1200" dirty="0" smtClean="0"/>
                <a:t>Resources</a:t>
              </a:r>
            </a:p>
          </p:txBody>
        </p:sp>
        <p:sp>
          <p:nvSpPr>
            <p:cNvPr id="10" name="Oval 9"/>
            <p:cNvSpPr/>
            <p:nvPr/>
          </p:nvSpPr>
          <p:spPr>
            <a:xfrm>
              <a:off x="1295400" y="42672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grpSp>
        <p:nvGrpSpPr>
          <p:cNvPr id="8" name="Group 10"/>
          <p:cNvGrpSpPr/>
          <p:nvPr/>
        </p:nvGrpSpPr>
        <p:grpSpPr>
          <a:xfrm>
            <a:off x="3352799" y="4237037"/>
            <a:ext cx="5334000" cy="914400"/>
            <a:chOff x="1295400" y="5257800"/>
            <a:chExt cx="5334000" cy="914400"/>
          </a:xfrm>
        </p:grpSpPr>
        <p:sp>
          <p:nvSpPr>
            <p:cNvPr id="12" name="Freeform 11"/>
            <p:cNvSpPr/>
            <p:nvPr/>
          </p:nvSpPr>
          <p:spPr>
            <a:xfrm>
              <a:off x="1828800" y="537356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Putting It All Together</a:t>
              </a:r>
              <a:endParaRPr lang="en-US" sz="2400" kern="1200" dirty="0"/>
            </a:p>
          </p:txBody>
        </p:sp>
        <p:sp>
          <p:nvSpPr>
            <p:cNvPr id="13" name="Oval 12"/>
            <p:cNvSpPr/>
            <p:nvPr/>
          </p:nvSpPr>
          <p:spPr>
            <a:xfrm>
              <a:off x="1295400" y="52578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14" name="Rectangle 13"/>
          <p:cNvSpPr/>
          <p:nvPr/>
        </p:nvSpPr>
        <p:spPr>
          <a:xfrm>
            <a:off x="2438400" y="1447800"/>
            <a:ext cx="2743200" cy="461665"/>
          </a:xfrm>
          <a:prstGeom prst="rect">
            <a:avLst/>
          </a:prstGeom>
        </p:spPr>
        <p:txBody>
          <a:bodyPr wrap="square">
            <a:spAutoFit/>
          </a:bodyPr>
          <a:lstStyle/>
          <a:p>
            <a:pPr algn="ctr"/>
            <a:r>
              <a:rPr lang="en-US" sz="2400" b="1" dirty="0" smtClean="0">
                <a:solidFill>
                  <a:schemeClr val="bg1"/>
                </a:solidFill>
              </a:rPr>
              <a:t>Lessons</a:t>
            </a:r>
            <a:endParaRPr lang="en-US" sz="2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txBox="1">
            <a:spLocks/>
          </p:cNvSpPr>
          <p:nvPr/>
        </p:nvSpPr>
        <p:spPr>
          <a:xfrm>
            <a:off x="457200" y="228600"/>
            <a:ext cx="3962400" cy="1143000"/>
          </a:xfrm>
          <a:prstGeom prst="rect">
            <a:avLst/>
          </a:prstGeom>
          <a:noFill/>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Base Year</a:t>
            </a:r>
            <a:r>
              <a:rPr kumimoji="0" lang="en-US" sz="4400" b="0" i="0" u="none" strike="noStrike" kern="1200" cap="none" spc="0" normalizeH="0" baseline="0" noProof="0" dirty="0" smtClean="0">
                <a:ln>
                  <a:noFill/>
                </a:ln>
                <a:solidFill>
                  <a:schemeClr val="bg1"/>
                </a:solidFill>
                <a:effectLst/>
                <a:uLnTx/>
                <a:uFillTx/>
                <a:latin typeface="+mj-lt"/>
                <a:ea typeface="+mj-ea"/>
                <a:cs typeface="+mj-cs"/>
              </a:rPr>
              <a:t> Inputs</a:t>
            </a:r>
          </a:p>
        </p:txBody>
      </p:sp>
      <p:grpSp>
        <p:nvGrpSpPr>
          <p:cNvPr id="4" name="Group 3"/>
          <p:cNvGrpSpPr/>
          <p:nvPr/>
        </p:nvGrpSpPr>
        <p:grpSpPr>
          <a:xfrm>
            <a:off x="2895600" y="527824"/>
            <a:ext cx="5791200" cy="5720576"/>
            <a:chOff x="2514600" y="457200"/>
            <a:chExt cx="6248400" cy="6172200"/>
          </a:xfrm>
        </p:grpSpPr>
        <p:grpSp>
          <p:nvGrpSpPr>
            <p:cNvPr id="2" name="Group 1"/>
            <p:cNvGrpSpPr/>
            <p:nvPr/>
          </p:nvGrpSpPr>
          <p:grpSpPr>
            <a:xfrm>
              <a:off x="2590800" y="457200"/>
              <a:ext cx="6172200" cy="6172200"/>
              <a:chOff x="2590800" y="457200"/>
              <a:chExt cx="6172200" cy="6172200"/>
            </a:xfrm>
          </p:grpSpPr>
          <p:sp>
            <p:nvSpPr>
              <p:cNvPr id="25" name="Flowchart: Alternate Process 24"/>
              <p:cNvSpPr/>
              <p:nvPr/>
            </p:nvSpPr>
            <p:spPr>
              <a:xfrm>
                <a:off x="5233988" y="1676400"/>
                <a:ext cx="2971800" cy="83820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4243388" y="3505200"/>
                <a:ext cx="1828800" cy="830997"/>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2" name="Oval 41"/>
              <p:cNvSpPr/>
              <p:nvPr/>
            </p:nvSpPr>
            <p:spPr>
              <a:xfrm>
                <a:off x="4464891" y="1502806"/>
                <a:ext cx="4116228" cy="142951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3" name="Down Arrow 42"/>
              <p:cNvSpPr/>
              <p:nvPr/>
            </p:nvSpPr>
            <p:spPr>
              <a:xfrm>
                <a:off x="6130528" y="5003196"/>
                <a:ext cx="797718" cy="510540"/>
              </a:xfrm>
              <a:prstGeom prst="downArrow">
                <a:avLst/>
              </a:prstGeom>
              <a:ln w="9525">
                <a:solidFill>
                  <a:srgbClr val="2D2D19"/>
                </a:solidFill>
              </a:ln>
            </p:spPr>
            <p:style>
              <a:lnRef idx="2">
                <a:scrgbClr r="0" g="0" b="0"/>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44" name="Freeform 43"/>
              <p:cNvSpPr/>
              <p:nvPr/>
            </p:nvSpPr>
            <p:spPr>
              <a:xfrm>
                <a:off x="4614863" y="5486400"/>
                <a:ext cx="3829050" cy="957262"/>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2400" b="1" kern="1200" dirty="0" smtClean="0">
                    <a:solidFill>
                      <a:schemeClr val="bg1"/>
                    </a:solidFill>
                  </a:rPr>
                  <a:t>Base Year</a:t>
                </a:r>
                <a:br>
                  <a:rPr lang="en-US" sz="2400" b="1" kern="1200" dirty="0" smtClean="0">
                    <a:solidFill>
                      <a:schemeClr val="bg1"/>
                    </a:solidFill>
                  </a:rPr>
                </a:br>
                <a:r>
                  <a:rPr lang="en-US" sz="2400" b="1" dirty="0" smtClean="0">
                    <a:solidFill>
                      <a:schemeClr val="bg1"/>
                    </a:solidFill>
                  </a:rPr>
                  <a:t>MODELED </a:t>
                </a:r>
                <a:r>
                  <a:rPr lang="en-US" sz="2400" b="1" kern="1200" dirty="0" smtClean="0">
                    <a:solidFill>
                      <a:schemeClr val="bg1"/>
                    </a:solidFill>
                  </a:rPr>
                  <a:t>Traffic</a:t>
                </a:r>
                <a:endParaRPr lang="en-US" sz="2400" b="1" kern="1200" dirty="0">
                  <a:solidFill>
                    <a:schemeClr val="bg1"/>
                  </a:solidFill>
                </a:endParaRPr>
              </a:p>
            </p:txBody>
          </p:sp>
          <p:sp>
            <p:nvSpPr>
              <p:cNvPr id="48" name="Shape 47"/>
              <p:cNvSpPr/>
              <p:nvPr/>
            </p:nvSpPr>
            <p:spPr>
              <a:xfrm>
                <a:off x="4295775" y="1327308"/>
                <a:ext cx="4467225"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3" name="Group 48"/>
              <p:cNvGrpSpPr/>
              <p:nvPr/>
            </p:nvGrpSpPr>
            <p:grpSpPr>
              <a:xfrm>
                <a:off x="4933950" y="457200"/>
                <a:ext cx="2967038" cy="4021416"/>
                <a:chOff x="4576762" y="152400"/>
                <a:chExt cx="2967038" cy="4021416"/>
              </a:xfrm>
            </p:grpSpPr>
            <p:sp>
              <p:nvSpPr>
                <p:cNvPr id="45" name="Freeform 44"/>
                <p:cNvSpPr/>
                <p:nvPr/>
              </p:nvSpPr>
              <p:spPr>
                <a:xfrm>
                  <a:off x="5604224" y="273792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a:t>
                  </a:r>
                  <a:r>
                    <a:rPr lang="en-US" sz="2100" kern="1200" dirty="0" smtClean="0"/>
                    <a:t> </a:t>
                  </a:r>
                  <a:r>
                    <a:rPr lang="en-US" kern="1200" dirty="0" smtClean="0"/>
                    <a:t>Behavior</a:t>
                  </a:r>
                  <a:endParaRPr lang="en-US" sz="2100" kern="1200" dirty="0"/>
                </a:p>
              </p:txBody>
            </p:sp>
            <p:sp>
              <p:nvSpPr>
                <p:cNvPr id="46" name="Freeform 45"/>
                <p:cNvSpPr/>
                <p:nvPr/>
              </p:nvSpPr>
              <p:spPr>
                <a:xfrm>
                  <a:off x="4576762" y="166068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47" name="Freeform 46"/>
                <p:cNvSpPr/>
                <p:nvPr/>
              </p:nvSpPr>
              <p:spPr>
                <a:xfrm>
                  <a:off x="6044565" y="1313516"/>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sz="2000" kern="1200" dirty="0"/>
                </a:p>
              </p:txBody>
            </p:sp>
            <p:sp>
              <p:nvSpPr>
                <p:cNvPr id="28" name="Rectangle 27"/>
                <p:cNvSpPr/>
                <p:nvPr/>
              </p:nvSpPr>
              <p:spPr>
                <a:xfrm>
                  <a:off x="4800600" y="152400"/>
                  <a:ext cx="2743200" cy="431698"/>
                </a:xfrm>
                <a:prstGeom prst="rect">
                  <a:avLst/>
                </a:prstGeom>
              </p:spPr>
              <p:txBody>
                <a:bodyPr wrap="square">
                  <a:spAutoFit/>
                </a:bodyPr>
                <a:lstStyle/>
                <a:p>
                  <a:pPr algn="ctr"/>
                  <a:r>
                    <a:rPr lang="en-US" sz="2000" b="1" dirty="0" smtClean="0">
                      <a:solidFill>
                        <a:schemeClr val="bg1"/>
                      </a:solidFill>
                    </a:rPr>
                    <a:t>Base Year Inputs</a:t>
                  </a:r>
                  <a:endParaRPr lang="en-US" sz="2000" b="1" dirty="0">
                    <a:solidFill>
                      <a:schemeClr val="bg1"/>
                    </a:solidFill>
                  </a:endParaRPr>
                </a:p>
              </p:txBody>
            </p:sp>
            <p:sp>
              <p:nvSpPr>
                <p:cNvPr id="36" name="Striped Right Arrow 35"/>
                <p:cNvSpPr/>
                <p:nvPr/>
              </p:nvSpPr>
              <p:spPr>
                <a:xfrm rot="5400000">
                  <a:off x="5753100" y="647700"/>
                  <a:ext cx="838200" cy="762000"/>
                </a:xfrm>
                <a:prstGeom prst="stripedRightArrow">
                  <a:avLst>
                    <a:gd name="adj1" fmla="val 50000"/>
                    <a:gd name="adj2" fmla="val 3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Left-Right Arrow 21"/>
              <p:cNvSpPr/>
              <p:nvPr/>
            </p:nvSpPr>
            <p:spPr>
              <a:xfrm>
                <a:off x="4319588" y="5638800"/>
                <a:ext cx="990600" cy="457200"/>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2590800" y="5181600"/>
                <a:ext cx="1447800" cy="1447800"/>
              </a:xfrm>
              <a:prstGeom prst="ellipse">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23" name="Freeform 22"/>
            <p:cNvSpPr/>
            <p:nvPr/>
          </p:nvSpPr>
          <p:spPr>
            <a:xfrm>
              <a:off x="2514600" y="5334000"/>
              <a:ext cx="1600200" cy="1143000"/>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kern="1200" dirty="0" smtClean="0">
                  <a:solidFill>
                    <a:schemeClr val="bg1"/>
                  </a:solidFill>
                </a:rPr>
                <a:t>Base Year</a:t>
              </a:r>
              <a:br>
                <a:rPr lang="en-US" kern="1200" dirty="0" smtClean="0">
                  <a:solidFill>
                    <a:schemeClr val="bg1"/>
                  </a:solidFill>
                </a:rPr>
              </a:br>
              <a:r>
                <a:rPr lang="en-US" kern="1200" dirty="0" smtClean="0">
                  <a:solidFill>
                    <a:schemeClr val="bg1"/>
                  </a:solidFill>
                </a:rPr>
                <a:t>OBSERVED</a:t>
              </a:r>
              <a:br>
                <a:rPr lang="en-US" kern="1200" dirty="0" smtClean="0">
                  <a:solidFill>
                    <a:schemeClr val="bg1"/>
                  </a:solidFill>
                </a:rPr>
              </a:br>
              <a:r>
                <a:rPr lang="en-US" kern="1200" dirty="0" smtClean="0">
                  <a:solidFill>
                    <a:schemeClr val="bg1"/>
                  </a:solidFill>
                </a:rPr>
                <a:t>Traffic</a:t>
              </a:r>
              <a:br>
                <a:rPr lang="en-US" kern="1200" dirty="0" smtClean="0">
                  <a:solidFill>
                    <a:schemeClr val="bg1"/>
                  </a:solidFill>
                </a:rPr>
              </a:br>
              <a:r>
                <a:rPr lang="en-US" kern="1200" dirty="0" smtClean="0">
                  <a:solidFill>
                    <a:schemeClr val="bg1"/>
                  </a:solidFill>
                </a:rPr>
                <a:t>Counts</a:t>
              </a:r>
              <a:endParaRPr lang="en-US" kern="1200" dirty="0">
                <a:solidFill>
                  <a:schemeClr val="bg1"/>
                </a:solidFill>
              </a:endParaRPr>
            </a:p>
          </p:txBody>
        </p:sp>
      </p:gr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243388" y="3689510"/>
            <a:ext cx="1828800" cy="830997"/>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8" name="Shape 47"/>
          <p:cNvSpPr/>
          <p:nvPr/>
        </p:nvSpPr>
        <p:spPr>
          <a:xfrm>
            <a:off x="4295775" y="1511618"/>
            <a:ext cx="4467225"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2" name="Group 1"/>
          <p:cNvGrpSpPr/>
          <p:nvPr/>
        </p:nvGrpSpPr>
        <p:grpSpPr>
          <a:xfrm>
            <a:off x="4577343" y="717710"/>
            <a:ext cx="3957057" cy="5683090"/>
            <a:chOff x="4464891" y="641510"/>
            <a:chExt cx="4116228" cy="5911690"/>
          </a:xfrm>
        </p:grpSpPr>
        <p:sp>
          <p:nvSpPr>
            <p:cNvPr id="25" name="Flowchart: Alternate Process 24"/>
            <p:cNvSpPr/>
            <p:nvPr/>
          </p:nvSpPr>
          <p:spPr>
            <a:xfrm>
              <a:off x="5233988" y="1860710"/>
              <a:ext cx="2971800" cy="83820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p:cNvSpPr/>
            <p:nvPr/>
          </p:nvSpPr>
          <p:spPr>
            <a:xfrm>
              <a:off x="4464891" y="1687116"/>
              <a:ext cx="4116228" cy="142951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3" name="Down Arrow 42"/>
            <p:cNvSpPr/>
            <p:nvPr/>
          </p:nvSpPr>
          <p:spPr>
            <a:xfrm>
              <a:off x="6130528" y="5187506"/>
              <a:ext cx="797718" cy="510540"/>
            </a:xfrm>
            <a:prstGeom prst="downArrow">
              <a:avLst/>
            </a:prstGeom>
            <a:ln w="9525">
              <a:solidFill>
                <a:srgbClr val="2D2D19"/>
              </a:solidFill>
            </a:ln>
          </p:spPr>
          <p:style>
            <a:lnRef idx="2">
              <a:scrgbClr r="0" g="0" b="0"/>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44" name="Freeform 43"/>
            <p:cNvSpPr/>
            <p:nvPr/>
          </p:nvSpPr>
          <p:spPr>
            <a:xfrm>
              <a:off x="4538663" y="5595938"/>
              <a:ext cx="3971925" cy="957262"/>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2400" b="1" kern="1200" dirty="0" smtClean="0">
                  <a:solidFill>
                    <a:schemeClr val="bg1"/>
                  </a:solidFill>
                </a:rPr>
                <a:t>Forecast Year Traffic</a:t>
              </a:r>
              <a:endParaRPr lang="en-US" sz="2400" b="1" kern="1200" dirty="0">
                <a:solidFill>
                  <a:schemeClr val="bg1"/>
                </a:solidFill>
              </a:endParaRPr>
            </a:p>
          </p:txBody>
        </p:sp>
        <p:grpSp>
          <p:nvGrpSpPr>
            <p:cNvPr id="3" name="Group 48"/>
            <p:cNvGrpSpPr/>
            <p:nvPr/>
          </p:nvGrpSpPr>
          <p:grpSpPr>
            <a:xfrm>
              <a:off x="4933950" y="641510"/>
              <a:ext cx="2967038" cy="4021416"/>
              <a:chOff x="4576762" y="152400"/>
              <a:chExt cx="2967038" cy="4021416"/>
            </a:xfrm>
          </p:grpSpPr>
          <p:sp>
            <p:nvSpPr>
              <p:cNvPr id="45" name="Freeform 44"/>
              <p:cNvSpPr/>
              <p:nvPr/>
            </p:nvSpPr>
            <p:spPr>
              <a:xfrm>
                <a:off x="5604224" y="273792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 Behavior</a:t>
                </a:r>
                <a:endParaRPr lang="en-US" kern="1200" dirty="0"/>
              </a:p>
            </p:txBody>
          </p:sp>
          <p:sp>
            <p:nvSpPr>
              <p:cNvPr id="46" name="Freeform 45"/>
              <p:cNvSpPr/>
              <p:nvPr/>
            </p:nvSpPr>
            <p:spPr>
              <a:xfrm>
                <a:off x="4576762" y="166068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47" name="Freeform 46"/>
              <p:cNvSpPr/>
              <p:nvPr/>
            </p:nvSpPr>
            <p:spPr>
              <a:xfrm>
                <a:off x="6044565" y="1313516"/>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kern="1200" dirty="0"/>
              </a:p>
            </p:txBody>
          </p:sp>
          <p:sp>
            <p:nvSpPr>
              <p:cNvPr id="28" name="Rectangle 27"/>
              <p:cNvSpPr/>
              <p:nvPr/>
            </p:nvSpPr>
            <p:spPr>
              <a:xfrm>
                <a:off x="4800600" y="152400"/>
                <a:ext cx="2743200" cy="416204"/>
              </a:xfrm>
              <a:prstGeom prst="rect">
                <a:avLst/>
              </a:prstGeom>
            </p:spPr>
            <p:txBody>
              <a:bodyPr wrap="square">
                <a:spAutoFit/>
              </a:bodyPr>
              <a:lstStyle/>
              <a:p>
                <a:pPr algn="ctr"/>
                <a:r>
                  <a:rPr lang="en-US" sz="2000" b="1" dirty="0" smtClean="0">
                    <a:solidFill>
                      <a:schemeClr val="bg1"/>
                    </a:solidFill>
                  </a:rPr>
                  <a:t>Forecast Year Inputs</a:t>
                </a:r>
                <a:endParaRPr lang="en-US" sz="2000" b="1" dirty="0">
                  <a:solidFill>
                    <a:schemeClr val="bg1"/>
                  </a:solidFill>
                </a:endParaRPr>
              </a:p>
            </p:txBody>
          </p:sp>
          <p:sp>
            <p:nvSpPr>
              <p:cNvPr id="36" name="Striped Right Arrow 35"/>
              <p:cNvSpPr/>
              <p:nvPr/>
            </p:nvSpPr>
            <p:spPr>
              <a:xfrm rot="5400000">
                <a:off x="5753100" y="647700"/>
                <a:ext cx="838200" cy="762000"/>
              </a:xfrm>
              <a:prstGeom prst="stripedRightArrow">
                <a:avLst>
                  <a:gd name="adj1" fmla="val 50000"/>
                  <a:gd name="adj2" fmla="val 3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7" name="Title 16"/>
          <p:cNvSpPr>
            <a:spLocks noGrp="1"/>
          </p:cNvSpPr>
          <p:nvPr>
            <p:ph type="title"/>
          </p:nvPr>
        </p:nvSpPr>
        <p:spPr/>
        <p:txBody>
          <a:bodyPr/>
          <a:lstStyle/>
          <a:p>
            <a:r>
              <a:rPr lang="en-US" dirty="0" smtClean="0"/>
              <a:t>Future Year Inputs</a:t>
            </a:r>
            <a:endParaRPr lang="en-US" dirty="0"/>
          </a:p>
        </p:txBody>
      </p:sp>
      <p:pic>
        <p:nvPicPr>
          <p:cNvPr id="16" name="Picture 3" descr="C:\Documents and Settings\k-lorenzini\Local Settings\Temporary Internet Files\Content.IE5\34OIS63Y\MP910221032[1].jpg"/>
          <p:cNvPicPr>
            <a:picLocks noChangeAspect="1" noChangeArrowheads="1"/>
          </p:cNvPicPr>
          <p:nvPr/>
        </p:nvPicPr>
        <p:blipFill>
          <a:blip r:embed="rId3" cstate="print"/>
          <a:srcRect/>
          <a:stretch>
            <a:fillRect/>
          </a:stretch>
        </p:blipFill>
        <p:spPr bwMode="auto">
          <a:xfrm>
            <a:off x="533400" y="2209800"/>
            <a:ext cx="3276600" cy="2457450"/>
          </a:xfrm>
          <a:prstGeom prst="rect">
            <a:avLst/>
          </a:prstGeom>
          <a:noFill/>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26"/>
          <p:cNvSpPr/>
          <p:nvPr/>
        </p:nvSpPr>
        <p:spPr>
          <a:xfrm>
            <a:off x="7086600" y="26468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6" name="Freeform 25"/>
          <p:cNvSpPr/>
          <p:nvPr/>
        </p:nvSpPr>
        <p:spPr>
          <a:xfrm>
            <a:off x="5692145" y="3001427"/>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5" name="Freeform 24"/>
          <p:cNvSpPr/>
          <p:nvPr/>
        </p:nvSpPr>
        <p:spPr>
          <a:xfrm>
            <a:off x="1676400" y="26468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4" name="Freeform 23"/>
          <p:cNvSpPr/>
          <p:nvPr/>
        </p:nvSpPr>
        <p:spPr>
          <a:xfrm>
            <a:off x="284626" y="29516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 name="Title 1"/>
          <p:cNvSpPr>
            <a:spLocks noGrp="1"/>
          </p:cNvSpPr>
          <p:nvPr>
            <p:ph type="title"/>
          </p:nvPr>
        </p:nvSpPr>
        <p:spPr>
          <a:xfrm>
            <a:off x="457200" y="228600"/>
            <a:ext cx="3352800" cy="1143000"/>
          </a:xfrm>
        </p:spPr>
        <p:txBody>
          <a:bodyPr>
            <a:normAutofit/>
          </a:bodyPr>
          <a:lstStyle/>
          <a:p>
            <a:r>
              <a:rPr lang="en-US" dirty="0" smtClean="0"/>
              <a:t>Key Inputs</a:t>
            </a:r>
          </a:p>
        </p:txBody>
      </p:sp>
      <p:grpSp>
        <p:nvGrpSpPr>
          <p:cNvPr id="3" name="Group 28"/>
          <p:cNvGrpSpPr/>
          <p:nvPr/>
        </p:nvGrpSpPr>
        <p:grpSpPr>
          <a:xfrm>
            <a:off x="3237520" y="685800"/>
            <a:ext cx="2944528" cy="3368253"/>
            <a:chOff x="3124200" y="914400"/>
            <a:chExt cx="3124200" cy="3573780"/>
          </a:xfrm>
        </p:grpSpPr>
        <p:sp>
          <p:nvSpPr>
            <p:cNvPr id="20" name="Rectangle 19"/>
            <p:cNvSpPr/>
            <p:nvPr/>
          </p:nvSpPr>
          <p:spPr>
            <a:xfrm>
              <a:off x="3810000" y="2667000"/>
              <a:ext cx="1828800" cy="830997"/>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2" name="Oval 41"/>
            <p:cNvSpPr/>
            <p:nvPr/>
          </p:nvSpPr>
          <p:spPr>
            <a:xfrm>
              <a:off x="3242474" y="1089898"/>
              <a:ext cx="2878727" cy="145518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8" name="Shape 47"/>
            <p:cNvSpPr/>
            <p:nvPr/>
          </p:nvSpPr>
          <p:spPr>
            <a:xfrm>
              <a:off x="3124200" y="914400"/>
              <a:ext cx="3124200"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sp>
        <p:nvSpPr>
          <p:cNvPr id="45" name="Freeform 44"/>
          <p:cNvSpPr/>
          <p:nvPr/>
        </p:nvSpPr>
        <p:spPr>
          <a:xfrm>
            <a:off x="1548636" y="4271715"/>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 Behavior</a:t>
            </a:r>
            <a:endParaRPr lang="en-US" kern="1200" dirty="0"/>
          </a:p>
        </p:txBody>
      </p:sp>
      <p:sp>
        <p:nvSpPr>
          <p:cNvPr id="46" name="Freeform 45"/>
          <p:cNvSpPr/>
          <p:nvPr/>
        </p:nvSpPr>
        <p:spPr>
          <a:xfrm>
            <a:off x="580263" y="3256426"/>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47" name="Freeform 46"/>
          <p:cNvSpPr/>
          <p:nvPr/>
        </p:nvSpPr>
        <p:spPr>
          <a:xfrm>
            <a:off x="1963653" y="2929225"/>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kern="1200" dirty="0"/>
          </a:p>
        </p:txBody>
      </p:sp>
      <p:sp>
        <p:nvSpPr>
          <p:cNvPr id="28" name="Rectangle 27"/>
          <p:cNvSpPr/>
          <p:nvPr/>
        </p:nvSpPr>
        <p:spPr>
          <a:xfrm>
            <a:off x="508444" y="2246716"/>
            <a:ext cx="2585439" cy="400110"/>
          </a:xfrm>
          <a:prstGeom prst="rect">
            <a:avLst/>
          </a:prstGeom>
        </p:spPr>
        <p:txBody>
          <a:bodyPr wrap="square">
            <a:spAutoFit/>
          </a:bodyPr>
          <a:lstStyle/>
          <a:p>
            <a:pPr algn="ctr"/>
            <a:r>
              <a:rPr lang="en-US" sz="2000" b="1" dirty="0" smtClean="0">
                <a:solidFill>
                  <a:schemeClr val="bg1"/>
                </a:solidFill>
              </a:rPr>
              <a:t>Base Year Inputs</a:t>
            </a:r>
            <a:endParaRPr lang="en-US" sz="2000" b="1" dirty="0">
              <a:solidFill>
                <a:schemeClr val="bg1"/>
              </a:solidFill>
            </a:endParaRPr>
          </a:p>
        </p:txBody>
      </p:sp>
      <p:sp>
        <p:nvSpPr>
          <p:cNvPr id="17" name="Freeform 16"/>
          <p:cNvSpPr/>
          <p:nvPr/>
        </p:nvSpPr>
        <p:spPr>
          <a:xfrm>
            <a:off x="6934968" y="4287910"/>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 Behavior</a:t>
            </a:r>
            <a:endParaRPr lang="en-US" kern="1200" dirty="0"/>
          </a:p>
        </p:txBody>
      </p:sp>
      <p:sp>
        <p:nvSpPr>
          <p:cNvPr id="18" name="Freeform 17"/>
          <p:cNvSpPr/>
          <p:nvPr/>
        </p:nvSpPr>
        <p:spPr>
          <a:xfrm>
            <a:off x="5966595" y="3272622"/>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19" name="Freeform 18"/>
          <p:cNvSpPr/>
          <p:nvPr/>
        </p:nvSpPr>
        <p:spPr>
          <a:xfrm>
            <a:off x="7349985" y="2945420"/>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kern="1200" dirty="0"/>
          </a:p>
        </p:txBody>
      </p:sp>
      <p:sp>
        <p:nvSpPr>
          <p:cNvPr id="21" name="Rectangle 20"/>
          <p:cNvSpPr/>
          <p:nvPr/>
        </p:nvSpPr>
        <p:spPr>
          <a:xfrm>
            <a:off x="6177560" y="2209800"/>
            <a:ext cx="2585440" cy="400110"/>
          </a:xfrm>
          <a:prstGeom prst="rect">
            <a:avLst/>
          </a:prstGeom>
        </p:spPr>
        <p:txBody>
          <a:bodyPr wrap="square">
            <a:spAutoFit/>
          </a:bodyPr>
          <a:lstStyle/>
          <a:p>
            <a:pPr algn="ctr"/>
            <a:r>
              <a:rPr lang="en-US" sz="2000" b="1" dirty="0" smtClean="0">
                <a:solidFill>
                  <a:schemeClr val="bg1"/>
                </a:solidFill>
              </a:rPr>
              <a:t>Forecast Year Inputs</a:t>
            </a:r>
            <a:endParaRPr lang="en-US" sz="2000" b="1" dirty="0">
              <a:solidFill>
                <a:schemeClr val="bg1"/>
              </a:solidFill>
            </a:endParaRPr>
          </a:p>
        </p:txBody>
      </p:sp>
      <p:sp>
        <p:nvSpPr>
          <p:cNvPr id="32" name="Oval 31"/>
          <p:cNvSpPr/>
          <p:nvPr/>
        </p:nvSpPr>
        <p:spPr>
          <a:xfrm>
            <a:off x="4027516" y="4779413"/>
            <a:ext cx="1364538" cy="1364538"/>
          </a:xfrm>
          <a:prstGeom prst="ellipse">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Freeform 29"/>
          <p:cNvSpPr/>
          <p:nvPr/>
        </p:nvSpPr>
        <p:spPr>
          <a:xfrm>
            <a:off x="3955698" y="4923048"/>
            <a:ext cx="1508173" cy="1077266"/>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kern="1200" dirty="0" smtClean="0">
                <a:solidFill>
                  <a:schemeClr val="bg1"/>
                </a:solidFill>
              </a:rPr>
              <a:t>Base Year</a:t>
            </a:r>
            <a:br>
              <a:rPr lang="en-US" kern="1200" dirty="0" smtClean="0">
                <a:solidFill>
                  <a:schemeClr val="bg1"/>
                </a:solidFill>
              </a:rPr>
            </a:br>
            <a:r>
              <a:rPr lang="en-US" kern="1200" dirty="0" smtClean="0">
                <a:solidFill>
                  <a:schemeClr val="bg1"/>
                </a:solidFill>
              </a:rPr>
              <a:t>OBSERVED</a:t>
            </a:r>
            <a:br>
              <a:rPr lang="en-US" kern="1200" dirty="0" smtClean="0">
                <a:solidFill>
                  <a:schemeClr val="bg1"/>
                </a:solidFill>
              </a:rPr>
            </a:br>
            <a:r>
              <a:rPr lang="en-US" kern="1200" dirty="0" smtClean="0">
                <a:solidFill>
                  <a:schemeClr val="bg1"/>
                </a:solidFill>
              </a:rPr>
              <a:t>Traffic</a:t>
            </a:r>
            <a:br>
              <a:rPr lang="en-US" kern="1200" dirty="0" smtClean="0">
                <a:solidFill>
                  <a:schemeClr val="bg1"/>
                </a:solidFill>
              </a:rPr>
            </a:br>
            <a:r>
              <a:rPr lang="en-US" kern="1200" dirty="0" smtClean="0">
                <a:solidFill>
                  <a:schemeClr val="bg1"/>
                </a:solidFill>
              </a:rPr>
              <a:t>Counts</a:t>
            </a:r>
            <a:endParaRPr lang="en-US" kern="1200" dirty="0">
              <a:solidFill>
                <a:schemeClr val="bg1"/>
              </a:solidFill>
            </a:endParaRPr>
          </a:p>
        </p:txBody>
      </p:sp>
      <p:sp>
        <p:nvSpPr>
          <p:cNvPr id="23" name="Rectangle 22"/>
          <p:cNvSpPr/>
          <p:nvPr/>
        </p:nvSpPr>
        <p:spPr>
          <a:xfrm>
            <a:off x="6666106" y="584537"/>
            <a:ext cx="2378699" cy="1015663"/>
          </a:xfrm>
          <a:prstGeom prst="rect">
            <a:avLst/>
          </a:prstGeom>
        </p:spPr>
        <p:txBody>
          <a:bodyPr wrap="square">
            <a:spAutoFit/>
          </a:bodyPr>
          <a:lstStyle/>
          <a:p>
            <a:pPr algn="ctr"/>
            <a:r>
              <a:rPr lang="en-US" sz="2000" b="1" dirty="0" smtClean="0">
                <a:solidFill>
                  <a:srgbClr val="92D050"/>
                </a:solidFill>
              </a:rPr>
              <a:t>Inputs the MPO </a:t>
            </a:r>
          </a:p>
          <a:p>
            <a:pPr algn="ctr"/>
            <a:r>
              <a:rPr lang="en-US" sz="2000" b="1" dirty="0" smtClean="0">
                <a:solidFill>
                  <a:srgbClr val="92D050"/>
                </a:solidFill>
              </a:rPr>
              <a:t>Is Typically Responsible For</a:t>
            </a:r>
            <a:endParaRPr lang="en-US" sz="2000" b="1" dirty="0">
              <a:solidFill>
                <a:srgbClr val="92D050"/>
              </a:solidFill>
            </a:endParaRPr>
          </a:p>
        </p:txBody>
      </p:sp>
      <p:sp>
        <p:nvSpPr>
          <p:cNvPr id="29" name="Freeform 28"/>
          <p:cNvSpPr/>
          <p:nvPr/>
        </p:nvSpPr>
        <p:spPr>
          <a:xfrm>
            <a:off x="6499995" y="620537"/>
            <a:ext cx="434205" cy="43420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3429000" cy="5518150"/>
          </a:xfrm>
        </p:spPr>
        <p:txBody>
          <a:bodyPr>
            <a:normAutofit/>
          </a:bodyPr>
          <a:lstStyle/>
          <a:p>
            <a:r>
              <a:rPr lang="en-US" dirty="0" smtClean="0"/>
              <a:t>Recommended Order to Develop Key Inputs</a:t>
            </a:r>
            <a:endParaRPr lang="en-US" dirty="0"/>
          </a:p>
        </p:txBody>
      </p:sp>
      <p:sp>
        <p:nvSpPr>
          <p:cNvPr id="21" name="Rectangle 20"/>
          <p:cNvSpPr/>
          <p:nvPr/>
        </p:nvSpPr>
        <p:spPr>
          <a:xfrm>
            <a:off x="3581401" y="690280"/>
            <a:ext cx="2006110" cy="681320"/>
          </a:xfrm>
          <a:prstGeom prst="rect">
            <a:avLst/>
          </a:prstGeom>
          <a:solidFill>
            <a:schemeClr val="accent5">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lumMod val="10000"/>
                  </a:schemeClr>
                </a:solidFill>
              </a:rPr>
              <a:t>Base Year Network</a:t>
            </a:r>
            <a:endParaRPr lang="en-US" sz="2000" dirty="0">
              <a:solidFill>
                <a:schemeClr val="bg2">
                  <a:lumMod val="10000"/>
                </a:schemeClr>
              </a:solidFill>
            </a:endParaRPr>
          </a:p>
        </p:txBody>
      </p:sp>
      <p:sp>
        <p:nvSpPr>
          <p:cNvPr id="22" name="Rectangle 21"/>
          <p:cNvSpPr/>
          <p:nvPr/>
        </p:nvSpPr>
        <p:spPr>
          <a:xfrm>
            <a:off x="6553203" y="690280"/>
            <a:ext cx="2006108" cy="681318"/>
          </a:xfrm>
          <a:prstGeom prst="rect">
            <a:avLst/>
          </a:prstGeom>
          <a:solidFill>
            <a:schemeClr val="accent5">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Concept Forecast Year Network</a:t>
            </a:r>
            <a:endParaRPr lang="en-US" sz="2000" dirty="0"/>
          </a:p>
        </p:txBody>
      </p:sp>
      <p:sp>
        <p:nvSpPr>
          <p:cNvPr id="23" name="Rectangle 22"/>
          <p:cNvSpPr/>
          <p:nvPr/>
        </p:nvSpPr>
        <p:spPr>
          <a:xfrm>
            <a:off x="5004290" y="2133600"/>
            <a:ext cx="2006108" cy="417386"/>
          </a:xfrm>
          <a:prstGeom prst="rect">
            <a:avLst/>
          </a:prstGeom>
          <a:solidFill>
            <a:schemeClr val="accent5">
              <a:lumMod val="40000"/>
              <a:lumOff val="60000"/>
            </a:schemeClr>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000" dirty="0" smtClean="0">
                <a:solidFill>
                  <a:schemeClr val="bg2">
                    <a:lumMod val="10000"/>
                  </a:schemeClr>
                </a:solidFill>
              </a:rPr>
              <a:t>TAZ Geography</a:t>
            </a:r>
            <a:endParaRPr lang="en-US" sz="2000" dirty="0">
              <a:solidFill>
                <a:schemeClr val="bg2">
                  <a:lumMod val="10000"/>
                </a:schemeClr>
              </a:solidFill>
            </a:endParaRPr>
          </a:p>
        </p:txBody>
      </p:sp>
      <p:sp>
        <p:nvSpPr>
          <p:cNvPr id="24" name="Rectangle 23"/>
          <p:cNvSpPr/>
          <p:nvPr/>
        </p:nvSpPr>
        <p:spPr>
          <a:xfrm>
            <a:off x="5004290" y="3124200"/>
            <a:ext cx="2006108" cy="681318"/>
          </a:xfrm>
          <a:prstGeom prst="rect">
            <a:avLst/>
          </a:prstGeom>
          <a:solidFill>
            <a:schemeClr val="accent5">
              <a:lumMod val="40000"/>
              <a:lumOff val="60000"/>
            </a:schemeClr>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smtClean="0">
                <a:solidFill>
                  <a:schemeClr val="bg2">
                    <a:lumMod val="10000"/>
                  </a:schemeClr>
                </a:solidFill>
              </a:rPr>
              <a:t>Base Year Demographics</a:t>
            </a:r>
            <a:endParaRPr lang="en-US" sz="2000" dirty="0">
              <a:solidFill>
                <a:schemeClr val="bg2">
                  <a:lumMod val="10000"/>
                </a:schemeClr>
              </a:solidFill>
            </a:endParaRPr>
          </a:p>
        </p:txBody>
      </p:sp>
      <p:sp>
        <p:nvSpPr>
          <p:cNvPr id="26" name="Rectangle 25"/>
          <p:cNvSpPr/>
          <p:nvPr/>
        </p:nvSpPr>
        <p:spPr>
          <a:xfrm>
            <a:off x="3657600" y="4724400"/>
            <a:ext cx="2006108" cy="681318"/>
          </a:xfrm>
          <a:prstGeom prst="rect">
            <a:avLst/>
          </a:prstGeom>
          <a:solidFill>
            <a:schemeClr val="accent5">
              <a:lumMod val="50000"/>
            </a:schemeClr>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smtClean="0"/>
              <a:t>Forecast Year Demographics</a:t>
            </a:r>
            <a:endParaRPr lang="en-US" sz="2000" dirty="0"/>
          </a:p>
        </p:txBody>
      </p:sp>
      <p:sp>
        <p:nvSpPr>
          <p:cNvPr id="46" name="Down Arrow 45"/>
          <p:cNvSpPr/>
          <p:nvPr/>
        </p:nvSpPr>
        <p:spPr>
          <a:xfrm rot="16200000">
            <a:off x="5806640" y="858119"/>
            <a:ext cx="556087" cy="327435"/>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Down Arrow 46"/>
          <p:cNvSpPr/>
          <p:nvPr/>
        </p:nvSpPr>
        <p:spPr>
          <a:xfrm rot="18842103">
            <a:off x="5262853" y="1539270"/>
            <a:ext cx="384875" cy="458668"/>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Down Arrow 47"/>
          <p:cNvSpPr/>
          <p:nvPr/>
        </p:nvSpPr>
        <p:spPr>
          <a:xfrm rot="2642103">
            <a:off x="6388534" y="1540018"/>
            <a:ext cx="377509" cy="459755"/>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Down Arrow 24"/>
          <p:cNvSpPr/>
          <p:nvPr/>
        </p:nvSpPr>
        <p:spPr>
          <a:xfrm>
            <a:off x="5715000" y="2743200"/>
            <a:ext cx="647700" cy="237565"/>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Down Arrow 12"/>
          <p:cNvSpPr/>
          <p:nvPr/>
        </p:nvSpPr>
        <p:spPr>
          <a:xfrm rot="2757897" flipH="1">
            <a:off x="5211598" y="4030821"/>
            <a:ext cx="384875" cy="458668"/>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own Arrow 13"/>
          <p:cNvSpPr/>
          <p:nvPr/>
        </p:nvSpPr>
        <p:spPr>
          <a:xfrm rot="18957897" flipH="1">
            <a:off x="6431331" y="4031569"/>
            <a:ext cx="377509" cy="459755"/>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6553200" y="4724400"/>
            <a:ext cx="2006108" cy="1371600"/>
          </a:xfrm>
          <a:prstGeom prst="rect">
            <a:avLst/>
          </a:prstGeom>
          <a:solidFill>
            <a:schemeClr val="accent5">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Forecast Year Network Scenarios as Part of Plan Process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1000"/>
                                        <p:tgtEl>
                                          <p:spTgt spid="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10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1000"/>
                                        <p:tgtEl>
                                          <p:spTgt spid="2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up)">
                                      <p:cBhvr>
                                        <p:cTn id="18" dur="1000"/>
                                        <p:tgtEl>
                                          <p:spTgt spid="4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10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1000"/>
                                        <p:tgtEl>
                                          <p:spTgt spid="2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up)">
                                      <p:cBhvr>
                                        <p:cTn id="29" dur="10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10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46" grpId="0" animBg="1"/>
      <p:bldP spid="47" grpId="0" animBg="1"/>
      <p:bldP spid="48" grpId="0" animBg="1"/>
      <p:bldP spid="25" grpId="0" animBg="1"/>
      <p:bldP spid="16"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Start: Base Year Network</a:t>
            </a:r>
            <a:endParaRPr lang="en-US" dirty="0"/>
          </a:p>
        </p:txBody>
      </p:sp>
      <p:sp>
        <p:nvSpPr>
          <p:cNvPr id="4" name="Content Placeholder 3"/>
          <p:cNvSpPr txBox="1">
            <a:spLocks/>
          </p:cNvSpPr>
          <p:nvPr/>
        </p:nvSpPr>
        <p:spPr>
          <a:xfrm>
            <a:off x="457200" y="1600200"/>
            <a:ext cx="8229600" cy="45259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pic>
        <p:nvPicPr>
          <p:cNvPr id="6" name="Picture 3"/>
          <p:cNvPicPr>
            <a:picLocks noChangeAspect="1" noChangeArrowheads="1"/>
          </p:cNvPicPr>
          <p:nvPr/>
        </p:nvPicPr>
        <p:blipFill>
          <a:blip r:embed="rId3" cstate="print"/>
          <a:srcRect/>
          <a:stretch>
            <a:fillRect/>
          </a:stretch>
        </p:blipFill>
        <p:spPr bwMode="auto">
          <a:xfrm>
            <a:off x="1047750" y="1143000"/>
            <a:ext cx="7048500" cy="4638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Code: Concept Forecast Year Network</a:t>
            </a:r>
            <a:endParaRPr lang="en-US" dirty="0"/>
          </a:p>
        </p:txBody>
      </p:sp>
      <p:sp>
        <p:nvSpPr>
          <p:cNvPr id="4" name="Content Placeholder 3"/>
          <p:cNvSpPr txBox="1">
            <a:spLocks/>
          </p:cNvSpPr>
          <p:nvPr/>
        </p:nvSpPr>
        <p:spPr>
          <a:xfrm>
            <a:off x="457200" y="1600200"/>
            <a:ext cx="8229600" cy="45259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pic>
        <p:nvPicPr>
          <p:cNvPr id="3074" name="Picture 2"/>
          <p:cNvPicPr>
            <a:picLocks noChangeAspect="1" noChangeArrowheads="1"/>
          </p:cNvPicPr>
          <p:nvPr/>
        </p:nvPicPr>
        <p:blipFill>
          <a:blip r:embed="rId3" cstate="print"/>
          <a:srcRect/>
          <a:stretch>
            <a:fillRect/>
          </a:stretch>
        </p:blipFill>
        <p:spPr bwMode="auto">
          <a:xfrm>
            <a:off x="1038225" y="1114425"/>
            <a:ext cx="7067550" cy="462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Code: Concept Forecast Year Network</a:t>
            </a:r>
            <a:endParaRPr lang="en-US" dirty="0"/>
          </a:p>
        </p:txBody>
      </p:sp>
      <p:sp>
        <p:nvSpPr>
          <p:cNvPr id="4" name="Content Placeholder 3"/>
          <p:cNvSpPr txBox="1">
            <a:spLocks/>
          </p:cNvSpPr>
          <p:nvPr/>
        </p:nvSpPr>
        <p:spPr>
          <a:xfrm>
            <a:off x="457200" y="1600200"/>
            <a:ext cx="8229600" cy="45259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pic>
        <p:nvPicPr>
          <p:cNvPr id="4098" name="Picture 2"/>
          <p:cNvPicPr>
            <a:picLocks noChangeAspect="1" noChangeArrowheads="1"/>
          </p:cNvPicPr>
          <p:nvPr/>
        </p:nvPicPr>
        <p:blipFill>
          <a:blip r:embed="rId3" cstate="print"/>
          <a:srcRect/>
          <a:stretch>
            <a:fillRect/>
          </a:stretch>
        </p:blipFill>
        <p:spPr bwMode="auto">
          <a:xfrm>
            <a:off x="1042988" y="1104900"/>
            <a:ext cx="7058025"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5" name="Freeform 4"/>
          <p:cNvSpPr/>
          <p:nvPr/>
        </p:nvSpPr>
        <p:spPr>
          <a:xfrm>
            <a:off x="1676400" y="5274229"/>
            <a:ext cx="5867399" cy="627748"/>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300" u="sng" kern="1200" dirty="0" smtClean="0"/>
              <a:t>Put It All Together</a:t>
            </a:r>
            <a:endParaRPr lang="en-US" sz="2300" u="sng" kern="1200" dirty="0"/>
          </a:p>
        </p:txBody>
      </p:sp>
      <p:sp>
        <p:nvSpPr>
          <p:cNvPr id="6" name="Freeform 5"/>
          <p:cNvSpPr/>
          <p:nvPr/>
        </p:nvSpPr>
        <p:spPr>
          <a:xfrm>
            <a:off x="1676400" y="4318167"/>
            <a:ext cx="5867400" cy="965477"/>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lvl="0" algn="ctr" defTabSz="1066800">
              <a:lnSpc>
                <a:spcPct val="90000"/>
              </a:lnSpc>
              <a:spcBef>
                <a:spcPct val="0"/>
              </a:spcBef>
              <a:spcAft>
                <a:spcPct val="35000"/>
              </a:spcAft>
            </a:pPr>
            <a:r>
              <a:rPr lang="en-US" sz="2300" u="sng" kern="1200" dirty="0" smtClean="0"/>
              <a:t>Identify</a:t>
            </a:r>
            <a:r>
              <a:rPr lang="en-US" sz="2300" kern="1200" dirty="0" smtClean="0"/>
              <a:t> &amp; </a:t>
            </a:r>
            <a:r>
              <a:rPr lang="en-US" sz="2300" u="sng" kern="1200" dirty="0" smtClean="0"/>
              <a:t>Manage</a:t>
            </a:r>
            <a:r>
              <a:rPr lang="en-US" sz="2300" kern="1200" dirty="0" smtClean="0"/>
              <a:t> Resources</a:t>
            </a:r>
          </a:p>
        </p:txBody>
      </p:sp>
      <p:sp>
        <p:nvSpPr>
          <p:cNvPr id="7" name="Freeform 6"/>
          <p:cNvSpPr/>
          <p:nvPr/>
        </p:nvSpPr>
        <p:spPr>
          <a:xfrm>
            <a:off x="1676400" y="3362107"/>
            <a:ext cx="5867399" cy="965477"/>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300" u="sng" kern="1200" dirty="0" smtClean="0"/>
              <a:t>Identify</a:t>
            </a:r>
            <a:r>
              <a:rPr lang="en-US" sz="2300" kern="1200" dirty="0" smtClean="0"/>
              <a:t> Key Inputs &amp; </a:t>
            </a:r>
            <a:r>
              <a:rPr lang="en-US" sz="2300" u="sng" kern="1200" dirty="0" smtClean="0"/>
              <a:t>Describe</a:t>
            </a:r>
            <a:r>
              <a:rPr lang="en-US" sz="2300" kern="1200" dirty="0" smtClean="0"/>
              <a:t> the QC Process</a:t>
            </a:r>
          </a:p>
        </p:txBody>
      </p:sp>
      <p:sp>
        <p:nvSpPr>
          <p:cNvPr id="8" name="Freeform 7"/>
          <p:cNvSpPr/>
          <p:nvPr/>
        </p:nvSpPr>
        <p:spPr>
          <a:xfrm>
            <a:off x="1676400" y="2406046"/>
            <a:ext cx="5867399" cy="965478"/>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300" u="sng" kern="1200" dirty="0" smtClean="0"/>
              <a:t>Describe</a:t>
            </a:r>
            <a:r>
              <a:rPr lang="en-US" sz="2300" kern="1200" dirty="0" smtClean="0"/>
              <a:t> the Model Development Process</a:t>
            </a:r>
          </a:p>
        </p:txBody>
      </p:sp>
      <p:sp>
        <p:nvSpPr>
          <p:cNvPr id="9" name="Freeform 8"/>
          <p:cNvSpPr/>
          <p:nvPr/>
        </p:nvSpPr>
        <p:spPr>
          <a:xfrm>
            <a:off x="1676400" y="1449985"/>
            <a:ext cx="5867399" cy="965478"/>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300" u="sng" kern="1200" dirty="0" smtClean="0"/>
              <a:t>Explain</a:t>
            </a:r>
            <a:r>
              <a:rPr lang="en-US" sz="2300" kern="1200" dirty="0" smtClean="0"/>
              <a:t> Fundamental Travel Model Concepts</a:t>
            </a:r>
            <a:endParaRPr lang="en-US" sz="2300" kern="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ppt_x"/>
                                          </p:val>
                                        </p:tav>
                                        <p:tav tm="100000">
                                          <p:val>
                                            <p:strVal val="#ppt_x"/>
                                          </p:val>
                                        </p:tav>
                                      </p:tavLst>
                                    </p:anim>
                                    <p:anim calcmode="lin" valueType="num">
                                      <p:cBhvr additive="base">
                                        <p:cTn id="26"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Define Traffic Analysis Zones (TAZs)</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1033463" y="1114425"/>
            <a:ext cx="7077075" cy="462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Develop Base Year Demographics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174250"/>
            <a:ext cx="7467600" cy="4673963"/>
          </a:xfrm>
          <a:prstGeom prst="rect">
            <a:avLst/>
          </a:prstGeom>
        </p:spPr>
      </p:pic>
      <p:sp>
        <p:nvSpPr>
          <p:cNvPr id="5" name="TextBox 4"/>
          <p:cNvSpPr txBox="1"/>
          <p:nvPr/>
        </p:nvSpPr>
        <p:spPr>
          <a:xfrm>
            <a:off x="1447800" y="12192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0</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6" name="TextBox 5"/>
          <p:cNvSpPr txBox="1"/>
          <p:nvPr/>
        </p:nvSpPr>
        <p:spPr>
          <a:xfrm>
            <a:off x="838200" y="27432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108</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7" name="TextBox 6"/>
          <p:cNvSpPr txBox="1"/>
          <p:nvPr/>
        </p:nvSpPr>
        <p:spPr>
          <a:xfrm>
            <a:off x="2895600" y="28194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131</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8" name="TextBox 7"/>
          <p:cNvSpPr txBox="1"/>
          <p:nvPr/>
        </p:nvSpPr>
        <p:spPr>
          <a:xfrm>
            <a:off x="4495800" y="27432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423</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9" name="TextBox 8"/>
          <p:cNvSpPr txBox="1"/>
          <p:nvPr/>
        </p:nvSpPr>
        <p:spPr>
          <a:xfrm>
            <a:off x="6248400" y="13716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1163</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0" name="TextBox 9"/>
          <p:cNvSpPr txBox="1"/>
          <p:nvPr/>
        </p:nvSpPr>
        <p:spPr>
          <a:xfrm>
            <a:off x="6096000" y="27432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2396</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1" name="TextBox 10"/>
          <p:cNvSpPr txBox="1"/>
          <p:nvPr/>
        </p:nvSpPr>
        <p:spPr>
          <a:xfrm>
            <a:off x="4876800" y="37338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0</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2" name="TextBox 11"/>
          <p:cNvSpPr txBox="1"/>
          <p:nvPr/>
        </p:nvSpPr>
        <p:spPr>
          <a:xfrm>
            <a:off x="2743200" y="51054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574</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3" name="TextBox 12"/>
          <p:cNvSpPr txBox="1"/>
          <p:nvPr/>
        </p:nvSpPr>
        <p:spPr>
          <a:xfrm>
            <a:off x="6096000" y="4876800"/>
            <a:ext cx="1524000" cy="338554"/>
          </a:xfrm>
          <a:prstGeom prst="rect">
            <a:avLst/>
          </a:prstGeom>
          <a:solidFill>
            <a:schemeClr val="bg1"/>
          </a:solidFill>
          <a:ln>
            <a:solidFill>
              <a:schemeClr val="tx1"/>
            </a:solidFill>
          </a:ln>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2005 HH =</a:t>
            </a:r>
            <a:r>
              <a:rPr kumimoji="0" lang="en-US" sz="1600" b="0" i="0" u="none" strike="noStrike" kern="1200" cap="none" spc="0" normalizeH="0" noProof="0" dirty="0" smtClean="0">
                <a:ln>
                  <a:noFill/>
                </a:ln>
                <a:effectLst/>
                <a:uLnTx/>
                <a:uFillTx/>
                <a:latin typeface="+mj-lt"/>
                <a:ea typeface="+mj-ea"/>
                <a:cs typeface="+mj-cs"/>
              </a:rPr>
              <a:t> 126</a:t>
            </a:r>
            <a:endParaRPr kumimoji="0" lang="en-US" sz="3600" b="0" i="0" u="none" strike="noStrike" kern="1200" cap="none" spc="0" normalizeH="0" baseline="0" noProof="0" dirty="0" smtClean="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Develop Forecast Year Demographics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152" y="1143000"/>
            <a:ext cx="7470648" cy="4679548"/>
          </a:xfrm>
          <a:prstGeom prst="rect">
            <a:avLst/>
          </a:prstGeom>
        </p:spPr>
      </p:pic>
      <p:sp>
        <p:nvSpPr>
          <p:cNvPr id="5" name="TextBox 4"/>
          <p:cNvSpPr txBox="1"/>
          <p:nvPr/>
        </p:nvSpPr>
        <p:spPr>
          <a:xfrm>
            <a:off x="1524000" y="11430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0</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0</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6" name="TextBox 5"/>
          <p:cNvSpPr txBox="1"/>
          <p:nvPr/>
        </p:nvSpPr>
        <p:spPr>
          <a:xfrm>
            <a:off x="838200" y="25908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108</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253</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7" name="TextBox 6"/>
          <p:cNvSpPr txBox="1"/>
          <p:nvPr/>
        </p:nvSpPr>
        <p:spPr>
          <a:xfrm>
            <a:off x="2895600" y="26670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131</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135</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8" name="TextBox 7"/>
          <p:cNvSpPr txBox="1"/>
          <p:nvPr/>
        </p:nvSpPr>
        <p:spPr>
          <a:xfrm>
            <a:off x="4495800" y="26670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423</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518</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9" name="TextBox 8"/>
          <p:cNvSpPr txBox="1"/>
          <p:nvPr/>
        </p:nvSpPr>
        <p:spPr>
          <a:xfrm>
            <a:off x="6400800" y="12192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1163</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4357</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0" name="TextBox 9"/>
          <p:cNvSpPr txBox="1"/>
          <p:nvPr/>
        </p:nvSpPr>
        <p:spPr>
          <a:xfrm>
            <a:off x="6096000" y="25908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2396</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4862</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1" name="TextBox 10"/>
          <p:cNvSpPr txBox="1"/>
          <p:nvPr/>
        </p:nvSpPr>
        <p:spPr>
          <a:xfrm>
            <a:off x="5181600" y="35814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0</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269</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2" name="TextBox 11"/>
          <p:cNvSpPr txBox="1"/>
          <p:nvPr/>
        </p:nvSpPr>
        <p:spPr>
          <a:xfrm>
            <a:off x="2743200" y="4953000"/>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574</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1030</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3" name="TextBox 12"/>
          <p:cNvSpPr txBox="1"/>
          <p:nvPr/>
        </p:nvSpPr>
        <p:spPr>
          <a:xfrm>
            <a:off x="6029011" y="4678327"/>
            <a:ext cx="1524000" cy="584775"/>
          </a:xfrm>
          <a:prstGeom prst="rect">
            <a:avLst/>
          </a:prstGeom>
          <a:solidFill>
            <a:schemeClr val="bg1"/>
          </a:solidFill>
          <a:ln>
            <a:solidFill>
              <a:schemeClr val="tx1"/>
            </a:solidFill>
          </a:ln>
        </p:spPr>
        <p:txBody>
          <a:bodyPr wrap="square" rtlCol="0" anchor="ctr">
            <a:spAutoFit/>
          </a:bodyPr>
          <a:lstStyle/>
          <a:p>
            <a:pPr algn="ctr">
              <a:spcBef>
                <a:spcPct val="0"/>
              </a:spcBef>
            </a:pPr>
            <a:r>
              <a:rPr lang="en-US" sz="1600" dirty="0" smtClean="0"/>
              <a:t>2005 HH = 126</a:t>
            </a:r>
            <a:endParaRPr lang="en-US" sz="3600" dirty="0" smtClean="0"/>
          </a:p>
          <a:p>
            <a:pPr marL="0" marR="0" indent="0" algn="ctr" defTabSz="914400" rtl="0" eaLnBrk="1" fontAlgn="auto" latinLnBrk="0" hangingPunct="1">
              <a:lnSpc>
                <a:spcPct val="100000"/>
              </a:lnSpc>
              <a:spcBef>
                <a:spcPct val="0"/>
              </a:spcBef>
              <a:spcAft>
                <a:spcPts val="0"/>
              </a:spcAft>
              <a:buClrTx/>
              <a:buSzTx/>
              <a:buFontTx/>
              <a:buNone/>
              <a:tabLst/>
            </a:pPr>
            <a:r>
              <a:rPr kumimoji="0" lang="en-US" sz="1600" b="0" i="0" u="none" strike="noStrike" kern="1200" cap="none" spc="0" normalizeH="0" baseline="0" noProof="0" dirty="0" smtClean="0">
                <a:ln>
                  <a:noFill/>
                </a:ln>
                <a:effectLst/>
                <a:uLnTx/>
                <a:uFillTx/>
                <a:latin typeface="+mj-lt"/>
                <a:ea typeface="+mj-ea"/>
                <a:cs typeface="+mj-cs"/>
              </a:rPr>
              <a:t>2035 HH =</a:t>
            </a:r>
            <a:r>
              <a:rPr kumimoji="0" lang="en-US" sz="1600" b="0" i="0" u="none" strike="noStrike" kern="1200" cap="none" spc="0" normalizeH="0" noProof="0" dirty="0" smtClean="0">
                <a:ln>
                  <a:noFill/>
                </a:ln>
                <a:effectLst/>
                <a:uLnTx/>
                <a:uFillTx/>
                <a:latin typeface="+mj-lt"/>
                <a:ea typeface="+mj-ea"/>
                <a:cs typeface="+mj-cs"/>
              </a:rPr>
              <a:t> 128</a:t>
            </a:r>
            <a:endParaRPr kumimoji="0" lang="en-US" sz="3600" b="0" i="0" u="none" strike="noStrike" kern="1200" cap="none" spc="0" normalizeH="0" baseline="0" noProof="0" dirty="0" smtClean="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Autofit/>
          </a:bodyPr>
          <a:lstStyle/>
          <a:p>
            <a:pPr algn="ctr">
              <a:spcBef>
                <a:spcPct val="0"/>
              </a:spcBef>
              <a:defRPr/>
            </a:pPr>
            <a:r>
              <a:rPr lang="en-US" sz="4100" dirty="0" smtClean="0">
                <a:solidFill>
                  <a:schemeClr val="bg1"/>
                </a:solidFill>
                <a:latin typeface="+mj-lt"/>
                <a:ea typeface="+mj-ea"/>
                <a:cs typeface="+mj-cs"/>
              </a:rPr>
              <a:t>Base Year —Need </a:t>
            </a:r>
            <a:r>
              <a:rPr lang="en-US" sz="4100" dirty="0">
                <a:solidFill>
                  <a:schemeClr val="bg1"/>
                </a:solidFill>
                <a:latin typeface="+mj-lt"/>
                <a:ea typeface="+mj-ea"/>
                <a:cs typeface="+mj-cs"/>
              </a:rPr>
              <a:t>to Know</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Reminder: Key Dates </a:t>
            </a:r>
            <a:endParaRPr lang="en-US" dirty="0"/>
          </a:p>
        </p:txBody>
      </p:sp>
      <p:cxnSp>
        <p:nvCxnSpPr>
          <p:cNvPr id="7" name="Straight Arrow Connector 6"/>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pic>
        <p:nvPicPr>
          <p:cNvPr id="8" name="Picture 7"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9" name="Straight Arrow Connector 8"/>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15" name="TextBox 14"/>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16" name="TextBox 15"/>
          <p:cNvSpPr txBox="1"/>
          <p:nvPr/>
        </p:nvSpPr>
        <p:spPr>
          <a:xfrm>
            <a:off x="3429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17" name="Right Brace 16"/>
          <p:cNvSpPr/>
          <p:nvPr/>
        </p:nvSpPr>
        <p:spPr>
          <a:xfrm rot="16200000">
            <a:off x="5829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Right Brace 17"/>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9" name="Straight Arrow Connector 18"/>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2" name="Straight Arrow Connector 21"/>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3400" y="2743200"/>
            <a:ext cx="1524000" cy="954107"/>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“x” years</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24" name="TextBox 23"/>
          <p:cNvSpPr txBox="1"/>
          <p:nvPr/>
        </p:nvSpPr>
        <p:spPr>
          <a:xfrm>
            <a:off x="4953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sp>
        <p:nvSpPr>
          <p:cNvPr id="25" name="TextBox 24"/>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endPar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6" name="Rounded Rectangle 25"/>
          <p:cNvSpPr/>
          <p:nvPr/>
        </p:nvSpPr>
        <p:spPr>
          <a:xfrm>
            <a:off x="152400" y="2743200"/>
            <a:ext cx="2209800" cy="16764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 to the Future: Developing Inputs</a:t>
            </a:r>
            <a:endParaRPr lang="en-US" dirty="0"/>
          </a:p>
        </p:txBody>
      </p:sp>
      <p:cxnSp>
        <p:nvCxnSpPr>
          <p:cNvPr id="7" name="Straight Arrow Connector 6"/>
          <p:cNvCxnSpPr/>
          <p:nvPr/>
        </p:nvCxnSpPr>
        <p:spPr>
          <a:xfrm flipH="1">
            <a:off x="457200" y="4191000"/>
            <a:ext cx="60198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pic>
        <p:nvPicPr>
          <p:cNvPr id="8" name="Picture 7" descr="MTP Plan.png"/>
          <p:cNvPicPr>
            <a:picLocks noChangeAspect="1"/>
          </p:cNvPicPr>
          <p:nvPr/>
        </p:nvPicPr>
        <p:blipFill>
          <a:blip r:embed="rId3" cstate="print"/>
          <a:stretch>
            <a:fillRect/>
          </a:stretch>
        </p:blipFill>
        <p:spPr>
          <a:xfrm>
            <a:off x="6477000" y="4468559"/>
            <a:ext cx="1226735" cy="1246441"/>
          </a:xfrm>
          <a:prstGeom prst="rect">
            <a:avLst/>
          </a:prstGeom>
        </p:spPr>
      </p:pic>
      <p:cxnSp>
        <p:nvCxnSpPr>
          <p:cNvPr id="9" name="Straight Arrow Connector 8"/>
          <p:cNvCxnSpPr/>
          <p:nvPr/>
        </p:nvCxnSpPr>
        <p:spPr>
          <a:xfrm>
            <a:off x="64770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77000" y="1308556"/>
            <a:ext cx="24384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Target MTP</a:t>
            </a:r>
          </a:p>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p>
          <a:p>
            <a:pPr marL="0" marR="0" indent="0" defTabSz="914400" rtl="0" eaLnBrk="1" fontAlgn="auto" latinLnBrk="0" hangingPunct="1">
              <a:lnSpc>
                <a:spcPct val="100000"/>
              </a:lnSpc>
              <a:spcBef>
                <a:spcPct val="0"/>
              </a:spcBef>
              <a:spcAft>
                <a:spcPts val="0"/>
              </a:spcAft>
              <a:buClrTx/>
              <a:buSzTx/>
              <a:buFontTx/>
              <a:buNone/>
              <a:tabLst/>
            </a:pPr>
            <a:r>
              <a:rPr lang="en-US" sz="2800" dirty="0" smtClean="0">
                <a:solidFill>
                  <a:srgbClr val="92D050"/>
                </a:solidFill>
                <a:latin typeface="Arial" pitchFamily="34" charset="0"/>
                <a:ea typeface="+mj-ea"/>
                <a:cs typeface="Arial" pitchFamily="34" charset="0"/>
              </a:rPr>
              <a:t>= 2014</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cxnSp>
        <p:nvCxnSpPr>
          <p:cNvPr id="19" name="Straight Arrow Connector 18"/>
          <p:cNvCxnSpPr/>
          <p:nvPr/>
        </p:nvCxnSpPr>
        <p:spPr>
          <a:xfrm>
            <a:off x="64770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2" name="Straight Arrow Connector 21"/>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3400" y="2743200"/>
            <a:ext cx="1524000" cy="523220"/>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2009</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38" name="Rounded Rectangle 37"/>
          <p:cNvSpPr/>
          <p:nvPr/>
        </p:nvSpPr>
        <p:spPr>
          <a:xfrm>
            <a:off x="152400" y="2743200"/>
            <a:ext cx="6553200" cy="16764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3124200" y="5370493"/>
            <a:ext cx="4191000" cy="954107"/>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“Today” (2012-ish): Working on Model Inputs</a:t>
            </a:r>
            <a:endParaRPr kumimoji="0" lang="en-US" sz="44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
        <p:nvSpPr>
          <p:cNvPr id="27" name="Up Arrow 26"/>
          <p:cNvSpPr/>
          <p:nvPr/>
        </p:nvSpPr>
        <p:spPr>
          <a:xfrm>
            <a:off x="3124200" y="4267200"/>
            <a:ext cx="381000" cy="1066800"/>
          </a:xfrm>
          <a:prstGeom prst="upArrow">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 to the Future: Developing Inputs</a:t>
            </a:r>
            <a:endParaRPr lang="en-US" dirty="0"/>
          </a:p>
        </p:txBody>
      </p:sp>
      <p:cxnSp>
        <p:nvCxnSpPr>
          <p:cNvPr id="7" name="Straight Arrow Connector 6"/>
          <p:cNvCxnSpPr/>
          <p:nvPr/>
        </p:nvCxnSpPr>
        <p:spPr>
          <a:xfrm flipH="1">
            <a:off x="457200" y="4191000"/>
            <a:ext cx="60198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pic>
        <p:nvPicPr>
          <p:cNvPr id="8" name="Picture 7" descr="MTP Plan.png"/>
          <p:cNvPicPr>
            <a:picLocks noChangeAspect="1"/>
          </p:cNvPicPr>
          <p:nvPr/>
        </p:nvPicPr>
        <p:blipFill>
          <a:blip r:embed="rId3" cstate="print"/>
          <a:stretch>
            <a:fillRect/>
          </a:stretch>
        </p:blipFill>
        <p:spPr>
          <a:xfrm>
            <a:off x="6477000" y="4468559"/>
            <a:ext cx="1226735" cy="1246441"/>
          </a:xfrm>
          <a:prstGeom prst="rect">
            <a:avLst/>
          </a:prstGeom>
        </p:spPr>
      </p:pic>
      <p:cxnSp>
        <p:nvCxnSpPr>
          <p:cNvPr id="9" name="Straight Arrow Connector 8"/>
          <p:cNvCxnSpPr/>
          <p:nvPr/>
        </p:nvCxnSpPr>
        <p:spPr>
          <a:xfrm>
            <a:off x="64770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77000" y="1308556"/>
            <a:ext cx="24384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Target MTP</a:t>
            </a:r>
          </a:p>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p>
          <a:p>
            <a:pPr marL="0" marR="0" indent="0" defTabSz="914400" rtl="0" eaLnBrk="1" fontAlgn="auto" latinLnBrk="0" hangingPunct="1">
              <a:lnSpc>
                <a:spcPct val="100000"/>
              </a:lnSpc>
              <a:spcBef>
                <a:spcPct val="0"/>
              </a:spcBef>
              <a:spcAft>
                <a:spcPts val="0"/>
              </a:spcAft>
              <a:buClrTx/>
              <a:buSzTx/>
              <a:buFontTx/>
              <a:buNone/>
              <a:tabLst/>
            </a:pPr>
            <a:r>
              <a:rPr lang="en-US" sz="2800" dirty="0" smtClean="0">
                <a:solidFill>
                  <a:srgbClr val="92D050"/>
                </a:solidFill>
                <a:latin typeface="Arial" pitchFamily="34" charset="0"/>
                <a:ea typeface="+mj-ea"/>
                <a:cs typeface="Arial" pitchFamily="34" charset="0"/>
              </a:rPr>
              <a:t>= 2014</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cxnSp>
        <p:nvCxnSpPr>
          <p:cNvPr id="19" name="Straight Arrow Connector 18"/>
          <p:cNvCxnSpPr/>
          <p:nvPr/>
        </p:nvCxnSpPr>
        <p:spPr>
          <a:xfrm>
            <a:off x="64770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2" name="Straight Arrow Connector 21"/>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3400" y="2743200"/>
            <a:ext cx="1524000" cy="523220"/>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2009</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38" name="Rounded Rectangle 37"/>
          <p:cNvSpPr/>
          <p:nvPr/>
        </p:nvSpPr>
        <p:spPr>
          <a:xfrm>
            <a:off x="304800" y="3733800"/>
            <a:ext cx="3276600" cy="68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Up Arrow 19"/>
          <p:cNvSpPr/>
          <p:nvPr/>
        </p:nvSpPr>
        <p:spPr>
          <a:xfrm>
            <a:off x="3124200" y="4267200"/>
            <a:ext cx="381000" cy="1066800"/>
          </a:xfrm>
          <a:prstGeom prst="upArrow">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981200" y="1295400"/>
            <a:ext cx="4419600" cy="2246769"/>
          </a:xfrm>
          <a:prstGeom prst="rect">
            <a:avLst/>
          </a:prstGeom>
        </p:spPr>
        <p:txBody>
          <a:bodyPr wrap="square" rtlCol="0" anchor="t">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Projects that</a:t>
            </a:r>
            <a:r>
              <a:rPr kumimoji="0" lang="en-US" sz="2800" b="0" i="0" u="none" strike="noStrike" kern="1200" cap="none" spc="0" normalizeH="0" noProof="0" dirty="0" smtClean="0">
                <a:ln>
                  <a:noFill/>
                </a:ln>
                <a:solidFill>
                  <a:schemeClr val="accent6">
                    <a:lumMod val="75000"/>
                  </a:schemeClr>
                </a:solidFill>
                <a:effectLst/>
                <a:uLnTx/>
                <a:uFillTx/>
                <a:latin typeface="Arial" pitchFamily="34" charset="0"/>
                <a:ea typeface="+mj-ea"/>
                <a:cs typeface="Arial" pitchFamily="34" charset="0"/>
              </a:rPr>
              <a:t> were built </a:t>
            </a:r>
            <a:r>
              <a:rPr kumimoji="0" lang="en-US" sz="2800" b="0" i="0" u="sng" strike="noStrike" kern="1200" cap="none" spc="0" normalizeH="0" noProof="0" dirty="0" smtClean="0">
                <a:ln>
                  <a:noFill/>
                </a:ln>
                <a:solidFill>
                  <a:schemeClr val="accent6">
                    <a:lumMod val="75000"/>
                  </a:schemeClr>
                </a:solidFill>
                <a:effectLst/>
                <a:uLnTx/>
                <a:uFillTx/>
                <a:latin typeface="Arial" pitchFamily="34" charset="0"/>
                <a:ea typeface="+mj-ea"/>
                <a:cs typeface="Arial" pitchFamily="34" charset="0"/>
              </a:rPr>
              <a:t>after</a:t>
            </a:r>
            <a:r>
              <a:rPr kumimoji="0" lang="en-US" sz="2800" b="0" i="0" u="none" strike="noStrike" kern="1200" cap="none" spc="0" normalizeH="0" noProof="0" dirty="0" smtClean="0">
                <a:ln>
                  <a:noFill/>
                </a:ln>
                <a:solidFill>
                  <a:schemeClr val="accent6">
                    <a:lumMod val="75000"/>
                  </a:schemeClr>
                </a:solidFill>
                <a:effectLst/>
                <a:uLnTx/>
                <a:uFillTx/>
                <a:latin typeface="Arial" pitchFamily="34" charset="0"/>
                <a:ea typeface="+mj-ea"/>
                <a:cs typeface="Arial" pitchFamily="34" charset="0"/>
              </a:rPr>
              <a:t> the base year (network and demographics) do NOT belong in base year.</a:t>
            </a:r>
            <a:endParaRPr kumimoji="0" lang="en-US" sz="44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
        <p:nvSpPr>
          <p:cNvPr id="16" name="Rectangle 15"/>
          <p:cNvSpPr/>
          <p:nvPr/>
        </p:nvSpPr>
        <p:spPr>
          <a:xfrm>
            <a:off x="685800" y="4953000"/>
            <a:ext cx="304800" cy="228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a:off x="609600" y="4724400"/>
            <a:ext cx="457200" cy="228600"/>
          </a:xfrm>
          <a:prstGeom prst="triangle">
            <a:avLst>
              <a:gd name="adj" fmla="val 510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4400" y="5105400"/>
            <a:ext cx="304800" cy="228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838200" y="4876800"/>
            <a:ext cx="457200" cy="228600"/>
          </a:xfrm>
          <a:prstGeom prst="triangle">
            <a:avLst>
              <a:gd name="adj" fmla="val 510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066800" y="4953000"/>
            <a:ext cx="304800" cy="228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990600" y="4724400"/>
            <a:ext cx="457200" cy="228600"/>
          </a:xfrm>
          <a:prstGeom prst="triangle">
            <a:avLst>
              <a:gd name="adj" fmla="val 510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219200" y="5257800"/>
            <a:ext cx="304800" cy="228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p:cNvSpPr/>
          <p:nvPr/>
        </p:nvSpPr>
        <p:spPr>
          <a:xfrm>
            <a:off x="1143000" y="5029200"/>
            <a:ext cx="457200" cy="228600"/>
          </a:xfrm>
          <a:prstGeom prst="triangle">
            <a:avLst>
              <a:gd name="adj" fmla="val 510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1447800" y="5029200"/>
            <a:ext cx="304800" cy="228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a:off x="1371600" y="4800600"/>
            <a:ext cx="457200" cy="228600"/>
          </a:xfrm>
          <a:prstGeom prst="triangle">
            <a:avLst>
              <a:gd name="adj" fmla="val 5104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1752600" y="4700588"/>
            <a:ext cx="1214438" cy="733425"/>
          </a:xfrm>
          <a:custGeom>
            <a:avLst/>
            <a:gdLst>
              <a:gd name="connsiteX0" fmla="*/ 0 w 1214438"/>
              <a:gd name="connsiteY0" fmla="*/ 0 h 733425"/>
              <a:gd name="connsiteX1" fmla="*/ 276225 w 1214438"/>
              <a:gd name="connsiteY1" fmla="*/ 28575 h 733425"/>
              <a:gd name="connsiteX2" fmla="*/ 447675 w 1214438"/>
              <a:gd name="connsiteY2" fmla="*/ 285750 h 733425"/>
              <a:gd name="connsiteX3" fmla="*/ 933450 w 1214438"/>
              <a:gd name="connsiteY3" fmla="*/ 419100 h 733425"/>
              <a:gd name="connsiteX4" fmla="*/ 1162050 w 1214438"/>
              <a:gd name="connsiteY4" fmla="*/ 657225 h 733425"/>
              <a:gd name="connsiteX5" fmla="*/ 1214438 w 1214438"/>
              <a:gd name="connsiteY5" fmla="*/ 73342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438" h="733425">
                <a:moveTo>
                  <a:pt x="0" y="0"/>
                </a:moveTo>
                <a:lnTo>
                  <a:pt x="276225" y="28575"/>
                </a:lnTo>
                <a:cubicBezTo>
                  <a:pt x="350837" y="76200"/>
                  <a:pt x="338138" y="220663"/>
                  <a:pt x="447675" y="285750"/>
                </a:cubicBezTo>
                <a:cubicBezTo>
                  <a:pt x="557212" y="350837"/>
                  <a:pt x="814387" y="357187"/>
                  <a:pt x="933450" y="419100"/>
                </a:cubicBezTo>
                <a:cubicBezTo>
                  <a:pt x="1052513" y="481013"/>
                  <a:pt x="1115219" y="604838"/>
                  <a:pt x="1162050" y="657225"/>
                </a:cubicBezTo>
                <a:cubicBezTo>
                  <a:pt x="1208881" y="709612"/>
                  <a:pt x="1211659" y="721518"/>
                  <a:pt x="1214438" y="733425"/>
                </a:cubicBezTo>
              </a:path>
            </a:pathLst>
          </a:custGeom>
          <a:ln>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a:off x="1781175" y="4648200"/>
            <a:ext cx="1214438" cy="733425"/>
          </a:xfrm>
          <a:custGeom>
            <a:avLst/>
            <a:gdLst>
              <a:gd name="connsiteX0" fmla="*/ 0 w 1214438"/>
              <a:gd name="connsiteY0" fmla="*/ 0 h 733425"/>
              <a:gd name="connsiteX1" fmla="*/ 276225 w 1214438"/>
              <a:gd name="connsiteY1" fmla="*/ 28575 h 733425"/>
              <a:gd name="connsiteX2" fmla="*/ 447675 w 1214438"/>
              <a:gd name="connsiteY2" fmla="*/ 285750 h 733425"/>
              <a:gd name="connsiteX3" fmla="*/ 933450 w 1214438"/>
              <a:gd name="connsiteY3" fmla="*/ 419100 h 733425"/>
              <a:gd name="connsiteX4" fmla="*/ 1162050 w 1214438"/>
              <a:gd name="connsiteY4" fmla="*/ 657225 h 733425"/>
              <a:gd name="connsiteX5" fmla="*/ 1214438 w 1214438"/>
              <a:gd name="connsiteY5" fmla="*/ 73342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438" h="733425">
                <a:moveTo>
                  <a:pt x="0" y="0"/>
                </a:moveTo>
                <a:lnTo>
                  <a:pt x="276225" y="28575"/>
                </a:lnTo>
                <a:cubicBezTo>
                  <a:pt x="350837" y="76200"/>
                  <a:pt x="338138" y="220663"/>
                  <a:pt x="447675" y="285750"/>
                </a:cubicBezTo>
                <a:cubicBezTo>
                  <a:pt x="557212" y="350837"/>
                  <a:pt x="814387" y="357187"/>
                  <a:pt x="933450" y="419100"/>
                </a:cubicBezTo>
                <a:cubicBezTo>
                  <a:pt x="1052513" y="481013"/>
                  <a:pt x="1115219" y="604838"/>
                  <a:pt x="1162050" y="657225"/>
                </a:cubicBezTo>
                <a:cubicBezTo>
                  <a:pt x="1208881" y="709612"/>
                  <a:pt x="1211659" y="721518"/>
                  <a:pt x="1214438" y="733425"/>
                </a:cubicBezTo>
              </a:path>
            </a:pathLst>
          </a:custGeom>
          <a:ln>
            <a:solidFill>
              <a:schemeClr val="bg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Freeform 33"/>
          <p:cNvSpPr/>
          <p:nvPr/>
        </p:nvSpPr>
        <p:spPr>
          <a:xfrm>
            <a:off x="1804988" y="4591050"/>
            <a:ext cx="1214438" cy="733425"/>
          </a:xfrm>
          <a:custGeom>
            <a:avLst/>
            <a:gdLst>
              <a:gd name="connsiteX0" fmla="*/ 0 w 1214438"/>
              <a:gd name="connsiteY0" fmla="*/ 0 h 733425"/>
              <a:gd name="connsiteX1" fmla="*/ 276225 w 1214438"/>
              <a:gd name="connsiteY1" fmla="*/ 28575 h 733425"/>
              <a:gd name="connsiteX2" fmla="*/ 447675 w 1214438"/>
              <a:gd name="connsiteY2" fmla="*/ 285750 h 733425"/>
              <a:gd name="connsiteX3" fmla="*/ 933450 w 1214438"/>
              <a:gd name="connsiteY3" fmla="*/ 419100 h 733425"/>
              <a:gd name="connsiteX4" fmla="*/ 1162050 w 1214438"/>
              <a:gd name="connsiteY4" fmla="*/ 657225 h 733425"/>
              <a:gd name="connsiteX5" fmla="*/ 1214438 w 1214438"/>
              <a:gd name="connsiteY5" fmla="*/ 73342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438" h="733425">
                <a:moveTo>
                  <a:pt x="0" y="0"/>
                </a:moveTo>
                <a:lnTo>
                  <a:pt x="276225" y="28575"/>
                </a:lnTo>
                <a:cubicBezTo>
                  <a:pt x="350837" y="76200"/>
                  <a:pt x="338138" y="220663"/>
                  <a:pt x="447675" y="285750"/>
                </a:cubicBezTo>
                <a:cubicBezTo>
                  <a:pt x="557212" y="350837"/>
                  <a:pt x="814387" y="357187"/>
                  <a:pt x="933450" y="419100"/>
                </a:cubicBezTo>
                <a:cubicBezTo>
                  <a:pt x="1052513" y="481013"/>
                  <a:pt x="1115219" y="604838"/>
                  <a:pt x="1162050" y="657225"/>
                </a:cubicBezTo>
                <a:cubicBezTo>
                  <a:pt x="1208881" y="709612"/>
                  <a:pt x="1211659" y="721518"/>
                  <a:pt x="1214438" y="733425"/>
                </a:cubicBezTo>
              </a:path>
            </a:pathLst>
          </a:custGeom>
          <a:ln>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p:cNvSpPr txBox="1"/>
          <p:nvPr/>
        </p:nvSpPr>
        <p:spPr>
          <a:xfrm>
            <a:off x="3124200" y="5370493"/>
            <a:ext cx="4191000" cy="954107"/>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“Today” (2012-ish): Working on Model Inputs</a:t>
            </a:r>
            <a:endParaRPr kumimoji="0" lang="en-US" sz="44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Autofit/>
          </a:bodyPr>
          <a:lstStyle/>
          <a:p>
            <a:pPr algn="ctr">
              <a:spcBef>
                <a:spcPct val="0"/>
              </a:spcBef>
              <a:defRPr/>
            </a:pPr>
            <a:r>
              <a:rPr lang="en-US" sz="4100" dirty="0" smtClean="0">
                <a:solidFill>
                  <a:schemeClr val="bg1"/>
                </a:solidFill>
                <a:latin typeface="+mj-lt"/>
                <a:ea typeface="+mj-ea"/>
                <a:cs typeface="+mj-cs"/>
              </a:rPr>
              <a:t>Networks—Need </a:t>
            </a:r>
            <a:r>
              <a:rPr lang="en-US" sz="4100" dirty="0">
                <a:solidFill>
                  <a:schemeClr val="bg1"/>
                </a:solidFill>
                <a:latin typeface="+mj-lt"/>
                <a:ea typeface="+mj-ea"/>
                <a:cs typeface="+mj-cs"/>
              </a:rPr>
              <a:t>to Know</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Network Key Concepts Exhibit</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Network Facility Types Exhibit</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6626"/>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&amp; Course Materials</a:t>
            </a:r>
            <a:endParaRPr lang="en-US" dirty="0"/>
          </a:p>
        </p:txBody>
      </p:sp>
      <p:pic>
        <p:nvPicPr>
          <p:cNvPr id="7" name="Picture 2" descr="C:\Documents and Settings\k-lorenzini\Local Settings\Temporary Internet Files\Content.IE5\P1KLU52P\MC900233193[1].wmf"/>
          <p:cNvPicPr>
            <a:picLocks noChangeAspect="1" noChangeArrowheads="1"/>
          </p:cNvPicPr>
          <p:nvPr/>
        </p:nvPicPr>
        <p:blipFill>
          <a:blip r:embed="rId3" cstate="print"/>
          <a:srcRect/>
          <a:stretch>
            <a:fillRect/>
          </a:stretch>
        </p:blipFill>
        <p:spPr bwMode="auto">
          <a:xfrm>
            <a:off x="6858000" y="4976988"/>
            <a:ext cx="1209743" cy="1119012"/>
          </a:xfrm>
          <a:prstGeom prst="rect">
            <a:avLst/>
          </a:prstGeom>
          <a:noFill/>
        </p:spPr>
      </p:pic>
      <p:pic>
        <p:nvPicPr>
          <p:cNvPr id="8" name="Picture 22" descr="C:\Documents and Settings\k-lorenzini\Local Settings\Temporary Internet Files\Content.IE5\P1KLU52P\MC900351661[1].wmf"/>
          <p:cNvPicPr>
            <a:picLocks noChangeAspect="1" noChangeArrowheads="1"/>
          </p:cNvPicPr>
          <p:nvPr/>
        </p:nvPicPr>
        <p:blipFill>
          <a:blip r:embed="rId4" cstate="print"/>
          <a:srcRect/>
          <a:stretch>
            <a:fillRect/>
          </a:stretch>
        </p:blipFill>
        <p:spPr bwMode="auto">
          <a:xfrm>
            <a:off x="6781800" y="3753259"/>
            <a:ext cx="1325733" cy="1007777"/>
          </a:xfrm>
          <a:prstGeom prst="rect">
            <a:avLst/>
          </a:prstGeom>
          <a:noFill/>
        </p:spPr>
      </p:pic>
      <p:pic>
        <p:nvPicPr>
          <p:cNvPr id="10" name="Picture 31" descr="C:\Documents and Settings\k-lorenzini\Local Settings\Temporary Internet Files\Content.IE5\H6C3RCWM\MC900231773[1].wmf"/>
          <p:cNvPicPr>
            <a:picLocks noChangeAspect="1" noChangeArrowheads="1"/>
          </p:cNvPicPr>
          <p:nvPr/>
        </p:nvPicPr>
        <p:blipFill>
          <a:blip r:embed="rId5" cstate="print"/>
          <a:srcRect/>
          <a:stretch>
            <a:fillRect/>
          </a:stretch>
        </p:blipFill>
        <p:spPr bwMode="auto">
          <a:xfrm>
            <a:off x="6781800" y="914348"/>
            <a:ext cx="1219200" cy="1399228"/>
          </a:xfrm>
          <a:prstGeom prst="rect">
            <a:avLst/>
          </a:prstGeom>
          <a:noFill/>
        </p:spPr>
      </p:pic>
      <p:pic>
        <p:nvPicPr>
          <p:cNvPr id="11" name="Picture 33" descr="C:\Documents and Settings\k-lorenzini\Local Settings\Temporary Internet Files\Content.IE5\DAA5EAFZ\MC900390816[1].wmf"/>
          <p:cNvPicPr>
            <a:picLocks noChangeAspect="1" noChangeArrowheads="1"/>
          </p:cNvPicPr>
          <p:nvPr/>
        </p:nvPicPr>
        <p:blipFill>
          <a:blip r:embed="rId6" cstate="print"/>
          <a:srcRect/>
          <a:stretch>
            <a:fillRect/>
          </a:stretch>
        </p:blipFill>
        <p:spPr bwMode="auto">
          <a:xfrm>
            <a:off x="6781800" y="2529529"/>
            <a:ext cx="1247724" cy="935793"/>
          </a:xfrm>
          <a:prstGeom prst="rect">
            <a:avLst/>
          </a:prstGeom>
          <a:noFill/>
        </p:spPr>
      </p:pic>
      <p:sp>
        <p:nvSpPr>
          <p:cNvPr id="22" name="Freeform 21"/>
          <p:cNvSpPr/>
          <p:nvPr/>
        </p:nvSpPr>
        <p:spPr>
          <a:xfrm>
            <a:off x="1751031" y="1491080"/>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1247142" y="134504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23" name="Group 22"/>
          <p:cNvGrpSpPr/>
          <p:nvPr/>
        </p:nvGrpSpPr>
        <p:grpSpPr>
          <a:xfrm>
            <a:off x="1247142" y="2280842"/>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24" name="Group 23"/>
          <p:cNvGrpSpPr/>
          <p:nvPr/>
        </p:nvGrpSpPr>
        <p:grpSpPr>
          <a:xfrm>
            <a:off x="1247142" y="3216636"/>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grpSp>
        <p:nvGrpSpPr>
          <p:cNvPr id="25" name="Group 24"/>
          <p:cNvGrpSpPr/>
          <p:nvPr/>
        </p:nvGrpSpPr>
        <p:grpSpPr>
          <a:xfrm>
            <a:off x="1247142" y="4152429"/>
            <a:ext cx="5038888" cy="1054274"/>
            <a:chOff x="1295400" y="4267200"/>
            <a:chExt cx="5334001" cy="1116020"/>
          </a:xfrm>
        </p:grpSpPr>
        <p:sp>
          <p:nvSpPr>
            <p:cNvPr id="19" name="Freeform 18"/>
            <p:cNvSpPr/>
            <p:nvPr/>
          </p:nvSpPr>
          <p:spPr>
            <a:xfrm rot="21600000">
              <a:off x="1828800" y="4392665"/>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1295400" y="42672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grpSp>
        <p:nvGrpSpPr>
          <p:cNvPr id="26" name="Group 25"/>
          <p:cNvGrpSpPr/>
          <p:nvPr/>
        </p:nvGrpSpPr>
        <p:grpSpPr>
          <a:xfrm>
            <a:off x="1247142" y="5088223"/>
            <a:ext cx="5038887" cy="863809"/>
            <a:chOff x="1295400" y="5257800"/>
            <a:chExt cx="5334000" cy="914400"/>
          </a:xfrm>
        </p:grpSpPr>
        <p:sp>
          <p:nvSpPr>
            <p:cNvPr id="18" name="Freeform 17"/>
            <p:cNvSpPr/>
            <p:nvPr/>
          </p:nvSpPr>
          <p:spPr>
            <a:xfrm>
              <a:off x="1828800" y="537356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1295400" y="52578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1000" fill="hold"/>
                                        <p:tgtEl>
                                          <p:spTgt spid="24"/>
                                        </p:tgtEl>
                                        <p:attrNameLst>
                                          <p:attrName>ppt_x</p:attrName>
                                        </p:attrNameLst>
                                      </p:cBhvr>
                                      <p:tavLst>
                                        <p:tav tm="0">
                                          <p:val>
                                            <p:strVal val="#ppt_x"/>
                                          </p:val>
                                        </p:tav>
                                        <p:tav tm="100000">
                                          <p:val>
                                            <p:strVal val="#ppt_x"/>
                                          </p:val>
                                        </p:tav>
                                      </p:tavLst>
                                    </p:anim>
                                    <p:anim calcmode="lin" valueType="num">
                                      <p:cBhvr additive="base">
                                        <p:cTn id="14" dur="10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ppt_x"/>
                                          </p:val>
                                        </p:tav>
                                        <p:tav tm="100000">
                                          <p:val>
                                            <p:strVal val="#ppt_x"/>
                                          </p:val>
                                        </p:tav>
                                      </p:tavLst>
                                    </p:anim>
                                    <p:anim calcmode="lin" valueType="num">
                                      <p:cBhvr additive="base">
                                        <p:cTn id="26"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000" fill="hold"/>
                                        <p:tgtEl>
                                          <p:spTgt spid="7"/>
                                        </p:tgtEl>
                                        <p:attrNameLst>
                                          <p:attrName>ppt_x</p:attrName>
                                        </p:attrNameLst>
                                      </p:cBhvr>
                                      <p:tavLst>
                                        <p:tav tm="0">
                                          <p:val>
                                            <p:strVal val="1+#ppt_w/2"/>
                                          </p:val>
                                        </p:tav>
                                        <p:tav tm="100000">
                                          <p:val>
                                            <p:strVal val="#ppt_x"/>
                                          </p:val>
                                        </p:tav>
                                      </p:tavLst>
                                    </p:anim>
                                    <p:anim calcmode="lin" valueType="num">
                                      <p:cBhvr additive="base">
                                        <p:cTn id="32" dur="10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1+#ppt_w/2"/>
                                          </p:val>
                                        </p:tav>
                                        <p:tav tm="100000">
                                          <p:val>
                                            <p:strVal val="#ppt_x"/>
                                          </p:val>
                                        </p:tav>
                                      </p:tavLst>
                                    </p:anim>
                                    <p:anim calcmode="lin" valueType="num">
                                      <p:cBhvr additive="base">
                                        <p:cTn id="36" dur="10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1+#ppt_w/2"/>
                                          </p:val>
                                        </p:tav>
                                        <p:tav tm="100000">
                                          <p:val>
                                            <p:strVal val="#ppt_x"/>
                                          </p:val>
                                        </p:tav>
                                      </p:tavLst>
                                    </p:anim>
                                    <p:anim calcmode="lin" valueType="num">
                                      <p:cBhvr additive="base">
                                        <p:cTn id="40" dur="10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000" fill="hold"/>
                                        <p:tgtEl>
                                          <p:spTgt spid="11"/>
                                        </p:tgtEl>
                                        <p:attrNameLst>
                                          <p:attrName>ppt_x</p:attrName>
                                        </p:attrNameLst>
                                      </p:cBhvr>
                                      <p:tavLst>
                                        <p:tav tm="0">
                                          <p:val>
                                            <p:strVal val="1+#ppt_w/2"/>
                                          </p:val>
                                        </p:tav>
                                        <p:tav tm="100000">
                                          <p:val>
                                            <p:strVal val="#ppt_x"/>
                                          </p:val>
                                        </p:tav>
                                      </p:tavLst>
                                    </p:anim>
                                    <p:anim calcmode="lin" valueType="num">
                                      <p:cBhvr additive="base">
                                        <p:cTn id="4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Networks Activity</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algn="ctr">
              <a:spcBef>
                <a:spcPct val="0"/>
              </a:spcBef>
              <a:defRPr/>
            </a:pPr>
            <a:r>
              <a:rPr lang="en-US" sz="4400" noProof="0" dirty="0" smtClean="0">
                <a:solidFill>
                  <a:schemeClr val="bg1"/>
                </a:solidFill>
                <a:latin typeface="+mj-lt"/>
                <a:ea typeface="+mj-ea"/>
                <a:cs typeface="+mj-cs"/>
              </a:rPr>
              <a:t>TAZs</a:t>
            </a:r>
            <a:r>
              <a:rPr lang="en-US" sz="4400" dirty="0">
                <a:solidFill>
                  <a:schemeClr val="bg1"/>
                </a:solidFill>
                <a:latin typeface="+mj-lt"/>
                <a:ea typeface="+mj-ea"/>
                <a:cs typeface="+mj-cs"/>
              </a:rPr>
              <a:t>—</a:t>
            </a:r>
            <a:r>
              <a:rPr lang="en-US" sz="4400" noProof="0" dirty="0" smtClean="0">
                <a:solidFill>
                  <a:schemeClr val="bg1"/>
                </a:solidFill>
                <a:latin typeface="+mj-lt"/>
                <a:ea typeface="+mj-ea"/>
                <a:cs typeface="+mj-cs"/>
              </a:rPr>
              <a:t>Need to Know</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TAZ Development Approaches Exhibit</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9817"/>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l="23166" t="25142" r="238" b="3116"/>
          <a:stretch>
            <a:fillRect/>
          </a:stretch>
        </p:blipFill>
        <p:spPr bwMode="auto">
          <a:xfrm>
            <a:off x="152400" y="452176"/>
            <a:ext cx="8839200" cy="5034224"/>
          </a:xfrm>
          <a:prstGeom prst="rect">
            <a:avLst/>
          </a:prstGeom>
          <a:noFill/>
          <a:ln w="9525">
            <a:noFill/>
            <a:miter lim="800000"/>
            <a:headEnd/>
            <a:tailEnd/>
          </a:ln>
        </p:spPr>
      </p:pic>
      <p:sp>
        <p:nvSpPr>
          <p:cNvPr id="2" name="Title 1"/>
          <p:cNvSpPr>
            <a:spLocks noGrp="1"/>
          </p:cNvSpPr>
          <p:nvPr>
            <p:ph type="title"/>
          </p:nvPr>
        </p:nvSpPr>
        <p:spPr>
          <a:xfrm>
            <a:off x="1524000" y="5410200"/>
            <a:ext cx="6781800" cy="1143000"/>
          </a:xfrm>
        </p:spPr>
        <p:txBody>
          <a:bodyPr/>
          <a:lstStyle/>
          <a:p>
            <a:pPr algn="ctr"/>
            <a:r>
              <a:rPr lang="en-US" dirty="0" smtClean="0"/>
              <a:t>TAZ Development Example</a:t>
            </a:r>
            <a:endParaRPr lang="en-US" dirty="0"/>
          </a:p>
        </p:txBody>
      </p:sp>
      <p:sp>
        <p:nvSpPr>
          <p:cNvPr id="4" name="Freeform 3"/>
          <p:cNvSpPr/>
          <p:nvPr/>
        </p:nvSpPr>
        <p:spPr>
          <a:xfrm>
            <a:off x="2873829" y="622998"/>
            <a:ext cx="3627455" cy="4441371"/>
          </a:xfrm>
          <a:custGeom>
            <a:avLst/>
            <a:gdLst>
              <a:gd name="connsiteX0" fmla="*/ 1828800 w 3627455"/>
              <a:gd name="connsiteY0" fmla="*/ 60290 h 4441371"/>
              <a:gd name="connsiteX1" fmla="*/ 1748413 w 3627455"/>
              <a:gd name="connsiteY1" fmla="*/ 401934 h 4441371"/>
              <a:gd name="connsiteX2" fmla="*/ 1366575 w 3627455"/>
              <a:gd name="connsiteY2" fmla="*/ 1014883 h 4441371"/>
              <a:gd name="connsiteX3" fmla="*/ 1256044 w 3627455"/>
              <a:gd name="connsiteY3" fmla="*/ 1095270 h 4441371"/>
              <a:gd name="connsiteX4" fmla="*/ 200967 w 3627455"/>
              <a:gd name="connsiteY4" fmla="*/ 2974312 h 4441371"/>
              <a:gd name="connsiteX5" fmla="*/ 150725 w 3627455"/>
              <a:gd name="connsiteY5" fmla="*/ 3024554 h 4441371"/>
              <a:gd name="connsiteX6" fmla="*/ 0 w 3627455"/>
              <a:gd name="connsiteY6" fmla="*/ 3135086 h 4441371"/>
              <a:gd name="connsiteX7" fmla="*/ 904351 w 3627455"/>
              <a:gd name="connsiteY7" fmla="*/ 4441371 h 4441371"/>
              <a:gd name="connsiteX8" fmla="*/ 1055076 w 3627455"/>
              <a:gd name="connsiteY8" fmla="*/ 4069582 h 4441371"/>
              <a:gd name="connsiteX9" fmla="*/ 1306285 w 3627455"/>
              <a:gd name="connsiteY9" fmla="*/ 3687745 h 4441371"/>
              <a:gd name="connsiteX10" fmla="*/ 1698171 w 3627455"/>
              <a:gd name="connsiteY10" fmla="*/ 3396343 h 4441371"/>
              <a:gd name="connsiteX11" fmla="*/ 2130250 w 3627455"/>
              <a:gd name="connsiteY11" fmla="*/ 3145134 h 4441371"/>
              <a:gd name="connsiteX12" fmla="*/ 2723103 w 3627455"/>
              <a:gd name="connsiteY12" fmla="*/ 2753248 h 4441371"/>
              <a:gd name="connsiteX13" fmla="*/ 3627455 w 3627455"/>
              <a:gd name="connsiteY13" fmla="*/ 2220686 h 4441371"/>
              <a:gd name="connsiteX14" fmla="*/ 3526971 w 3627455"/>
              <a:gd name="connsiteY14" fmla="*/ 1979525 h 4441371"/>
              <a:gd name="connsiteX15" fmla="*/ 3295859 w 3627455"/>
              <a:gd name="connsiteY15" fmla="*/ 1748413 h 4441371"/>
              <a:gd name="connsiteX16" fmla="*/ 2974312 w 3627455"/>
              <a:gd name="connsiteY16" fmla="*/ 1477107 h 4441371"/>
              <a:gd name="connsiteX17" fmla="*/ 2692958 w 3627455"/>
              <a:gd name="connsiteY17" fmla="*/ 1125415 h 4441371"/>
              <a:gd name="connsiteX18" fmla="*/ 2572378 w 3627455"/>
              <a:gd name="connsiteY18" fmla="*/ 854110 h 4441371"/>
              <a:gd name="connsiteX19" fmla="*/ 2471894 w 3627455"/>
              <a:gd name="connsiteY19" fmla="*/ 582804 h 4441371"/>
              <a:gd name="connsiteX20" fmla="*/ 1828800 w 3627455"/>
              <a:gd name="connsiteY20" fmla="*/ 0 h 444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27455" h="4441371">
                <a:moveTo>
                  <a:pt x="1828800" y="60290"/>
                </a:moveTo>
                <a:lnTo>
                  <a:pt x="1748413" y="401934"/>
                </a:lnTo>
                <a:lnTo>
                  <a:pt x="1366575" y="1014883"/>
                </a:lnTo>
                <a:lnTo>
                  <a:pt x="1256044" y="1095270"/>
                </a:lnTo>
                <a:lnTo>
                  <a:pt x="200967" y="2974312"/>
                </a:lnTo>
                <a:lnTo>
                  <a:pt x="150725" y="3024554"/>
                </a:lnTo>
                <a:lnTo>
                  <a:pt x="0" y="3135086"/>
                </a:lnTo>
                <a:lnTo>
                  <a:pt x="904351" y="4441371"/>
                </a:lnTo>
                <a:lnTo>
                  <a:pt x="1055076" y="4069582"/>
                </a:lnTo>
                <a:lnTo>
                  <a:pt x="1306285" y="3687745"/>
                </a:lnTo>
                <a:lnTo>
                  <a:pt x="1698171" y="3396343"/>
                </a:lnTo>
                <a:lnTo>
                  <a:pt x="2130250" y="3145134"/>
                </a:lnTo>
                <a:lnTo>
                  <a:pt x="2723103" y="2753248"/>
                </a:lnTo>
                <a:lnTo>
                  <a:pt x="3627455" y="2220686"/>
                </a:lnTo>
                <a:lnTo>
                  <a:pt x="3526971" y="1979525"/>
                </a:lnTo>
                <a:lnTo>
                  <a:pt x="3295859" y="1748413"/>
                </a:lnTo>
                <a:lnTo>
                  <a:pt x="2974312" y="1477107"/>
                </a:lnTo>
                <a:lnTo>
                  <a:pt x="2692958" y="1125415"/>
                </a:lnTo>
                <a:lnTo>
                  <a:pt x="2572378" y="854110"/>
                </a:lnTo>
                <a:lnTo>
                  <a:pt x="2471894" y="582804"/>
                </a:lnTo>
                <a:lnTo>
                  <a:pt x="1828800" y="0"/>
                </a:lnTo>
              </a:path>
            </a:pathLst>
          </a:custGeom>
          <a:ln w="76200">
            <a:solidFill>
              <a:srgbClr val="EE1ED5"/>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Freeform 4"/>
          <p:cNvSpPr/>
          <p:nvPr/>
        </p:nvSpPr>
        <p:spPr>
          <a:xfrm>
            <a:off x="3416440" y="3004457"/>
            <a:ext cx="1016558" cy="1165609"/>
          </a:xfrm>
          <a:custGeom>
            <a:avLst/>
            <a:gdLst>
              <a:gd name="connsiteX0" fmla="*/ 0 w 1016558"/>
              <a:gd name="connsiteY0" fmla="*/ 0 h 1165609"/>
              <a:gd name="connsiteX1" fmla="*/ 502417 w 1016558"/>
              <a:gd name="connsiteY1" fmla="*/ 301451 h 1165609"/>
              <a:gd name="connsiteX2" fmla="*/ 823964 w 1016558"/>
              <a:gd name="connsiteY2" fmla="*/ 492369 h 1165609"/>
              <a:gd name="connsiteX3" fmla="*/ 974690 w 1016558"/>
              <a:gd name="connsiteY3" fmla="*/ 582805 h 1165609"/>
              <a:gd name="connsiteX4" fmla="*/ 1014883 w 1016558"/>
              <a:gd name="connsiteY4" fmla="*/ 693336 h 1165609"/>
              <a:gd name="connsiteX5" fmla="*/ 984738 w 1016558"/>
              <a:gd name="connsiteY5" fmla="*/ 844062 h 1165609"/>
              <a:gd name="connsiteX6" fmla="*/ 864158 w 1016558"/>
              <a:gd name="connsiteY6" fmla="*/ 944545 h 1165609"/>
              <a:gd name="connsiteX7" fmla="*/ 834013 w 1016558"/>
              <a:gd name="connsiteY7" fmla="*/ 1014884 h 1165609"/>
              <a:gd name="connsiteX8" fmla="*/ 834013 w 1016558"/>
              <a:gd name="connsiteY8" fmla="*/ 1065125 h 1165609"/>
              <a:gd name="connsiteX9" fmla="*/ 874206 w 1016558"/>
              <a:gd name="connsiteY9" fmla="*/ 1165609 h 116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6558" h="1165609">
                <a:moveTo>
                  <a:pt x="0" y="0"/>
                </a:moveTo>
                <a:lnTo>
                  <a:pt x="502417" y="301451"/>
                </a:lnTo>
                <a:lnTo>
                  <a:pt x="823964" y="492369"/>
                </a:lnTo>
                <a:cubicBezTo>
                  <a:pt x="902676" y="539261"/>
                  <a:pt x="942870" y="549311"/>
                  <a:pt x="974690" y="582805"/>
                </a:cubicBezTo>
                <a:cubicBezTo>
                  <a:pt x="1006510" y="616300"/>
                  <a:pt x="1013208" y="649793"/>
                  <a:pt x="1014883" y="693336"/>
                </a:cubicBezTo>
                <a:cubicBezTo>
                  <a:pt x="1016558" y="736879"/>
                  <a:pt x="1009859" y="802194"/>
                  <a:pt x="984738" y="844062"/>
                </a:cubicBezTo>
                <a:cubicBezTo>
                  <a:pt x="959617" y="885930"/>
                  <a:pt x="889279" y="916075"/>
                  <a:pt x="864158" y="944545"/>
                </a:cubicBezTo>
                <a:cubicBezTo>
                  <a:pt x="839037" y="973015"/>
                  <a:pt x="839037" y="994787"/>
                  <a:pt x="834013" y="1014884"/>
                </a:cubicBezTo>
                <a:cubicBezTo>
                  <a:pt x="828989" y="1034981"/>
                  <a:pt x="827314" y="1040004"/>
                  <a:pt x="834013" y="1065125"/>
                </a:cubicBezTo>
                <a:cubicBezTo>
                  <a:pt x="840712" y="1090246"/>
                  <a:pt x="857459" y="1127927"/>
                  <a:pt x="874206" y="1165609"/>
                </a:cubicBezTo>
              </a:path>
            </a:pathLst>
          </a:custGeom>
          <a:ln w="76200">
            <a:solidFill>
              <a:srgbClr val="FFFF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lvl="0" algn="ctr">
              <a:spcBef>
                <a:spcPct val="0"/>
              </a:spcBef>
              <a:defRPr/>
            </a:pPr>
            <a:r>
              <a:rPr lang="en-US" sz="4400" noProof="0" dirty="0" smtClean="0">
                <a:solidFill>
                  <a:schemeClr val="bg1"/>
                </a:solidFill>
                <a:latin typeface="+mj-lt"/>
                <a:ea typeface="+mj-ea"/>
                <a:cs typeface="+mj-cs"/>
              </a:rPr>
              <a:t>Demographics</a:t>
            </a:r>
            <a:r>
              <a:rPr lang="en-US" sz="4400" dirty="0">
                <a:solidFill>
                  <a:schemeClr val="bg1"/>
                </a:solidFill>
              </a:rPr>
              <a:t>—</a:t>
            </a:r>
            <a:r>
              <a:rPr lang="en-US" sz="4400" noProof="0" dirty="0" smtClean="0">
                <a:solidFill>
                  <a:schemeClr val="bg1"/>
                </a:solidFill>
                <a:latin typeface="+mj-lt"/>
                <a:ea typeface="+mj-ea"/>
                <a:cs typeface="+mj-cs"/>
              </a:rPr>
              <a:t>Need to Know</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Demographics Include?</a:t>
            </a:r>
            <a:endParaRPr lang="en-US" dirty="0"/>
          </a:p>
        </p:txBody>
      </p:sp>
      <p:sp>
        <p:nvSpPr>
          <p:cNvPr id="3" name="Content Placeholder 2"/>
          <p:cNvSpPr>
            <a:spLocks noGrp="1"/>
          </p:cNvSpPr>
          <p:nvPr>
            <p:ph idx="1"/>
          </p:nvPr>
        </p:nvSpPr>
        <p:spPr/>
        <p:txBody>
          <a:bodyPr>
            <a:normAutofit lnSpcReduction="10000"/>
          </a:bodyPr>
          <a:lstStyle/>
          <a:p>
            <a:r>
              <a:rPr lang="en-US" dirty="0" smtClean="0"/>
              <a:t>Population in households</a:t>
            </a:r>
          </a:p>
          <a:p>
            <a:r>
              <a:rPr lang="en-US" dirty="0" smtClean="0"/>
              <a:t>Households</a:t>
            </a:r>
          </a:p>
          <a:p>
            <a:r>
              <a:rPr lang="en-US" dirty="0" smtClean="0"/>
              <a:t>Population in group quarters (institutionalized and not)</a:t>
            </a:r>
          </a:p>
          <a:p>
            <a:r>
              <a:rPr lang="en-US" dirty="0" smtClean="0"/>
              <a:t>Median income</a:t>
            </a:r>
          </a:p>
          <a:p>
            <a:r>
              <a:rPr lang="en-US" dirty="0" smtClean="0"/>
              <a:t>Employment by basic, retail, and service categories</a:t>
            </a:r>
          </a:p>
          <a:p>
            <a:r>
              <a:rPr lang="en-US" dirty="0" smtClean="0"/>
              <a:t>Special generators data (covered separately)</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1143000"/>
            <a:ext cx="8382000" cy="4876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t>Example Demographics Submittal</a:t>
            </a:r>
            <a:endParaRPr lang="en-US" dirty="0"/>
          </a:p>
        </p:txBody>
      </p:sp>
      <p:pic>
        <p:nvPicPr>
          <p:cNvPr id="1025" name="Picture 1"/>
          <p:cNvPicPr>
            <a:picLocks noChangeAspect="1" noChangeArrowheads="1"/>
          </p:cNvPicPr>
          <p:nvPr/>
        </p:nvPicPr>
        <p:blipFill>
          <a:blip r:embed="rId3" cstate="print"/>
          <a:srcRect/>
          <a:stretch>
            <a:fillRect/>
          </a:stretch>
        </p:blipFill>
        <p:spPr bwMode="auto">
          <a:xfrm>
            <a:off x="495300" y="1219200"/>
            <a:ext cx="8305800" cy="4733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Demographics Key Concepts Exhibit</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3050"/>
            <a:ext cx="3200400" cy="5518150"/>
          </a:xfrm>
        </p:spPr>
        <p:txBody>
          <a:bodyPr/>
          <a:lstStyle/>
          <a:p>
            <a:r>
              <a:rPr lang="en-US" dirty="0" smtClean="0"/>
              <a:t>Demographics Development: Base Year Estimate</a:t>
            </a:r>
            <a:endParaRPr lang="en-US" dirty="0"/>
          </a:p>
        </p:txBody>
      </p:sp>
      <p:graphicFrame>
        <p:nvGraphicFramePr>
          <p:cNvPr id="3" name="Diagram 2"/>
          <p:cNvGraphicFramePr/>
          <p:nvPr>
            <p:extLst>
              <p:ext uri="{D42A27DB-BD31-4B8C-83A1-F6EECF244321}">
                <p14:modId xmlns:p14="http://schemas.microsoft.com/office/powerpoint/2010/main" val="788124538"/>
              </p:ext>
            </p:extLst>
          </p:nvPr>
        </p:nvGraphicFramePr>
        <p:xfrm>
          <a:off x="3429000" y="76200"/>
          <a:ext cx="5181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3050"/>
            <a:ext cx="3200400" cy="5518150"/>
          </a:xfrm>
        </p:spPr>
        <p:txBody>
          <a:bodyPr/>
          <a:lstStyle/>
          <a:p>
            <a:r>
              <a:rPr lang="en-US" dirty="0" smtClean="0"/>
              <a:t>Demographics Development: Forecast Year</a:t>
            </a:r>
            <a:endParaRPr lang="en-US" dirty="0"/>
          </a:p>
        </p:txBody>
      </p:sp>
      <p:graphicFrame>
        <p:nvGraphicFramePr>
          <p:cNvPr id="3" name="Diagram 2"/>
          <p:cNvGraphicFramePr/>
          <p:nvPr>
            <p:extLst>
              <p:ext uri="{D42A27DB-BD31-4B8C-83A1-F6EECF244321}">
                <p14:modId xmlns:p14="http://schemas.microsoft.com/office/powerpoint/2010/main" val="616325942"/>
              </p:ext>
            </p:extLst>
          </p:nvPr>
        </p:nvGraphicFramePr>
        <p:xfrm>
          <a:off x="3733800" y="228600"/>
          <a:ext cx="48768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30"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5" grpId="0" animBg="1"/>
      <p:bldP spid="24" grpId="0" animBg="1"/>
      <p:bldP spid="23" grpId="0" animBg="1"/>
      <p:bldP spid="22" grpId="0" animBg="1"/>
      <p:bldP spid="9" grpId="0" animBg="1"/>
      <p:bldP spid="19" grpId="0" animBg="1"/>
      <p:bldP spid="1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3050"/>
            <a:ext cx="3200400" cy="5518150"/>
          </a:xfrm>
        </p:spPr>
        <p:txBody>
          <a:bodyPr/>
          <a:lstStyle/>
          <a:p>
            <a:r>
              <a:rPr lang="en-US" dirty="0" smtClean="0"/>
              <a:t>Median Income</a:t>
            </a:r>
            <a:endParaRPr lang="en-US" dirty="0"/>
          </a:p>
        </p:txBody>
      </p:sp>
      <p:graphicFrame>
        <p:nvGraphicFramePr>
          <p:cNvPr id="3" name="Diagram 2"/>
          <p:cNvGraphicFramePr/>
          <p:nvPr>
            <p:extLst>
              <p:ext uri="{D42A27DB-BD31-4B8C-83A1-F6EECF244321}">
                <p14:modId xmlns:p14="http://schemas.microsoft.com/office/powerpoint/2010/main" val="978858422"/>
              </p:ext>
            </p:extLst>
          </p:nvPr>
        </p:nvGraphicFramePr>
        <p:xfrm>
          <a:off x="2895600" y="228600"/>
          <a:ext cx="57150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Special Generators (SGs)</a:t>
            </a:r>
            <a:endParaRPr lang="en-US" dirty="0"/>
          </a:p>
        </p:txBody>
      </p:sp>
      <p:sp>
        <p:nvSpPr>
          <p:cNvPr id="4" name="Content Placeholder 3"/>
          <p:cNvSpPr>
            <a:spLocks noGrp="1"/>
          </p:cNvSpPr>
          <p:nvPr>
            <p:ph idx="1"/>
          </p:nvPr>
        </p:nvSpPr>
        <p:spPr/>
        <p:txBody>
          <a:bodyPr>
            <a:normAutofit/>
          </a:bodyPr>
          <a:lstStyle/>
          <a:p>
            <a:r>
              <a:rPr lang="en-US" dirty="0" smtClean="0"/>
              <a:t>Travel behavior is not adequately described by general travel rates (too low, too high)</a:t>
            </a:r>
          </a:p>
          <a:p>
            <a:r>
              <a:rPr lang="en-US" dirty="0" smtClean="0"/>
              <a:t>Suggested approach</a:t>
            </a:r>
          </a:p>
          <a:p>
            <a:pPr lvl="1"/>
            <a:r>
              <a:rPr lang="en-US" dirty="0" smtClean="0"/>
              <a:t>Identify potential SGs during demographics development</a:t>
            </a:r>
          </a:p>
          <a:p>
            <a:pPr lvl="1"/>
            <a:r>
              <a:rPr lang="en-US" dirty="0" smtClean="0"/>
              <a:t>Model developer has the discretion to treat as SG</a:t>
            </a:r>
          </a:p>
          <a:p>
            <a:r>
              <a:rPr lang="en-US" dirty="0" smtClean="0"/>
              <a:t>As for other demographics, base year </a:t>
            </a:r>
            <a:r>
              <a:rPr lang="en-US" u="sng" dirty="0" smtClean="0"/>
              <a:t>and</a:t>
            </a:r>
            <a:r>
              <a:rPr lang="en-US" dirty="0" smtClean="0"/>
              <a:t> future year characteristics must be identified</a:t>
            </a:r>
            <a:endParaRPr 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Special Generators</a:t>
            </a:r>
            <a:br>
              <a:rPr lang="en-US" dirty="0" smtClean="0"/>
            </a:br>
            <a:r>
              <a:rPr lang="en-US" dirty="0" smtClean="0"/>
              <a:t>Section in Guidebook</a:t>
            </a:r>
            <a:endParaRPr lang="en-US" dirty="0"/>
          </a:p>
        </p:txBody>
      </p:sp>
      <p:pic>
        <p:nvPicPr>
          <p:cNvPr id="10244" name="Picture 4"/>
          <p:cNvPicPr>
            <a:picLocks noChangeAspect="1" noChangeArrowheads="1"/>
          </p:cNvPicPr>
          <p:nvPr/>
        </p:nvPicPr>
        <p:blipFill>
          <a:blip r:embed="rId3" cstate="print"/>
          <a:srcRect/>
          <a:stretch>
            <a:fillRect/>
          </a:stretch>
        </p:blipFill>
        <p:spPr bwMode="auto">
          <a:xfrm>
            <a:off x="4419600" y="0"/>
            <a:ext cx="4572000" cy="5900840"/>
          </a:xfrm>
          <a:prstGeom prst="rect">
            <a:avLst/>
          </a:prstGeom>
          <a:noFill/>
          <a:ln w="9525">
            <a:noFill/>
            <a:miter lim="800000"/>
            <a:headEnd/>
            <a:tailEnd/>
          </a:ln>
        </p:spPr>
      </p:pic>
      <p:pic>
        <p:nvPicPr>
          <p:cNvPr id="10245" name="Picture 5"/>
          <p:cNvPicPr>
            <a:picLocks noChangeAspect="1" noChangeArrowheads="1"/>
          </p:cNvPicPr>
          <p:nvPr/>
        </p:nvPicPr>
        <p:blipFill>
          <a:blip r:embed="rId4" cstate="print"/>
          <a:srcRect/>
          <a:stretch>
            <a:fillRect/>
          </a:stretch>
        </p:blipFill>
        <p:spPr bwMode="auto">
          <a:xfrm>
            <a:off x="2895600" y="3352800"/>
            <a:ext cx="4913506" cy="28575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Special Generators</a:t>
            </a:r>
            <a:br>
              <a:rPr lang="en-US" dirty="0" smtClean="0"/>
            </a:br>
            <a:r>
              <a:rPr lang="en-US" dirty="0" smtClean="0"/>
              <a:t>Activity</a:t>
            </a:r>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3962400" y="0"/>
            <a:ext cx="4800600" cy="6212044"/>
          </a:xfrm>
          <a:prstGeom prst="rect">
            <a:avLst/>
          </a:prstGeom>
          <a:noFill/>
          <a:ln w="9525">
            <a:solidFill>
              <a:schemeClr val="tx1"/>
            </a:solidFill>
            <a:miter lim="800000"/>
            <a:headEnd/>
            <a:tailEnd/>
          </a:ln>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52400"/>
            <a:ext cx="4800600" cy="6214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0" y="2743200"/>
            <a:ext cx="7162800" cy="7620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2">
                    <a:lumMod val="10000"/>
                  </a:schemeClr>
                </a:solidFill>
                <a:latin typeface="+mj-lt"/>
                <a:ea typeface="+mj-ea"/>
                <a:cs typeface="+mj-cs"/>
              </a:rPr>
              <a:t>BREAK</a:t>
            </a:r>
            <a:endParaRPr kumimoji="0" lang="en-US" sz="4400" b="0" i="0" u="none" strike="noStrike" kern="1200" cap="none" spc="0" normalizeH="0" baseline="0" noProof="0" dirty="0" smtClean="0">
              <a:ln>
                <a:noFill/>
              </a:ln>
              <a:solidFill>
                <a:schemeClr val="bg2">
                  <a:lumMod val="10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noProof="0" dirty="0" smtClean="0">
                <a:solidFill>
                  <a:schemeClr val="bg1"/>
                </a:solidFill>
                <a:latin typeface="+mj-lt"/>
                <a:ea typeface="+mj-ea"/>
                <a:cs typeface="+mj-cs"/>
              </a:rPr>
              <a:t>Best Practice Strategies for Developing Model Inputs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Minimum and Desirable Model Input Data Exhibit</a:t>
            </a:r>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noProof="0" dirty="0" smtClean="0">
                <a:solidFill>
                  <a:schemeClr val="bg1"/>
                </a:solidFill>
                <a:latin typeface="+mj-lt"/>
                <a:ea typeface="+mj-ea"/>
                <a:cs typeface="+mj-cs"/>
              </a:rPr>
              <a:t>Quality</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Input Data Quality Is Important</a:t>
            </a:r>
            <a:endParaRPr lang="en-US" dirty="0"/>
          </a:p>
        </p:txBody>
      </p:sp>
      <p:sp>
        <p:nvSpPr>
          <p:cNvPr id="26" name="Right Arrow 25"/>
          <p:cNvSpPr/>
          <p:nvPr/>
        </p:nvSpPr>
        <p:spPr>
          <a:xfrm>
            <a:off x="4191000" y="3497150"/>
            <a:ext cx="1524000" cy="1828800"/>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2D2D19"/>
                </a:solidFill>
              </a:rPr>
              <a:t>Apply</a:t>
            </a:r>
            <a:endParaRPr lang="en-US" sz="28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587225" y="1451874"/>
            <a:ext cx="3175775" cy="4178876"/>
          </a:xfrm>
          <a:prstGeom prst="rect">
            <a:avLst/>
          </a:prstGeom>
        </p:spPr>
      </p:pic>
      <p:pic>
        <p:nvPicPr>
          <p:cNvPr id="6" name="Picture 2"/>
          <p:cNvPicPr>
            <a:picLocks noChangeAspect="1" noChangeArrowheads="1"/>
          </p:cNvPicPr>
          <p:nvPr/>
        </p:nvPicPr>
        <p:blipFill>
          <a:blip r:embed="rId4" cstate="print"/>
          <a:srcRect/>
          <a:stretch>
            <a:fillRect/>
          </a:stretch>
        </p:blipFill>
        <p:spPr bwMode="auto">
          <a:xfrm>
            <a:off x="125327" y="1447800"/>
            <a:ext cx="4370473" cy="4127668"/>
          </a:xfrm>
          <a:prstGeom prst="rect">
            <a:avLst/>
          </a:prstGeom>
          <a:noFill/>
          <a:ln w="9525">
            <a:noFill/>
            <a:miter lim="800000"/>
            <a:headEnd/>
            <a:tailEnd/>
          </a:ln>
          <a:effectLst/>
        </p:spPr>
      </p:pic>
      <p:sp>
        <p:nvSpPr>
          <p:cNvPr id="7" name="Left-Right Arrow 6"/>
          <p:cNvSpPr/>
          <p:nvPr/>
        </p:nvSpPr>
        <p:spPr>
          <a:xfrm>
            <a:off x="1371600" y="48768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Quality Discussion</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3" descr="C:\Documents and Settings\k-lorenzini\Local Settings\Temporary Internet Files\Content.IE5\DAA5EAFZ\MC900390816[1].wmf"/>
          <p:cNvPicPr>
            <a:picLocks noChangeAspect="1" noChangeArrowheads="1"/>
          </p:cNvPicPr>
          <p:nvPr/>
        </p:nvPicPr>
        <p:blipFill>
          <a:blip r:embed="rId3" cstate="print">
            <a:duotone>
              <a:schemeClr val="bg2">
                <a:shade val="45000"/>
                <a:satMod val="135000"/>
              </a:schemeClr>
              <a:prstClr val="white"/>
            </a:duotone>
            <a:lum/>
          </a:blip>
          <a:srcRect/>
          <a:stretch>
            <a:fillRect/>
          </a:stretch>
        </p:blipFill>
        <p:spPr bwMode="auto">
          <a:xfrm>
            <a:off x="736598" y="228600"/>
            <a:ext cx="7721602" cy="5791206"/>
          </a:xfrm>
          <a:prstGeom prst="rect">
            <a:avLst/>
          </a:prstGeom>
          <a:noFill/>
        </p:spPr>
      </p:pic>
      <p:sp>
        <p:nvSpPr>
          <p:cNvPr id="2" name="Title 1"/>
          <p:cNvSpPr>
            <a:spLocks noGrp="1"/>
          </p:cNvSpPr>
          <p:nvPr>
            <p:ph type="title"/>
          </p:nvPr>
        </p:nvSpPr>
        <p:spPr/>
        <p:txBody>
          <a:bodyPr/>
          <a:lstStyle/>
          <a:p>
            <a:r>
              <a:rPr lang="en-US" dirty="0" smtClean="0"/>
              <a:t>Questions?</a:t>
            </a:r>
            <a:endParaRPr 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a:t>
            </a:r>
            <a:br>
              <a:rPr lang="en-US" dirty="0" smtClean="0"/>
            </a:br>
            <a:r>
              <a:rPr lang="en-US" dirty="0" smtClean="0"/>
              <a:t>MPO Quality Assurance Protocol</a:t>
            </a:r>
            <a:br>
              <a:rPr lang="en-US" dirty="0" smtClean="0"/>
            </a:br>
            <a:r>
              <a:rPr lang="en-US" dirty="0" smtClean="0"/>
              <a:t>Example</a:t>
            </a:r>
            <a:endParaRPr lang="en-US" dirty="0"/>
          </a:p>
        </p:txBody>
      </p:sp>
      <p:grpSp>
        <p:nvGrpSpPr>
          <p:cNvPr id="3" name="Group 50"/>
          <p:cNvGrpSpPr/>
          <p:nvPr/>
        </p:nvGrpSpPr>
        <p:grpSpPr>
          <a:xfrm>
            <a:off x="2617549" y="152400"/>
            <a:ext cx="1272944" cy="1943308"/>
            <a:chOff x="3429000" y="1219200"/>
            <a:chExt cx="2057400" cy="3140878"/>
          </a:xfrm>
        </p:grpSpPr>
        <p:grpSp>
          <p:nvGrpSpPr>
            <p:cNvPr id="4" name="Group 49"/>
            <p:cNvGrpSpPr/>
            <p:nvPr/>
          </p:nvGrpSpPr>
          <p:grpSpPr>
            <a:xfrm>
              <a:off x="3957816" y="2836078"/>
              <a:ext cx="1002194" cy="1524000"/>
              <a:chOff x="3927999" y="2846017"/>
              <a:chExt cx="1002194" cy="1524000"/>
            </a:xfrm>
          </p:grpSpPr>
          <p:sp>
            <p:nvSpPr>
              <p:cNvPr id="8" name="Pentagon 7"/>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Pentagon 8"/>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32-Point Star 4"/>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997"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QA/QC Roles Exercise</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Internal versus External Review</a:t>
            </a:r>
            <a:endParaRPr lang="en-US" dirty="0"/>
          </a:p>
        </p:txBody>
      </p:sp>
      <p:grpSp>
        <p:nvGrpSpPr>
          <p:cNvPr id="67" name="Group 66"/>
          <p:cNvGrpSpPr/>
          <p:nvPr/>
        </p:nvGrpSpPr>
        <p:grpSpPr>
          <a:xfrm>
            <a:off x="1433113" y="2049591"/>
            <a:ext cx="1111304" cy="1318671"/>
            <a:chOff x="801508" y="2105380"/>
            <a:chExt cx="1179692" cy="1399820"/>
          </a:xfrm>
        </p:grpSpPr>
        <p:cxnSp>
          <p:nvCxnSpPr>
            <p:cNvPr id="68" name="Elbow Connector 118"/>
            <p:cNvCxnSpPr/>
            <p:nvPr/>
          </p:nvCxnSpPr>
          <p:spPr>
            <a:xfrm flipV="1">
              <a:off x="801508" y="3468508"/>
              <a:ext cx="1179692" cy="0"/>
            </a:xfrm>
            <a:prstGeom prst="straightConnector1">
              <a:avLst/>
            </a:prstGeom>
            <a:ln w="76200" cmpd="sng">
              <a:solidFill>
                <a:srgbClr val="FFFF00"/>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69" name="Elbow Connector 118"/>
            <p:cNvCxnSpPr/>
            <p:nvPr/>
          </p:nvCxnSpPr>
          <p:spPr>
            <a:xfrm flipV="1">
              <a:off x="804332" y="2133600"/>
              <a:ext cx="457200" cy="8467"/>
            </a:xfrm>
            <a:prstGeom prst="straightConnector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70" name="Elbow Connector 118"/>
            <p:cNvCxnSpPr/>
            <p:nvPr/>
          </p:nvCxnSpPr>
          <p:spPr>
            <a:xfrm flipV="1">
              <a:off x="838200" y="2105380"/>
              <a:ext cx="0" cy="1399820"/>
            </a:xfrm>
            <a:prstGeom prst="straightConnector1">
              <a:avLst/>
            </a:prstGeom>
            <a:ln w="76200" cmpd="sng">
              <a:solidFill>
                <a:srgbClr val="FFFF00"/>
              </a:solidFill>
              <a:headEnd type="none"/>
              <a:tailEnd type="none"/>
            </a:ln>
          </p:spPr>
          <p:style>
            <a:lnRef idx="2">
              <a:schemeClr val="accent1"/>
            </a:lnRef>
            <a:fillRef idx="0">
              <a:schemeClr val="accent1"/>
            </a:fillRef>
            <a:effectRef idx="1">
              <a:schemeClr val="accent1"/>
            </a:effectRef>
            <a:fontRef idx="minor">
              <a:schemeClr val="tx1"/>
            </a:fontRef>
          </p:style>
        </p:cxnSp>
      </p:grpSp>
      <p:grpSp>
        <p:nvGrpSpPr>
          <p:cNvPr id="71" name="Group 70"/>
          <p:cNvGrpSpPr/>
          <p:nvPr/>
        </p:nvGrpSpPr>
        <p:grpSpPr>
          <a:xfrm>
            <a:off x="1108765" y="1573697"/>
            <a:ext cx="967739" cy="2905489"/>
            <a:chOff x="457200" y="1600200"/>
            <a:chExt cx="1027292" cy="3084288"/>
          </a:xfrm>
        </p:grpSpPr>
        <p:cxnSp>
          <p:nvCxnSpPr>
            <p:cNvPr id="72" name="Elbow Connector 118"/>
            <p:cNvCxnSpPr/>
            <p:nvPr/>
          </p:nvCxnSpPr>
          <p:spPr>
            <a:xfrm>
              <a:off x="457200" y="4648200"/>
              <a:ext cx="1027292" cy="0"/>
            </a:xfrm>
            <a:prstGeom prst="straightConnector1">
              <a:avLst/>
            </a:prstGeom>
            <a:ln w="76200" cmpd="sng">
              <a:solidFill>
                <a:srgbClr val="FFFF00"/>
              </a:solidFill>
              <a:headEnd type="none"/>
              <a:tailEnd type="none"/>
            </a:ln>
          </p:spPr>
          <p:style>
            <a:lnRef idx="2">
              <a:schemeClr val="accent1"/>
            </a:lnRef>
            <a:fillRef idx="0">
              <a:schemeClr val="accent1"/>
            </a:fillRef>
            <a:effectRef idx="1">
              <a:schemeClr val="accent1"/>
            </a:effectRef>
            <a:fontRef idx="minor">
              <a:schemeClr val="tx1"/>
            </a:fontRef>
          </p:style>
        </p:cxnSp>
        <p:cxnSp>
          <p:nvCxnSpPr>
            <p:cNvPr id="73" name="Elbow Connector 118"/>
            <p:cNvCxnSpPr/>
            <p:nvPr/>
          </p:nvCxnSpPr>
          <p:spPr>
            <a:xfrm>
              <a:off x="457200" y="1640112"/>
              <a:ext cx="838200" cy="1"/>
            </a:xfrm>
            <a:prstGeom prst="straightConnector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74" name="Elbow Connector 118"/>
            <p:cNvCxnSpPr/>
            <p:nvPr/>
          </p:nvCxnSpPr>
          <p:spPr>
            <a:xfrm flipV="1">
              <a:off x="457200" y="1600200"/>
              <a:ext cx="0" cy="3084288"/>
            </a:xfrm>
            <a:prstGeom prst="straightConnector1">
              <a:avLst/>
            </a:prstGeom>
            <a:ln w="76200" cmpd="sng">
              <a:solidFill>
                <a:srgbClr val="FFFF00"/>
              </a:solidFill>
              <a:headEnd type="none"/>
              <a:tailEnd type="none"/>
            </a:ln>
          </p:spPr>
          <p:style>
            <a:lnRef idx="2">
              <a:schemeClr val="accent1"/>
            </a:lnRef>
            <a:fillRef idx="0">
              <a:schemeClr val="accent1"/>
            </a:fillRef>
            <a:effectRef idx="1">
              <a:schemeClr val="accent1"/>
            </a:effectRef>
            <a:fontRef idx="minor">
              <a:schemeClr val="tx1"/>
            </a:fontRef>
          </p:style>
        </p:cxnSp>
      </p:grpSp>
      <p:sp>
        <p:nvSpPr>
          <p:cNvPr id="6" name="Freeform 5"/>
          <p:cNvSpPr/>
          <p:nvPr/>
        </p:nvSpPr>
        <p:spPr>
          <a:xfrm>
            <a:off x="1881645" y="1421387"/>
            <a:ext cx="1540878" cy="771370"/>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600" kern="1200" dirty="0" smtClean="0"/>
              <a:t>Develop Model Input</a:t>
            </a:r>
            <a:endParaRPr lang="en-US" sz="1600" kern="1200" dirty="0"/>
          </a:p>
        </p:txBody>
      </p:sp>
      <p:sp>
        <p:nvSpPr>
          <p:cNvPr id="7" name="Isosceles Triangle 6"/>
          <p:cNvSpPr/>
          <p:nvPr/>
        </p:nvSpPr>
        <p:spPr>
          <a:xfrm rot="10800057">
            <a:off x="2493910" y="2299074"/>
            <a:ext cx="316330" cy="150747"/>
          </a:xfrm>
          <a:prstGeom prst="triangle">
            <a:avLst/>
          </a:prstGeom>
          <a:solidFill>
            <a:srgbClr val="00B0F0"/>
          </a:soli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sp>
      <p:sp>
        <p:nvSpPr>
          <p:cNvPr id="8" name="Freeform 7"/>
          <p:cNvSpPr/>
          <p:nvPr/>
        </p:nvSpPr>
        <p:spPr>
          <a:xfrm>
            <a:off x="1855188" y="2514600"/>
            <a:ext cx="1593748" cy="1099720"/>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lnTo>
                  <a:pt x="10000" y="0"/>
                </a:lnTo>
                <a:lnTo>
                  <a:pt x="5000" y="10000"/>
                </a:lnTo>
                <a:lnTo>
                  <a:pt x="0" y="0"/>
                </a:lnTo>
                <a:close/>
              </a:path>
            </a:pathLst>
          </a:custGeom>
          <a:solidFill>
            <a:srgbClr val="FFC000"/>
          </a:solidFill>
          <a:ln w="38100">
            <a:solidFill>
              <a:schemeClr val="bg1"/>
            </a:solidFill>
          </a:ln>
          <a:scene3d>
            <a:camera prst="orthographicFront"/>
            <a:lightRig rig="flat" dir="t"/>
          </a:scene3d>
          <a:sp3d prstMaterial="plastic">
            <a:bevelT w="120900" h="88900"/>
            <a:bevelB w="88900" h="31750" prst="angle"/>
          </a:sp3d>
        </p:spPr>
        <p:style>
          <a:lnRef idx="0">
            <a:scrgbClr r="0" g="0" b="0"/>
          </a:lnRef>
          <a:fillRef idx="3">
            <a:scrgbClr r="0" g="0" b="0"/>
          </a:fillRef>
          <a:effectRef idx="2">
            <a:schemeClr val="accent1">
              <a:hueOff val="0"/>
              <a:satOff val="0"/>
              <a:lumOff val="0"/>
              <a:alphaOff val="0"/>
            </a:schemeClr>
          </a:effectRef>
          <a:fontRef idx="minor">
            <a:schemeClr val="lt1"/>
          </a:fontRef>
        </p:style>
        <p:txBody>
          <a:bodyPr spcFirstLastPara="0" vert="horz" wrap="square" lIns="445816" tIns="22860" rIns="445816" bIns="606557" numCol="1" spcCol="1270" anchor="ctr" anchorCtr="0">
            <a:noAutofit/>
          </a:bodyPr>
          <a:lstStyle/>
          <a:p>
            <a:pPr lvl="0" algn="ctr" defTabSz="800100">
              <a:lnSpc>
                <a:spcPct val="90000"/>
              </a:lnSpc>
              <a:spcBef>
                <a:spcPct val="0"/>
              </a:spcBef>
              <a:spcAft>
                <a:spcPct val="35000"/>
              </a:spcAft>
            </a:pPr>
            <a:r>
              <a:rPr lang="en-US" sz="1600" kern="1200" dirty="0" smtClean="0">
                <a:solidFill>
                  <a:srgbClr val="2D2D19"/>
                </a:solidFill>
              </a:rPr>
              <a:t/>
            </a:r>
            <a:br>
              <a:rPr lang="en-US" sz="1600" kern="1200" dirty="0" smtClean="0">
                <a:solidFill>
                  <a:srgbClr val="2D2D19"/>
                </a:solidFill>
              </a:rPr>
            </a:br>
            <a:r>
              <a:rPr lang="en-US" sz="1600" kern="1200" dirty="0" smtClean="0">
                <a:solidFill>
                  <a:srgbClr val="2D2D19"/>
                </a:solidFill>
              </a:rPr>
              <a:t>Internal or Local Review</a:t>
            </a:r>
            <a:endParaRPr lang="en-US" sz="1600" kern="1200" dirty="0">
              <a:solidFill>
                <a:srgbClr val="2D2D19"/>
              </a:solidFill>
            </a:endParaRPr>
          </a:p>
        </p:txBody>
      </p:sp>
      <p:sp>
        <p:nvSpPr>
          <p:cNvPr id="9" name="Isosceles Triangle 8"/>
          <p:cNvSpPr/>
          <p:nvPr/>
        </p:nvSpPr>
        <p:spPr>
          <a:xfrm rot="10800000">
            <a:off x="2493898" y="3718435"/>
            <a:ext cx="316330" cy="150747"/>
          </a:xfrm>
          <a:prstGeom prst="triangle">
            <a:avLst/>
          </a:prstGeom>
          <a:solidFill>
            <a:srgbClr val="00B0F0"/>
          </a:soli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sp>
      <p:sp>
        <p:nvSpPr>
          <p:cNvPr id="10" name="Freeform 9"/>
          <p:cNvSpPr/>
          <p:nvPr/>
        </p:nvSpPr>
        <p:spPr>
          <a:xfrm>
            <a:off x="2023512" y="3931756"/>
            <a:ext cx="1257101" cy="1099720"/>
          </a:xfrm>
          <a:custGeom>
            <a:avLst/>
            <a:gdLst>
              <a:gd name="connsiteX0" fmla="*/ 0 w 1334461"/>
              <a:gd name="connsiteY0" fmla="*/ 583698 h 1167395"/>
              <a:gd name="connsiteX1" fmla="*/ 291849 w 1334461"/>
              <a:gd name="connsiteY1" fmla="*/ 0 h 1167395"/>
              <a:gd name="connsiteX2" fmla="*/ 1042612 w 1334461"/>
              <a:gd name="connsiteY2" fmla="*/ 0 h 1167395"/>
              <a:gd name="connsiteX3" fmla="*/ 1334461 w 1334461"/>
              <a:gd name="connsiteY3" fmla="*/ 583698 h 1167395"/>
              <a:gd name="connsiteX4" fmla="*/ 1042612 w 1334461"/>
              <a:gd name="connsiteY4" fmla="*/ 1167395 h 1167395"/>
              <a:gd name="connsiteX5" fmla="*/ 291849 w 1334461"/>
              <a:gd name="connsiteY5" fmla="*/ 1167395 h 1167395"/>
              <a:gd name="connsiteX6" fmla="*/ 0 w 1334461"/>
              <a:gd name="connsiteY6" fmla="*/ 583698 h 116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4461" h="1167395">
                <a:moveTo>
                  <a:pt x="0" y="583698"/>
                </a:moveTo>
                <a:lnTo>
                  <a:pt x="291849" y="0"/>
                </a:lnTo>
                <a:lnTo>
                  <a:pt x="1042612" y="0"/>
                </a:lnTo>
                <a:lnTo>
                  <a:pt x="1334461" y="583698"/>
                </a:lnTo>
                <a:lnTo>
                  <a:pt x="1042612" y="1167395"/>
                </a:lnTo>
                <a:lnTo>
                  <a:pt x="291849" y="1167395"/>
                </a:lnTo>
                <a:lnTo>
                  <a:pt x="0" y="583698"/>
                </a:lnTo>
                <a:close/>
              </a:path>
            </a:pathLst>
          </a:custGeom>
          <a:solidFill>
            <a:srgbClr val="FF0000"/>
          </a:solidFill>
          <a:ln w="38100">
            <a:solidFill>
              <a:schemeClr val="bg1"/>
            </a:solidFill>
          </a:ln>
          <a:scene3d>
            <a:camera prst="orthographicFront"/>
            <a:lightRig rig="flat" dir="t"/>
          </a:scene3d>
          <a:sp3d prstMaterial="plastic">
            <a:bevelT w="120900" h="88900"/>
            <a:bevelB w="88900" h="31750" prst="angle"/>
          </a:sp3d>
        </p:spPr>
        <p:style>
          <a:lnRef idx="0">
            <a:scrgbClr r="0" g="0" b="0"/>
          </a:lnRef>
          <a:fillRef idx="3">
            <a:scrgbClr r="0" g="0" b="0"/>
          </a:fillRef>
          <a:effectRef idx="2">
            <a:schemeClr val="accent1">
              <a:hueOff val="0"/>
              <a:satOff val="0"/>
              <a:lumOff val="0"/>
              <a:alphaOff val="0"/>
            </a:schemeClr>
          </a:effectRef>
          <a:fontRef idx="minor">
            <a:schemeClr val="lt1"/>
          </a:fontRef>
        </p:style>
        <p:txBody>
          <a:bodyPr spcFirstLastPara="0" vert="horz" wrap="square" lIns="231348" tIns="205247" rIns="231348" bIns="205247" numCol="1" spcCol="1270" anchor="ctr" anchorCtr="0">
            <a:noAutofit/>
          </a:bodyPr>
          <a:lstStyle/>
          <a:p>
            <a:pPr lvl="0" algn="ctr" defTabSz="800100">
              <a:lnSpc>
                <a:spcPct val="90000"/>
              </a:lnSpc>
              <a:spcBef>
                <a:spcPct val="0"/>
              </a:spcBef>
              <a:spcAft>
                <a:spcPct val="35000"/>
              </a:spcAft>
            </a:pPr>
            <a:r>
              <a:rPr lang="en-US" sz="1600" kern="1200" dirty="0" smtClean="0">
                <a:solidFill>
                  <a:srgbClr val="2D2D19"/>
                </a:solidFill>
              </a:rPr>
              <a:t>External Review</a:t>
            </a:r>
            <a:endParaRPr lang="en-US" sz="1600" kern="1200" dirty="0">
              <a:solidFill>
                <a:srgbClr val="2D2D19"/>
              </a:solidFill>
            </a:endParaRPr>
          </a:p>
        </p:txBody>
      </p:sp>
      <p:sp>
        <p:nvSpPr>
          <p:cNvPr id="11" name="Isosceles Triangle 10"/>
          <p:cNvSpPr/>
          <p:nvPr/>
        </p:nvSpPr>
        <p:spPr>
          <a:xfrm rot="10871480">
            <a:off x="2540440" y="5119871"/>
            <a:ext cx="193564" cy="150747"/>
          </a:xfrm>
          <a:prstGeom prst="triangle">
            <a:avLst/>
          </a:prstGeom>
          <a:solidFill>
            <a:srgbClr val="00B0F0"/>
          </a:soli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sp>
      <p:sp>
        <p:nvSpPr>
          <p:cNvPr id="12" name="Freeform 11"/>
          <p:cNvSpPr/>
          <p:nvPr/>
        </p:nvSpPr>
        <p:spPr>
          <a:xfrm>
            <a:off x="1774893" y="5350556"/>
            <a:ext cx="1702698" cy="745445"/>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600" dirty="0" smtClean="0"/>
              <a:t>Use as</a:t>
            </a:r>
            <a:r>
              <a:rPr lang="en-US" sz="1600" kern="1200" dirty="0" smtClean="0"/>
              <a:t> Model Input</a:t>
            </a:r>
            <a:endParaRPr lang="en-US" sz="1600" kern="1200" dirty="0"/>
          </a:p>
        </p:txBody>
      </p:sp>
      <p:sp>
        <p:nvSpPr>
          <p:cNvPr id="55" name="Rectangle 54"/>
          <p:cNvSpPr/>
          <p:nvPr/>
        </p:nvSpPr>
        <p:spPr>
          <a:xfrm>
            <a:off x="3509260" y="1645479"/>
            <a:ext cx="2814300" cy="364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Original analyst</a:t>
            </a:r>
            <a:endParaRPr lang="en-US" dirty="0">
              <a:solidFill>
                <a:schemeClr val="bg1"/>
              </a:solidFill>
            </a:endParaRPr>
          </a:p>
        </p:txBody>
      </p:sp>
      <p:sp>
        <p:nvSpPr>
          <p:cNvPr id="56" name="Rectangle 55"/>
          <p:cNvSpPr/>
          <p:nvPr/>
        </p:nvSpPr>
        <p:spPr>
          <a:xfrm>
            <a:off x="3405809" y="2788874"/>
            <a:ext cx="3086652" cy="507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Quality review by peer or someone with more expertise</a:t>
            </a:r>
          </a:p>
          <a:p>
            <a:pPr algn="ctr"/>
            <a:r>
              <a:rPr lang="en-US" dirty="0" smtClean="0">
                <a:solidFill>
                  <a:schemeClr val="bg1"/>
                </a:solidFill>
              </a:rPr>
              <a:t>(same organization as original analyst)</a:t>
            </a:r>
          </a:p>
        </p:txBody>
      </p:sp>
      <p:sp>
        <p:nvSpPr>
          <p:cNvPr id="57" name="Rectangle 56"/>
          <p:cNvSpPr/>
          <p:nvPr/>
        </p:nvSpPr>
        <p:spPr>
          <a:xfrm>
            <a:off x="3405809" y="4224526"/>
            <a:ext cx="3086652" cy="507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Quality review by peer or someone with more expertise</a:t>
            </a:r>
          </a:p>
          <a:p>
            <a:pPr algn="ctr"/>
            <a:r>
              <a:rPr lang="en-US" dirty="0" smtClean="0">
                <a:solidFill>
                  <a:schemeClr val="bg1"/>
                </a:solidFill>
              </a:rPr>
              <a:t>(receiving organization or designated third party)</a:t>
            </a:r>
          </a:p>
        </p:txBody>
      </p:sp>
      <p:sp>
        <p:nvSpPr>
          <p:cNvPr id="59" name="Rectangle 58"/>
          <p:cNvSpPr/>
          <p:nvPr/>
        </p:nvSpPr>
        <p:spPr>
          <a:xfrm>
            <a:off x="6236999" y="1645479"/>
            <a:ext cx="2814300" cy="364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MPO staff</a:t>
            </a:r>
            <a:endParaRPr lang="en-US" dirty="0">
              <a:solidFill>
                <a:schemeClr val="bg1"/>
              </a:solidFill>
            </a:endParaRPr>
          </a:p>
        </p:txBody>
      </p:sp>
      <p:sp>
        <p:nvSpPr>
          <p:cNvPr id="60" name="Rectangle 59"/>
          <p:cNvSpPr/>
          <p:nvPr/>
        </p:nvSpPr>
        <p:spPr>
          <a:xfrm>
            <a:off x="6133548" y="2788874"/>
            <a:ext cx="3086652" cy="507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MPO director/</a:t>
            </a:r>
            <a:br>
              <a:rPr lang="en-US" dirty="0" smtClean="0">
                <a:solidFill>
                  <a:schemeClr val="bg1"/>
                </a:solidFill>
              </a:rPr>
            </a:br>
            <a:r>
              <a:rPr lang="en-US" dirty="0" smtClean="0">
                <a:solidFill>
                  <a:schemeClr val="bg1"/>
                </a:solidFill>
              </a:rPr>
              <a:t>technical committee</a:t>
            </a:r>
          </a:p>
        </p:txBody>
      </p:sp>
      <p:sp>
        <p:nvSpPr>
          <p:cNvPr id="61" name="Rectangle 60"/>
          <p:cNvSpPr/>
          <p:nvPr/>
        </p:nvSpPr>
        <p:spPr>
          <a:xfrm>
            <a:off x="6133548" y="4224526"/>
            <a:ext cx="3086652" cy="507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TxDOT TPP</a:t>
            </a:r>
          </a:p>
        </p:txBody>
      </p:sp>
      <p:sp>
        <p:nvSpPr>
          <p:cNvPr id="62" name="Rectangle 61"/>
          <p:cNvSpPr/>
          <p:nvPr/>
        </p:nvSpPr>
        <p:spPr>
          <a:xfrm>
            <a:off x="6205330" y="1143001"/>
            <a:ext cx="2814300" cy="364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solidFill>
                  <a:schemeClr val="bg1"/>
                </a:solidFill>
              </a:rPr>
              <a:t>EXAMPLE</a:t>
            </a:r>
            <a:endParaRPr lang="en-US" u="sng" dirty="0">
              <a:solidFill>
                <a:schemeClr val="bg1"/>
              </a:solidFill>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“Revisit” Phenomenon</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Base Year Testing (Calibration)</a:t>
            </a:r>
            <a:endParaRPr lang="en-US" dirty="0"/>
          </a:p>
        </p:txBody>
      </p:sp>
      <p:grpSp>
        <p:nvGrpSpPr>
          <p:cNvPr id="3" name="Group 2"/>
          <p:cNvGrpSpPr/>
          <p:nvPr/>
        </p:nvGrpSpPr>
        <p:grpSpPr>
          <a:xfrm>
            <a:off x="2209800" y="1295400"/>
            <a:ext cx="5090599" cy="4800600"/>
            <a:chOff x="1972315" y="1151050"/>
            <a:chExt cx="5647685" cy="5325950"/>
          </a:xfrm>
        </p:grpSpPr>
        <p:pic>
          <p:nvPicPr>
            <p:cNvPr id="9" name="Picture 8" descr="CONE_base year w counts.png"/>
            <p:cNvPicPr>
              <a:picLocks noChangeAspect="1"/>
            </p:cNvPicPr>
            <p:nvPr/>
          </p:nvPicPr>
          <p:blipFill>
            <a:blip r:embed="rId3" cstate="print"/>
            <a:stretch>
              <a:fillRect/>
            </a:stretch>
          </p:blipFill>
          <p:spPr>
            <a:xfrm>
              <a:off x="1972315" y="1151050"/>
              <a:ext cx="4352285" cy="4335350"/>
            </a:xfrm>
            <a:prstGeom prst="rect">
              <a:avLst/>
            </a:prstGeom>
          </p:spPr>
        </p:pic>
        <p:sp>
          <p:nvSpPr>
            <p:cNvPr id="14" name="Rectangle 13"/>
            <p:cNvSpPr/>
            <p:nvPr/>
          </p:nvSpPr>
          <p:spPr>
            <a:xfrm>
              <a:off x="6172201" y="4161472"/>
              <a:ext cx="1447799" cy="1200329"/>
            </a:xfrm>
            <a:prstGeom prst="rect">
              <a:avLst/>
            </a:prstGeom>
          </p:spPr>
          <p:txBody>
            <a:bodyPr wrap="square">
              <a:spAutoFit/>
            </a:bodyPr>
            <a:lstStyle/>
            <a:p>
              <a:pPr algn="ctr"/>
              <a:r>
                <a:rPr lang="en-US" b="1" dirty="0" smtClean="0">
                  <a:solidFill>
                    <a:schemeClr val="bg1"/>
                  </a:solidFill>
                </a:rPr>
                <a:t>Base Year Model Calibration</a:t>
              </a:r>
            </a:p>
            <a:p>
              <a:pPr algn="ctr"/>
              <a:r>
                <a:rPr lang="en-US" b="1" dirty="0" smtClean="0">
                  <a:solidFill>
                    <a:schemeClr val="bg1"/>
                  </a:solidFill>
                </a:rPr>
                <a:t>Process</a:t>
              </a:r>
              <a:endParaRPr lang="en-US" dirty="0">
                <a:solidFill>
                  <a:schemeClr val="bg1"/>
                </a:solidFill>
              </a:endParaRPr>
            </a:p>
          </p:txBody>
        </p:sp>
        <p:sp>
          <p:nvSpPr>
            <p:cNvPr id="24" name="Flowchart: Decision 23"/>
            <p:cNvSpPr/>
            <p:nvPr/>
          </p:nvSpPr>
          <p:spPr>
            <a:xfrm>
              <a:off x="3657600" y="5410200"/>
              <a:ext cx="2133600" cy="1066800"/>
            </a:xfrm>
            <a:prstGeom prst="flowChartDecision">
              <a:avLst/>
            </a:prstGeom>
            <a:solidFill>
              <a:srgbClr val="92D05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2D2D19"/>
                  </a:solidFill>
                </a:rPr>
                <a:t>MPO Review</a:t>
              </a:r>
              <a:endParaRPr lang="en-US" dirty="0">
                <a:solidFill>
                  <a:srgbClr val="2D2D19"/>
                </a:solidFill>
              </a:endParaRPr>
            </a:p>
          </p:txBody>
        </p:sp>
        <p:cxnSp>
          <p:nvCxnSpPr>
            <p:cNvPr id="10" name="Elbow Connector 11"/>
            <p:cNvCxnSpPr/>
            <p:nvPr/>
          </p:nvCxnSpPr>
          <p:spPr>
            <a:xfrm flipV="1">
              <a:off x="5486400" y="5361801"/>
              <a:ext cx="1409701" cy="581799"/>
            </a:xfrm>
            <a:prstGeom prst="bentConnector2">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1" name="Elbow Connector 10"/>
            <p:cNvCxnSpPr/>
            <p:nvPr/>
          </p:nvCxnSpPr>
          <p:spPr>
            <a:xfrm rot="16200000" flipV="1">
              <a:off x="5825015" y="3090385"/>
              <a:ext cx="1342072" cy="800101"/>
            </a:xfrm>
            <a:prstGeom prst="bentConnector3">
              <a:avLst>
                <a:gd name="adj1" fmla="val 9918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486400" y="4953000"/>
              <a:ext cx="762000" cy="0"/>
            </a:xfrm>
            <a:prstGeom prst="straightConnector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grpSp>
      <p:pic>
        <p:nvPicPr>
          <p:cNvPr id="13" name="Picture 2"/>
          <p:cNvPicPr>
            <a:picLocks noChangeAspect="1" noChangeArrowheads="1"/>
          </p:cNvPicPr>
          <p:nvPr/>
        </p:nvPicPr>
        <p:blipFill>
          <a:blip r:embed="rId4" cstate="print"/>
          <a:srcRect t="73077" r="74573"/>
          <a:stretch>
            <a:fillRect/>
          </a:stretch>
        </p:blipFill>
        <p:spPr bwMode="auto">
          <a:xfrm>
            <a:off x="2176409" y="4140485"/>
            <a:ext cx="1066800" cy="1066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Does Model Work for Forecast?</a:t>
            </a:r>
            <a:endParaRPr lang="en-US" dirty="0"/>
          </a:p>
        </p:txBody>
      </p:sp>
      <p:sp>
        <p:nvSpPr>
          <p:cNvPr id="26" name="Right Arrow 25"/>
          <p:cNvSpPr/>
          <p:nvPr/>
        </p:nvSpPr>
        <p:spPr>
          <a:xfrm>
            <a:off x="4403107" y="3135240"/>
            <a:ext cx="1377098" cy="1652517"/>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2D2D19"/>
                </a:solidFill>
              </a:rPr>
              <a:t>Apply</a:t>
            </a:r>
            <a:endParaRPr lang="en-US" sz="24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664746" y="1287113"/>
            <a:ext cx="2869654" cy="3776063"/>
          </a:xfrm>
          <a:prstGeom prst="rect">
            <a:avLst/>
          </a:prstGeom>
        </p:spPr>
      </p:pic>
      <p:sp>
        <p:nvSpPr>
          <p:cNvPr id="9" name="Flowchart: Decision 8"/>
          <p:cNvSpPr/>
          <p:nvPr/>
        </p:nvSpPr>
        <p:spPr>
          <a:xfrm>
            <a:off x="2268606" y="5132032"/>
            <a:ext cx="1927937" cy="963968"/>
          </a:xfrm>
          <a:prstGeom prst="flowChartDecision">
            <a:avLst/>
          </a:prstGeom>
          <a:solidFill>
            <a:srgbClr val="92D05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2D2D19"/>
                </a:solidFill>
              </a:rPr>
              <a:t>MPO Review</a:t>
            </a:r>
            <a:endParaRPr lang="en-US" dirty="0">
              <a:solidFill>
                <a:srgbClr val="2D2D19"/>
              </a:solidFill>
            </a:endParaRPr>
          </a:p>
        </p:txBody>
      </p:sp>
      <p:sp>
        <p:nvSpPr>
          <p:cNvPr id="10" name="Flowchart: Decision 9"/>
          <p:cNvSpPr/>
          <p:nvPr/>
        </p:nvSpPr>
        <p:spPr>
          <a:xfrm>
            <a:off x="6124479" y="5132032"/>
            <a:ext cx="1927937" cy="963968"/>
          </a:xfrm>
          <a:prstGeom prst="flowChartDecision">
            <a:avLst/>
          </a:prstGeom>
          <a:solidFill>
            <a:srgbClr val="92D05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2D2D19"/>
                </a:solidFill>
              </a:rPr>
              <a:t>MPO Review</a:t>
            </a:r>
            <a:endParaRPr lang="en-US" dirty="0">
              <a:solidFill>
                <a:srgbClr val="2D2D19"/>
              </a:solidFill>
            </a:endParaRPr>
          </a:p>
        </p:txBody>
      </p:sp>
      <p:pic>
        <p:nvPicPr>
          <p:cNvPr id="11" name="Picture 2"/>
          <p:cNvPicPr>
            <a:picLocks noChangeAspect="1" noChangeArrowheads="1"/>
          </p:cNvPicPr>
          <p:nvPr/>
        </p:nvPicPr>
        <p:blipFill>
          <a:blip r:embed="rId4" cstate="print"/>
          <a:srcRect/>
          <a:stretch>
            <a:fillRect/>
          </a:stretch>
        </p:blipFill>
        <p:spPr bwMode="auto">
          <a:xfrm>
            <a:off x="300317" y="1219200"/>
            <a:ext cx="4195483" cy="3962400"/>
          </a:xfrm>
          <a:prstGeom prst="rect">
            <a:avLst/>
          </a:prstGeom>
          <a:noFill/>
          <a:ln w="9525">
            <a:noFill/>
            <a:miter lim="800000"/>
            <a:headEnd/>
            <a:tailEnd/>
          </a:ln>
          <a:effectLst/>
        </p:spPr>
      </p:pic>
      <p:sp>
        <p:nvSpPr>
          <p:cNvPr id="12" name="Left-Right Arrow 11"/>
          <p:cNvSpPr/>
          <p:nvPr/>
        </p:nvSpPr>
        <p:spPr>
          <a:xfrm>
            <a:off x="1447800" y="44958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Minimum &amp; Desirable Checks for Base Year Model (Exhibit)</a:t>
            </a:r>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Minimum &amp; Desirable Checks for Forecast Year Model (Exhibit)</a:t>
            </a:r>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8194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Other Best Practice Strategies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3" name="Group 50"/>
          <p:cNvGrpSpPr/>
          <p:nvPr/>
        </p:nvGrpSpPr>
        <p:grpSpPr>
          <a:xfrm>
            <a:off x="6843758" y="457199"/>
            <a:ext cx="1614442" cy="2464647"/>
            <a:chOff x="3429000" y="1219200"/>
            <a:chExt cx="2057400" cy="3140878"/>
          </a:xfrm>
        </p:grpSpPr>
        <p:grpSp>
          <p:nvGrpSpPr>
            <p:cNvPr id="5" name="Group 49"/>
            <p:cNvGrpSpPr/>
            <p:nvPr/>
          </p:nvGrpSpPr>
          <p:grpSpPr>
            <a:xfrm>
              <a:off x="3957816" y="2836078"/>
              <a:ext cx="1002194" cy="1524000"/>
              <a:chOff x="3927999" y="2846017"/>
              <a:chExt cx="1002194" cy="1524000"/>
            </a:xfrm>
          </p:grpSpPr>
          <p:sp>
            <p:nvSpPr>
              <p:cNvPr id="9" name="Pentagon 8"/>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32-Point Star 5"/>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Arrow Connector 39"/>
          <p:cNvCxnSpPr/>
          <p:nvPr/>
        </p:nvCxnSpPr>
        <p:spPr>
          <a:xfrm>
            <a:off x="7467600" y="4800600"/>
            <a:ext cx="1295400" cy="0"/>
          </a:xfrm>
          <a:prstGeom prst="straightConnector1">
            <a:avLst/>
          </a:prstGeom>
          <a:ln w="76200">
            <a:solidFill>
              <a:srgbClr val="EE1ED5"/>
            </a:solidFill>
            <a:prstDash val="sysDash"/>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Update Model Inputs More Often</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2514600"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2590800" y="396240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3" name="TextBox 22"/>
          <p:cNvSpPr txBox="1"/>
          <p:nvPr/>
        </p:nvSpPr>
        <p:spPr>
          <a:xfrm>
            <a:off x="609600" y="4960203"/>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3789220" y="297180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0080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3810001" y="3991650"/>
            <a:ext cx="1295399" cy="275550"/>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6459942"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5133000" y="4286250"/>
            <a:ext cx="1237322" cy="285750"/>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6" name="TextBox 25"/>
          <p:cNvSpPr txBox="1"/>
          <p:nvPr/>
        </p:nvSpPr>
        <p:spPr>
          <a:xfrm>
            <a:off x="5074920" y="3191470"/>
            <a:ext cx="1371600" cy="923330"/>
          </a:xfrm>
          <a:prstGeom prst="rect">
            <a:avLst/>
          </a:prstGeom>
          <a:noFill/>
        </p:spPr>
        <p:txBody>
          <a:bodyPr wrap="square" rtlCol="0">
            <a:spAutoFit/>
          </a:bodyPr>
          <a:lstStyle/>
          <a:p>
            <a:pPr algn="ctr"/>
            <a:r>
              <a:rPr lang="en-US" dirty="0" smtClean="0">
                <a:solidFill>
                  <a:schemeClr val="bg1"/>
                </a:solidFill>
              </a:rPr>
              <a:t>Model Runs, Public Involvement</a:t>
            </a:r>
            <a:endParaRPr lang="en-US" dirty="0">
              <a:solidFill>
                <a:schemeClr val="bg1"/>
              </a:solidFill>
            </a:endParaRPr>
          </a:p>
        </p:txBody>
      </p:sp>
      <p:sp>
        <p:nvSpPr>
          <p:cNvPr id="27" name="5-Point Star 26"/>
          <p:cNvSpPr/>
          <p:nvPr/>
        </p:nvSpPr>
        <p:spPr>
          <a:xfrm>
            <a:off x="6141720" y="41148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TextBox 27"/>
          <p:cNvSpPr txBox="1"/>
          <p:nvPr/>
        </p:nvSpPr>
        <p:spPr>
          <a:xfrm>
            <a:off x="6446520" y="3637280"/>
            <a:ext cx="10668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0" name="Rounded Rectangle 29"/>
          <p:cNvSpPr/>
          <p:nvPr/>
        </p:nvSpPr>
        <p:spPr>
          <a:xfrm>
            <a:off x="2438400" y="3657600"/>
            <a:ext cx="1371600" cy="1295400"/>
          </a:xfrm>
          <a:prstGeom prst="roundRect">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lowchart: Alternate Process 36"/>
          <p:cNvSpPr/>
          <p:nvPr/>
        </p:nvSpPr>
        <p:spPr>
          <a:xfrm>
            <a:off x="3868078" y="4648200"/>
            <a:ext cx="1237322" cy="285750"/>
          </a:xfrm>
          <a:prstGeom prst="flowChartAlternateProcess">
            <a:avLst/>
          </a:prstGeom>
          <a:solidFill>
            <a:srgbClr val="EE1ED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b="1" dirty="0" smtClean="0">
                <a:solidFill>
                  <a:schemeClr val="bg2">
                    <a:lumMod val="10000"/>
                  </a:schemeClr>
                </a:solidFill>
              </a:rPr>
              <a:t>Update</a:t>
            </a:r>
            <a:endParaRPr lang="en-US" sz="1600" b="1" dirty="0">
              <a:solidFill>
                <a:schemeClr val="bg2">
                  <a:lumMod val="10000"/>
                </a:schemeClr>
              </a:solidFill>
            </a:endParaRPr>
          </a:p>
        </p:txBody>
      </p:sp>
      <p:sp>
        <p:nvSpPr>
          <p:cNvPr id="38" name="Flowchart: Alternate Process 37"/>
          <p:cNvSpPr/>
          <p:nvPr/>
        </p:nvSpPr>
        <p:spPr>
          <a:xfrm>
            <a:off x="5163478" y="4648200"/>
            <a:ext cx="1237322" cy="285750"/>
          </a:xfrm>
          <a:prstGeom prst="flowChartAlternateProcess">
            <a:avLst/>
          </a:prstGeom>
          <a:solidFill>
            <a:srgbClr val="EE1ED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b="1" dirty="0" smtClean="0">
                <a:solidFill>
                  <a:schemeClr val="bg2">
                    <a:lumMod val="10000"/>
                  </a:schemeClr>
                </a:solidFill>
              </a:rPr>
              <a:t>Update</a:t>
            </a:r>
            <a:endParaRPr lang="en-US" sz="1600" b="1" dirty="0">
              <a:solidFill>
                <a:schemeClr val="bg2">
                  <a:lumMod val="10000"/>
                </a:schemeClr>
              </a:solidFill>
            </a:endParaRPr>
          </a:p>
        </p:txBody>
      </p:sp>
      <p:sp>
        <p:nvSpPr>
          <p:cNvPr id="39" name="Flowchart: Alternate Process 38"/>
          <p:cNvSpPr/>
          <p:nvPr/>
        </p:nvSpPr>
        <p:spPr>
          <a:xfrm>
            <a:off x="6458878" y="4648200"/>
            <a:ext cx="1237322" cy="285750"/>
          </a:xfrm>
          <a:prstGeom prst="flowChartAlternateProcess">
            <a:avLst/>
          </a:prstGeom>
          <a:solidFill>
            <a:srgbClr val="EE1ED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b="1" dirty="0" smtClean="0">
                <a:solidFill>
                  <a:schemeClr val="bg2">
                    <a:lumMod val="10000"/>
                  </a:schemeClr>
                </a:solidFill>
              </a:rPr>
              <a:t>Update</a:t>
            </a:r>
            <a:endParaRPr lang="en-US" sz="1600" b="1" dirty="0">
              <a:solidFill>
                <a:schemeClr val="bg2">
                  <a:lumMod val="10000"/>
                </a:schemeClr>
              </a:solidFill>
            </a:endParaRPr>
          </a:p>
        </p:txBody>
      </p:sp>
      <p:sp>
        <p:nvSpPr>
          <p:cNvPr id="36" name="TextBox 35"/>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41" name="TextBox 40"/>
          <p:cNvSpPr txBox="1"/>
          <p:nvPr/>
        </p:nvSpPr>
        <p:spPr>
          <a:xfrm>
            <a:off x="6553200" y="24384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
          <p:cNvGrpSpPr/>
          <p:nvPr/>
        </p:nvGrpSpPr>
        <p:grpSpPr>
          <a:xfrm>
            <a:off x="1219200" y="1981243"/>
            <a:ext cx="6705600" cy="3752641"/>
            <a:chOff x="533400" y="1981243"/>
            <a:chExt cx="8305800" cy="4648157"/>
          </a:xfrm>
        </p:grpSpPr>
        <p:sp>
          <p:nvSpPr>
            <p:cNvPr id="22" name="Freeform 21"/>
            <p:cNvSpPr/>
            <p:nvPr/>
          </p:nvSpPr>
          <p:spPr>
            <a:xfrm rot="21600000">
              <a:off x="2209800" y="1981243"/>
              <a:ext cx="4800600" cy="990556"/>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400" kern="1200" dirty="0" smtClean="0"/>
                <a:t>Travel Model Fundamentals</a:t>
              </a:r>
              <a:endParaRPr lang="en-US" sz="2400" kern="1200" dirty="0"/>
            </a:p>
          </p:txBody>
        </p:sp>
        <p:graphicFrame>
          <p:nvGraphicFramePr>
            <p:cNvPr id="23" name="Diagram 22"/>
            <p:cNvGraphicFramePr/>
            <p:nvPr>
              <p:extLst>
                <p:ext uri="{D42A27DB-BD31-4B8C-83A1-F6EECF244321}">
                  <p14:modId xmlns:p14="http://schemas.microsoft.com/office/powerpoint/2010/main" val="2407033144"/>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Coordinating Model Data with MPO’s GIS</a:t>
            </a:r>
            <a:endParaRPr lang="en-US" dirty="0"/>
          </a:p>
        </p:txBody>
      </p:sp>
      <p:graphicFrame>
        <p:nvGraphicFramePr>
          <p:cNvPr id="4" name="Diagram 3"/>
          <p:cNvGraphicFramePr/>
          <p:nvPr/>
        </p:nvGraphicFramePr>
        <p:xfrm>
          <a:off x="3200400" y="1143000"/>
          <a:ext cx="5410200" cy="137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Down Arrow 7"/>
          <p:cNvSpPr/>
          <p:nvPr/>
        </p:nvSpPr>
        <p:spPr>
          <a:xfrm rot="14012896">
            <a:off x="5554419" y="2436905"/>
            <a:ext cx="384875" cy="913055"/>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3124200" y="566408"/>
            <a:ext cx="2590800" cy="584775"/>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3200" b="1" i="0" u="none" strike="noStrike" kern="1200" cap="none" spc="0" normalizeH="0" baseline="0" noProof="0" dirty="0" smtClean="0">
                <a:ln>
                  <a:noFill/>
                </a:ln>
                <a:solidFill>
                  <a:schemeClr val="bg1"/>
                </a:solidFill>
                <a:effectLst/>
                <a:uLnTx/>
                <a:uFillTx/>
                <a:latin typeface="+mj-lt"/>
                <a:ea typeface="+mj-ea"/>
                <a:cs typeface="+mj-cs"/>
              </a:rPr>
              <a:t>Start here:</a:t>
            </a:r>
          </a:p>
        </p:txBody>
      </p:sp>
      <p:sp>
        <p:nvSpPr>
          <p:cNvPr id="12" name="TextBox 11"/>
          <p:cNvSpPr txBox="1"/>
          <p:nvPr/>
        </p:nvSpPr>
        <p:spPr>
          <a:xfrm>
            <a:off x="5867400" y="3048000"/>
            <a:ext cx="2971800" cy="2554545"/>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3200" b="1" dirty="0" smtClean="0">
                <a:solidFill>
                  <a:srgbClr val="FFFF00"/>
                </a:solidFill>
                <a:latin typeface="+mj-lt"/>
                <a:ea typeface="+mj-ea"/>
                <a:cs typeface="+mj-cs"/>
              </a:rPr>
              <a:t>Use MPO Data to Inform</a:t>
            </a:r>
          </a:p>
          <a:p>
            <a:pPr marL="0" marR="0" indent="0" algn="ctr" defTabSz="914400" rtl="0" eaLnBrk="1" fontAlgn="auto" latinLnBrk="0" hangingPunct="1">
              <a:lnSpc>
                <a:spcPct val="100000"/>
              </a:lnSpc>
              <a:spcBef>
                <a:spcPct val="0"/>
              </a:spcBef>
              <a:spcAft>
                <a:spcPts val="0"/>
              </a:spcAft>
              <a:buClrTx/>
              <a:buSzTx/>
              <a:buFontTx/>
              <a:buNone/>
              <a:tabLst/>
            </a:pPr>
            <a:r>
              <a:rPr lang="en-US" sz="3200" b="1" dirty="0" smtClean="0">
                <a:solidFill>
                  <a:srgbClr val="FFFF00"/>
                </a:solidFill>
                <a:latin typeface="+mj-lt"/>
                <a:ea typeface="+mj-ea"/>
                <a:cs typeface="+mj-cs"/>
              </a:rPr>
              <a:t>Base Year (Make Sure Not Current Year)</a:t>
            </a:r>
          </a:p>
        </p:txBody>
      </p:sp>
      <p:sp>
        <p:nvSpPr>
          <p:cNvPr id="13" name="Rounded Rectangle 12"/>
          <p:cNvSpPr/>
          <p:nvPr/>
        </p:nvSpPr>
        <p:spPr>
          <a:xfrm>
            <a:off x="3124200" y="3429000"/>
            <a:ext cx="2590800" cy="1143000"/>
          </a:xfrm>
          <a:prstGeom prst="round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smtClean="0">
                <a:solidFill>
                  <a:schemeClr val="bg2">
                    <a:lumMod val="10000"/>
                  </a:schemeClr>
                </a:solidFill>
              </a:rPr>
              <a:t>MPO GIS Planning Data</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Strategic Interim Model Years</a:t>
            </a:r>
            <a:endParaRPr lang="en-US" dirty="0"/>
          </a:p>
        </p:txBody>
      </p:sp>
      <p:cxnSp>
        <p:nvCxnSpPr>
          <p:cNvPr id="36" name="Straight Arrow Connector 35"/>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pic>
        <p:nvPicPr>
          <p:cNvPr id="39" name="Picture 38"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40" name="Straight Arrow Connector 39"/>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 adoption</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cxnSp>
        <p:nvCxnSpPr>
          <p:cNvPr id="48" name="Straight Arrow Connector 47"/>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105400" y="121920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Model 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51" name="Straight Arrow Connector 50"/>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53" name="Straight Arrow Connector 52"/>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33400" y="2743200"/>
            <a:ext cx="1524000" cy="954107"/>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“x” years</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57" name="TextBox 56"/>
          <p:cNvSpPr txBox="1"/>
          <p:nvPr/>
        </p:nvSpPr>
        <p:spPr>
          <a:xfrm>
            <a:off x="2217144" y="21437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58" name="Straight Arrow Connector 57"/>
          <p:cNvCxnSpPr/>
          <p:nvPr/>
        </p:nvCxnSpPr>
        <p:spPr>
          <a:xfrm>
            <a:off x="6048260" y="2590800"/>
            <a:ext cx="0" cy="151382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04800" y="27533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60" name="Straight Arrow Connector 59"/>
          <p:cNvCxnSpPr>
            <a:stCxn id="59" idx="2"/>
          </p:cNvCxnSpPr>
          <p:nvPr/>
        </p:nvCxnSpPr>
        <p:spPr>
          <a:xfrm flipH="1">
            <a:off x="2057400" y="3276600"/>
            <a:ext cx="152400" cy="83820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Other Strategies for Data Inputs</a:t>
            </a:r>
            <a:endParaRPr lang="en-US" dirty="0"/>
          </a:p>
        </p:txBody>
      </p:sp>
      <p:sp>
        <p:nvSpPr>
          <p:cNvPr id="3" name="Content Placeholder 2"/>
          <p:cNvSpPr>
            <a:spLocks noGrp="1"/>
          </p:cNvSpPr>
          <p:nvPr>
            <p:ph idx="1"/>
          </p:nvPr>
        </p:nvSpPr>
        <p:spPr/>
        <p:txBody>
          <a:bodyPr>
            <a:normAutofit fontScale="85000" lnSpcReduction="10000"/>
          </a:bodyPr>
          <a:lstStyle/>
          <a:p>
            <a:pPr>
              <a:lnSpc>
                <a:spcPct val="150000"/>
              </a:lnSpc>
              <a:spcBef>
                <a:spcPts val="0"/>
              </a:spcBef>
              <a:spcAft>
                <a:spcPts val="600"/>
              </a:spcAft>
            </a:pPr>
            <a:r>
              <a:rPr lang="en-US" sz="2800" dirty="0" smtClean="0"/>
              <a:t>Avoid getting demographics or networks </a:t>
            </a:r>
            <a:r>
              <a:rPr lang="en-US" sz="2800" u="sng" dirty="0" smtClean="0"/>
              <a:t>adopted</a:t>
            </a:r>
            <a:r>
              <a:rPr lang="en-US" sz="2800" dirty="0" smtClean="0"/>
              <a:t> by MPO board until the model is complete </a:t>
            </a:r>
            <a:endParaRPr lang="en-US" sz="2000" dirty="0" smtClean="0"/>
          </a:p>
          <a:p>
            <a:pPr lvl="0">
              <a:lnSpc>
                <a:spcPct val="150000"/>
              </a:lnSpc>
              <a:spcBef>
                <a:spcPts val="0"/>
              </a:spcBef>
              <a:spcAft>
                <a:spcPts val="600"/>
              </a:spcAft>
            </a:pPr>
            <a:r>
              <a:rPr lang="en-US" sz="2800" dirty="0" smtClean="0"/>
              <a:t>Specific to MPOs hiring consultants</a:t>
            </a:r>
          </a:p>
          <a:p>
            <a:pPr lvl="1">
              <a:lnSpc>
                <a:spcPct val="150000"/>
              </a:lnSpc>
              <a:spcBef>
                <a:spcPts val="0"/>
              </a:spcBef>
              <a:spcAft>
                <a:spcPts val="600"/>
              </a:spcAft>
            </a:pPr>
            <a:r>
              <a:rPr lang="en-US" u="sng" dirty="0" smtClean="0"/>
              <a:t>Product is not final</a:t>
            </a:r>
            <a:r>
              <a:rPr lang="en-US" dirty="0" smtClean="0"/>
              <a:t> until TPP has reviewed it with respect to demographic reasonableness </a:t>
            </a:r>
            <a:r>
              <a:rPr lang="en-US" i="1" dirty="0" smtClean="0"/>
              <a:t>and </a:t>
            </a:r>
            <a:r>
              <a:rPr lang="en-US" dirty="0" smtClean="0"/>
              <a:t>model format</a:t>
            </a:r>
          </a:p>
          <a:p>
            <a:pPr lvl="1">
              <a:lnSpc>
                <a:spcPct val="150000"/>
              </a:lnSpc>
              <a:spcBef>
                <a:spcPts val="0"/>
              </a:spcBef>
              <a:spcAft>
                <a:spcPts val="600"/>
              </a:spcAft>
            </a:pPr>
            <a:r>
              <a:rPr lang="en-US" dirty="0" smtClean="0"/>
              <a:t>Adjustments </a:t>
            </a:r>
            <a:r>
              <a:rPr lang="en-US" u="sng" dirty="0" smtClean="0"/>
              <a:t>may still be necessary </a:t>
            </a:r>
            <a:r>
              <a:rPr lang="en-US" dirty="0" smtClean="0"/>
              <a:t>as issues are uncovered during model calibration and application</a:t>
            </a:r>
          </a:p>
          <a:p>
            <a:pPr lvl="0">
              <a:lnSpc>
                <a:spcPct val="150000"/>
              </a:lnSpc>
              <a:spcBef>
                <a:spcPts val="0"/>
              </a:spcBef>
              <a:spcAft>
                <a:spcPts val="600"/>
              </a:spcAft>
            </a:pPr>
            <a:endParaRPr lang="en-US" sz="2000" dirty="0" smtClean="0"/>
          </a:p>
          <a:p>
            <a:pPr>
              <a:lnSpc>
                <a:spcPct val="150000"/>
              </a:lnSpc>
              <a:spcBef>
                <a:spcPts val="0"/>
              </a:spcBef>
              <a:spcAft>
                <a:spcPts val="600"/>
              </a:spcAft>
            </a:pP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nvGrpSpPr>
          <p:cNvPr id="3" name="Group 2"/>
          <p:cNvGrpSpPr/>
          <p:nvPr/>
        </p:nvGrpSpPr>
        <p:grpSpPr>
          <a:xfrm>
            <a:off x="685800" y="1554060"/>
            <a:ext cx="7707444" cy="4313340"/>
            <a:chOff x="533400" y="1981201"/>
            <a:chExt cx="8305800" cy="4648199"/>
          </a:xfrm>
        </p:grpSpPr>
        <p:graphicFrame>
          <p:nvGraphicFramePr>
            <p:cNvPr id="23" name="Diagram 22"/>
            <p:cNvGraphicFramePr/>
            <p:nvPr>
              <p:extLst>
                <p:ext uri="{D42A27DB-BD31-4B8C-83A1-F6EECF244321}">
                  <p14:modId xmlns:p14="http://schemas.microsoft.com/office/powerpoint/2010/main" val="2525170658"/>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Freeform 7"/>
            <p:cNvSpPr/>
            <p:nvPr/>
          </p:nvSpPr>
          <p:spPr>
            <a:xfrm rot="21600000">
              <a:off x="2209800" y="1981201"/>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Key Inputs &amp; Quality Process</a:t>
              </a:r>
            </a:p>
          </p:txBody>
        </p:sp>
      </p:gr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5"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
        <p:nvSpPr>
          <p:cNvPr id="27" name="Rectangle 26"/>
          <p:cNvSpPr/>
          <p:nvPr/>
        </p:nvSpPr>
        <p:spPr>
          <a:xfrm>
            <a:off x="7800362" y="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28" name="Rectangle 27"/>
          <p:cNvSpPr/>
          <p:nvPr/>
        </p:nvSpPr>
        <p:spPr>
          <a:xfrm>
            <a:off x="7848600" y="8811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0" name="Rectangle 29"/>
          <p:cNvSpPr/>
          <p:nvPr/>
        </p:nvSpPr>
        <p:spPr>
          <a:xfrm>
            <a:off x="7772400" y="17955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rot="21600000">
            <a:off x="2209800" y="1752601"/>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400" kern="1200" dirty="0" smtClean="0"/>
              <a:t>Resources</a:t>
            </a:r>
          </a:p>
        </p:txBody>
      </p:sp>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aphicFrame>
        <p:nvGraphicFramePr>
          <p:cNvPr id="8" name="Diagram 7"/>
          <p:cNvGraphicFramePr/>
          <p:nvPr>
            <p:extLst>
              <p:ext uri="{D42A27DB-BD31-4B8C-83A1-F6EECF244321}">
                <p14:modId xmlns:p14="http://schemas.microsoft.com/office/powerpoint/2010/main" val="1365586763"/>
              </p:ext>
            </p:extLst>
          </p:nvPr>
        </p:nvGraphicFramePr>
        <p:xfrm>
          <a:off x="228600" y="2895600"/>
          <a:ext cx="8610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Plan for Lessons 3, 4, and 5</a:t>
            </a:r>
            <a:endParaRPr lang="en-US" dirty="0"/>
          </a:p>
        </p:txBody>
      </p:sp>
      <p:sp>
        <p:nvSpPr>
          <p:cNvPr id="4" name="Content Placeholder 3"/>
          <p:cNvSpPr>
            <a:spLocks noGrp="1"/>
          </p:cNvSpPr>
          <p:nvPr>
            <p:ph idx="1"/>
          </p:nvPr>
        </p:nvSpPr>
        <p:spPr>
          <a:xfrm>
            <a:off x="457200" y="2179637"/>
            <a:ext cx="8229600" cy="4525963"/>
          </a:xfrm>
        </p:spPr>
        <p:txBody>
          <a:bodyPr/>
          <a:lstStyle/>
          <a:p>
            <a:r>
              <a:rPr lang="en-US" u="sng" dirty="0" smtClean="0"/>
              <a:t>WHAT</a:t>
            </a:r>
            <a:br>
              <a:rPr lang="en-US" u="sng" dirty="0" smtClean="0"/>
            </a:br>
            <a:endParaRPr lang="en-US" u="sng" dirty="0" smtClean="0"/>
          </a:p>
          <a:p>
            <a:r>
              <a:rPr lang="en-US" u="sng" dirty="0" smtClean="0"/>
              <a:t>WHO &amp; HOW</a:t>
            </a:r>
            <a:br>
              <a:rPr lang="en-US" u="sng" dirty="0" smtClean="0"/>
            </a:br>
            <a:endParaRPr lang="en-US" u="sng" dirty="0" smtClean="0"/>
          </a:p>
          <a:p>
            <a:r>
              <a:rPr lang="en-US" u="sng" dirty="0" smtClean="0"/>
              <a:t>WHEN</a:t>
            </a:r>
            <a:endParaRPr lang="en-US" u="sng" dirty="0"/>
          </a:p>
        </p:txBody>
      </p:sp>
      <p:grpSp>
        <p:nvGrpSpPr>
          <p:cNvPr id="2" name="Group 4"/>
          <p:cNvGrpSpPr/>
          <p:nvPr/>
        </p:nvGrpSpPr>
        <p:grpSpPr>
          <a:xfrm>
            <a:off x="3352799" y="2027237"/>
            <a:ext cx="5334000" cy="1125727"/>
            <a:chOff x="1295400" y="3276600"/>
            <a:chExt cx="5334000" cy="1125727"/>
          </a:xfrm>
        </p:grpSpPr>
        <p:sp>
          <p:nvSpPr>
            <p:cNvPr id="6" name="Freeform 5"/>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   Key Inputs &amp; Quality Process</a:t>
              </a:r>
            </a:p>
          </p:txBody>
        </p:sp>
        <p:sp>
          <p:nvSpPr>
            <p:cNvPr id="7" name="Oval 6"/>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grpSp>
        <p:nvGrpSpPr>
          <p:cNvPr id="5" name="Group 7"/>
          <p:cNvGrpSpPr/>
          <p:nvPr/>
        </p:nvGrpSpPr>
        <p:grpSpPr>
          <a:xfrm>
            <a:off x="3352799" y="3121017"/>
            <a:ext cx="5334001" cy="1116020"/>
            <a:chOff x="1295400" y="4267200"/>
            <a:chExt cx="5334001" cy="1116020"/>
          </a:xfrm>
        </p:grpSpPr>
        <p:sp>
          <p:nvSpPr>
            <p:cNvPr id="9" name="Freeform 8"/>
            <p:cNvSpPr/>
            <p:nvPr/>
          </p:nvSpPr>
          <p:spPr>
            <a:xfrm rot="21600000">
              <a:off x="1828800" y="4392665"/>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400" kern="1200" dirty="0" smtClean="0"/>
                <a:t>Resources</a:t>
              </a:r>
            </a:p>
          </p:txBody>
        </p:sp>
        <p:sp>
          <p:nvSpPr>
            <p:cNvPr id="10" name="Oval 9"/>
            <p:cNvSpPr/>
            <p:nvPr/>
          </p:nvSpPr>
          <p:spPr>
            <a:xfrm>
              <a:off x="1295400" y="42672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grpSp>
        <p:nvGrpSpPr>
          <p:cNvPr id="8" name="Group 10"/>
          <p:cNvGrpSpPr/>
          <p:nvPr/>
        </p:nvGrpSpPr>
        <p:grpSpPr>
          <a:xfrm>
            <a:off x="3352799" y="4237037"/>
            <a:ext cx="5334000" cy="914400"/>
            <a:chOff x="1295400" y="5257800"/>
            <a:chExt cx="5334000" cy="914400"/>
          </a:xfrm>
        </p:grpSpPr>
        <p:sp>
          <p:nvSpPr>
            <p:cNvPr id="12" name="Freeform 11"/>
            <p:cNvSpPr/>
            <p:nvPr/>
          </p:nvSpPr>
          <p:spPr>
            <a:xfrm>
              <a:off x="1828800" y="537356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Putting It All Together</a:t>
              </a:r>
              <a:endParaRPr lang="en-US" sz="2400" kern="1200" dirty="0"/>
            </a:p>
          </p:txBody>
        </p:sp>
        <p:sp>
          <p:nvSpPr>
            <p:cNvPr id="13" name="Oval 12"/>
            <p:cNvSpPr/>
            <p:nvPr/>
          </p:nvSpPr>
          <p:spPr>
            <a:xfrm>
              <a:off x="1295400" y="52578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14" name="Rectangle 13"/>
          <p:cNvSpPr/>
          <p:nvPr/>
        </p:nvSpPr>
        <p:spPr>
          <a:xfrm>
            <a:off x="2438400" y="1447800"/>
            <a:ext cx="2743200" cy="461665"/>
          </a:xfrm>
          <a:prstGeom prst="rect">
            <a:avLst/>
          </a:prstGeom>
        </p:spPr>
        <p:txBody>
          <a:bodyPr wrap="square">
            <a:spAutoFit/>
          </a:bodyPr>
          <a:lstStyle/>
          <a:p>
            <a:pPr algn="ctr"/>
            <a:r>
              <a:rPr lang="en-US" sz="2400" b="1" dirty="0" smtClean="0">
                <a:solidFill>
                  <a:schemeClr val="bg1"/>
                </a:solidFill>
              </a:rPr>
              <a:t>Lessons</a:t>
            </a:r>
            <a:endParaRPr lang="en-US" sz="2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Resources</a:t>
            </a:r>
            <a:endParaRPr lang="en-US" dirty="0"/>
          </a:p>
        </p:txBody>
      </p:sp>
      <p:graphicFrame>
        <p:nvGraphicFramePr>
          <p:cNvPr id="3" name="Diagram 2"/>
          <p:cNvGraphicFramePr/>
          <p:nvPr/>
        </p:nvGraphicFramePr>
        <p:xfrm>
          <a:off x="228600" y="2133600"/>
          <a:ext cx="8610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Typical Staffing Options for </a:t>
            </a:r>
            <a:br>
              <a:rPr lang="en-US" sz="4400" dirty="0" smtClean="0">
                <a:solidFill>
                  <a:schemeClr val="bg1"/>
                </a:solidFill>
                <a:latin typeface="+mj-lt"/>
                <a:ea typeface="+mj-ea"/>
                <a:cs typeface="+mj-cs"/>
              </a:rPr>
            </a:br>
            <a:r>
              <a:rPr lang="en-US" sz="4400" u="sng" dirty="0" smtClean="0">
                <a:solidFill>
                  <a:schemeClr val="bg1"/>
                </a:solidFill>
                <a:latin typeface="+mj-lt"/>
                <a:ea typeface="+mj-ea"/>
                <a:cs typeface="+mj-cs"/>
              </a:rPr>
              <a:t>All</a:t>
            </a:r>
            <a:r>
              <a:rPr lang="en-US" sz="4400" dirty="0" smtClean="0">
                <a:solidFill>
                  <a:schemeClr val="bg1"/>
                </a:solidFill>
                <a:latin typeface="+mj-lt"/>
                <a:ea typeface="+mj-ea"/>
                <a:cs typeface="+mj-cs"/>
              </a:rPr>
              <a:t> Model Tasks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a:off x="762000" y="914400"/>
            <a:ext cx="7696200" cy="1440180"/>
          </a:xfrm>
          <a:custGeom>
            <a:avLst/>
            <a:gdLst>
              <a:gd name="connsiteX0" fmla="*/ 0 w 7696200"/>
              <a:gd name="connsiteY0" fmla="*/ 0 h 1440180"/>
              <a:gd name="connsiteX1" fmla="*/ 7696200 w 7696200"/>
              <a:gd name="connsiteY1" fmla="*/ 0 h 1440180"/>
              <a:gd name="connsiteX2" fmla="*/ 7696200 w 7696200"/>
              <a:gd name="connsiteY2" fmla="*/ 1440180 h 1440180"/>
              <a:gd name="connsiteX3" fmla="*/ 0 w 7696200"/>
              <a:gd name="connsiteY3" fmla="*/ 1440180 h 1440180"/>
              <a:gd name="connsiteX4" fmla="*/ 0 w 7696200"/>
              <a:gd name="connsiteY4" fmla="*/ 0 h 1440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6200" h="1440180">
                <a:moveTo>
                  <a:pt x="0" y="0"/>
                </a:moveTo>
                <a:lnTo>
                  <a:pt x="7696200" y="0"/>
                </a:lnTo>
                <a:lnTo>
                  <a:pt x="7696200" y="1440180"/>
                </a:lnTo>
                <a:lnTo>
                  <a:pt x="0" y="1440180"/>
                </a:lnTo>
                <a:lnTo>
                  <a:pt x="0" y="0"/>
                </a:lnTo>
                <a:close/>
              </a:path>
            </a:pathLst>
          </a:custGeom>
          <a:solidFill>
            <a:schemeClr val="bg1"/>
          </a:solidFill>
          <a:scene3d>
            <a:camera prst="orthographicFront"/>
            <a:lightRig rig="threePt" dir="t">
              <a:rot lat="0" lon="0" rev="7500000"/>
            </a:lightRig>
          </a:scene3d>
          <a:sp3d prstMaterial="plastic">
            <a:bevelT w="127000" h="25400" prst="relaxedInset"/>
            <a:bevelB w="88900" h="121750" prst="angle"/>
          </a:sp3d>
        </p:spPr>
        <p:style>
          <a:lnRef idx="0">
            <a:schemeClr val="dk1">
              <a:hueOff val="0"/>
              <a:satOff val="0"/>
              <a:lumOff val="0"/>
              <a:alphaOff val="0"/>
            </a:schemeClr>
          </a:lnRef>
          <a:fillRef idx="1">
            <a:scrgbClr r="0" g="0" b="0"/>
          </a:fillRef>
          <a:effectRef idx="2">
            <a:schemeClr val="accent3">
              <a:shade val="90000"/>
              <a:hueOff val="0"/>
              <a:satOff val="0"/>
              <a:lumOff val="0"/>
              <a:alphaOff val="0"/>
            </a:schemeClr>
          </a:effectRef>
          <a:fontRef idx="minor">
            <a:schemeClr val="lt1">
              <a:hueOff val="0"/>
              <a:satOff val="0"/>
              <a:lumOff val="0"/>
              <a:alphaOff val="0"/>
            </a:schemeClr>
          </a:fontRef>
        </p:style>
        <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en-US" sz="4800" b="1" kern="1200" dirty="0" smtClean="0">
                <a:solidFill>
                  <a:srgbClr val="2D2D19"/>
                </a:solidFill>
              </a:rPr>
              <a:t>Staff Resources for Models</a:t>
            </a:r>
            <a:endParaRPr lang="en-US" sz="4800" b="1" kern="1200" dirty="0">
              <a:solidFill>
                <a:srgbClr val="2D2D19"/>
              </a:solidFill>
            </a:endParaRPr>
          </a:p>
        </p:txBody>
      </p:sp>
      <p:sp>
        <p:nvSpPr>
          <p:cNvPr id="6" name="Freeform 5"/>
          <p:cNvSpPr/>
          <p:nvPr/>
        </p:nvSpPr>
        <p:spPr>
          <a:xfrm>
            <a:off x="765757" y="2354580"/>
            <a:ext cx="2562894" cy="3024378"/>
          </a:xfrm>
          <a:custGeom>
            <a:avLst/>
            <a:gdLst>
              <a:gd name="connsiteX0" fmla="*/ 0 w 2562894"/>
              <a:gd name="connsiteY0" fmla="*/ 0 h 3024378"/>
              <a:gd name="connsiteX1" fmla="*/ 2562894 w 2562894"/>
              <a:gd name="connsiteY1" fmla="*/ 0 h 3024378"/>
              <a:gd name="connsiteX2" fmla="*/ 2562894 w 2562894"/>
              <a:gd name="connsiteY2" fmla="*/ 3024378 h 3024378"/>
              <a:gd name="connsiteX3" fmla="*/ 0 w 2562894"/>
              <a:gd name="connsiteY3" fmla="*/ 3024378 h 3024378"/>
              <a:gd name="connsiteX4" fmla="*/ 0 w 2562894"/>
              <a:gd name="connsiteY4" fmla="*/ 0 h 3024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894" h="3024378">
                <a:moveTo>
                  <a:pt x="0" y="0"/>
                </a:moveTo>
                <a:lnTo>
                  <a:pt x="2562894" y="0"/>
                </a:lnTo>
                <a:lnTo>
                  <a:pt x="2562894" y="3024378"/>
                </a:lnTo>
                <a:lnTo>
                  <a:pt x="0" y="3024378"/>
                </a:lnTo>
                <a:lnTo>
                  <a:pt x="0" y="0"/>
                </a:lnTo>
                <a:close/>
              </a:path>
            </a:pathLst>
          </a:custGeom>
          <a:solidFill>
            <a:srgbClr val="92D05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US" sz="3700" b="1" kern="1200" dirty="0" smtClean="0">
                <a:solidFill>
                  <a:srgbClr val="2D2D19"/>
                </a:solidFill>
              </a:rPr>
              <a:t>MPO/</a:t>
            </a:r>
            <a:r>
              <a:rPr lang="en-US" sz="3700" b="1" dirty="0" smtClean="0">
                <a:solidFill>
                  <a:srgbClr val="2D2D19"/>
                </a:solidFill>
              </a:rPr>
              <a:t/>
            </a:r>
            <a:br>
              <a:rPr lang="en-US" sz="3700" b="1" dirty="0" smtClean="0">
                <a:solidFill>
                  <a:srgbClr val="2D2D19"/>
                </a:solidFill>
              </a:rPr>
            </a:br>
            <a:r>
              <a:rPr lang="en-US" sz="3700" b="1" dirty="0" smtClean="0">
                <a:solidFill>
                  <a:srgbClr val="2D2D19"/>
                </a:solidFill>
              </a:rPr>
              <a:t>Contractor Staff</a:t>
            </a:r>
            <a:endParaRPr lang="en-US" sz="3700" b="1" kern="1200" dirty="0" smtClean="0">
              <a:solidFill>
                <a:srgbClr val="2D2D19"/>
              </a:solidFill>
            </a:endParaRPr>
          </a:p>
        </p:txBody>
      </p:sp>
      <p:sp>
        <p:nvSpPr>
          <p:cNvPr id="7" name="Freeform 6"/>
          <p:cNvSpPr/>
          <p:nvPr/>
        </p:nvSpPr>
        <p:spPr>
          <a:xfrm>
            <a:off x="3328652" y="2354580"/>
            <a:ext cx="2562894" cy="3024378"/>
          </a:xfrm>
          <a:custGeom>
            <a:avLst/>
            <a:gdLst>
              <a:gd name="connsiteX0" fmla="*/ 0 w 2562894"/>
              <a:gd name="connsiteY0" fmla="*/ 0 h 3024378"/>
              <a:gd name="connsiteX1" fmla="*/ 2562894 w 2562894"/>
              <a:gd name="connsiteY1" fmla="*/ 0 h 3024378"/>
              <a:gd name="connsiteX2" fmla="*/ 2562894 w 2562894"/>
              <a:gd name="connsiteY2" fmla="*/ 3024378 h 3024378"/>
              <a:gd name="connsiteX3" fmla="*/ 0 w 2562894"/>
              <a:gd name="connsiteY3" fmla="*/ 3024378 h 3024378"/>
              <a:gd name="connsiteX4" fmla="*/ 0 w 2562894"/>
              <a:gd name="connsiteY4" fmla="*/ 0 h 3024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894" h="3024378">
                <a:moveTo>
                  <a:pt x="0" y="0"/>
                </a:moveTo>
                <a:lnTo>
                  <a:pt x="2562894" y="0"/>
                </a:lnTo>
                <a:lnTo>
                  <a:pt x="2562894" y="3024378"/>
                </a:lnTo>
                <a:lnTo>
                  <a:pt x="0" y="3024378"/>
                </a:lnTo>
                <a:lnTo>
                  <a:pt x="0" y="0"/>
                </a:lnTo>
                <a:close/>
              </a:path>
            </a:pathLst>
          </a:custGeom>
          <a:solidFill>
            <a:schemeClr val="accent1">
              <a:lumMod val="5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3">
              <a:hueOff val="5625132"/>
              <a:satOff val="-8440"/>
              <a:lumOff val="-1373"/>
              <a:alphaOff val="0"/>
            </a:schemeClr>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US" sz="3700" b="1" kern="1200" dirty="0" smtClean="0"/>
              <a:t>TxDOT</a:t>
            </a:r>
            <a:endParaRPr lang="en-US" sz="3700" b="1" kern="1200" dirty="0"/>
          </a:p>
        </p:txBody>
      </p:sp>
      <p:sp>
        <p:nvSpPr>
          <p:cNvPr id="8" name="Freeform 7"/>
          <p:cNvSpPr/>
          <p:nvPr/>
        </p:nvSpPr>
        <p:spPr>
          <a:xfrm>
            <a:off x="5891547" y="2354580"/>
            <a:ext cx="2562894" cy="3024378"/>
          </a:xfrm>
          <a:custGeom>
            <a:avLst/>
            <a:gdLst>
              <a:gd name="connsiteX0" fmla="*/ 0 w 2562894"/>
              <a:gd name="connsiteY0" fmla="*/ 0 h 3024378"/>
              <a:gd name="connsiteX1" fmla="*/ 2562894 w 2562894"/>
              <a:gd name="connsiteY1" fmla="*/ 0 h 3024378"/>
              <a:gd name="connsiteX2" fmla="*/ 2562894 w 2562894"/>
              <a:gd name="connsiteY2" fmla="*/ 3024378 h 3024378"/>
              <a:gd name="connsiteX3" fmla="*/ 0 w 2562894"/>
              <a:gd name="connsiteY3" fmla="*/ 3024378 h 3024378"/>
              <a:gd name="connsiteX4" fmla="*/ 0 w 2562894"/>
              <a:gd name="connsiteY4" fmla="*/ 0 h 3024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894" h="3024378">
                <a:moveTo>
                  <a:pt x="0" y="0"/>
                </a:moveTo>
                <a:lnTo>
                  <a:pt x="2562894" y="0"/>
                </a:lnTo>
                <a:lnTo>
                  <a:pt x="2562894" y="3024378"/>
                </a:lnTo>
                <a:lnTo>
                  <a:pt x="0" y="3024378"/>
                </a:lnTo>
                <a:lnTo>
                  <a:pt x="0" y="0"/>
                </a:lnTo>
                <a:close/>
              </a:path>
            </a:pathLst>
          </a:custGeom>
          <a:solidFill>
            <a:srgbClr val="7030A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11250264"/>
              <a:satOff val="-16880"/>
              <a:lumOff val="-2745"/>
              <a:alphaOff val="0"/>
            </a:schemeClr>
          </a:fillRef>
          <a:effectRef idx="2">
            <a:schemeClr val="accent3">
              <a:hueOff val="11250264"/>
              <a:satOff val="-16880"/>
              <a:lumOff val="-2745"/>
              <a:alphaOff val="0"/>
            </a:schemeClr>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US" sz="3700" b="1" kern="1200" dirty="0" smtClean="0"/>
              <a:t>Consultant</a:t>
            </a:r>
            <a:endParaRPr lang="en-US" sz="3700" b="1" kern="1200" dirty="0"/>
          </a:p>
        </p:txBody>
      </p:sp>
      <p:sp>
        <p:nvSpPr>
          <p:cNvPr id="9" name="Rectangle 8"/>
          <p:cNvSpPr/>
          <p:nvPr/>
        </p:nvSpPr>
        <p:spPr>
          <a:xfrm>
            <a:off x="762000" y="5378958"/>
            <a:ext cx="7696200" cy="336042"/>
          </a:xfrm>
          <a:prstGeom prst="rect">
            <a:avLst/>
          </a:prstGeom>
          <a:solidFill>
            <a:schemeClr val="bg1"/>
          </a:solidFill>
          <a:scene3d>
            <a:camera prst="orthographicFront"/>
            <a:lightRig rig="threePt" dir="t">
              <a:rot lat="0" lon="0" rev="7500000"/>
            </a:lightRig>
          </a:scene3d>
          <a:sp3d prstMaterial="plastic">
            <a:bevelT w="127000" h="25400" prst="relaxedInset"/>
            <a:bevelB w="88900" h="121750" prst="angle"/>
          </a:sp3d>
        </p:spPr>
        <p:style>
          <a:lnRef idx="0">
            <a:schemeClr val="dk1">
              <a:hueOff val="0"/>
              <a:satOff val="0"/>
              <a:lumOff val="0"/>
              <a:alphaOff val="0"/>
            </a:schemeClr>
          </a:lnRef>
          <a:fillRef idx="1">
            <a:scrgbClr r="0" g="0" b="0"/>
          </a:fillRef>
          <a:effectRef idx="2">
            <a:schemeClr val="accent3">
              <a:shade val="9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Do Travel Modeling?</a:t>
            </a:r>
            <a:endParaRPr lang="en-US" dirty="0"/>
          </a:p>
        </p:txBody>
      </p:sp>
      <p:grpSp>
        <p:nvGrpSpPr>
          <p:cNvPr id="3" name="Group 10"/>
          <p:cNvGrpSpPr/>
          <p:nvPr/>
        </p:nvGrpSpPr>
        <p:grpSpPr>
          <a:xfrm>
            <a:off x="457200" y="1828800"/>
            <a:ext cx="8001000" cy="3886200"/>
            <a:chOff x="457200" y="2057400"/>
            <a:chExt cx="8001000" cy="3886200"/>
          </a:xfrm>
        </p:grpSpPr>
        <p:sp>
          <p:nvSpPr>
            <p:cNvPr id="7" name="Oval Callout 6"/>
            <p:cNvSpPr/>
            <p:nvPr/>
          </p:nvSpPr>
          <p:spPr>
            <a:xfrm>
              <a:off x="457200" y="2514600"/>
              <a:ext cx="2971800" cy="1447800"/>
            </a:xfrm>
            <a:prstGeom prst="wedgeEllipseCallout">
              <a:avLst>
                <a:gd name="adj1" fmla="val -49209"/>
                <a:gd name="adj2" fmla="val 428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“Quantitative”</a:t>
              </a:r>
              <a:endParaRPr lang="en-US" sz="2400" dirty="0"/>
            </a:p>
          </p:txBody>
        </p:sp>
        <p:sp>
          <p:nvSpPr>
            <p:cNvPr id="8" name="Oval Callout 7"/>
            <p:cNvSpPr/>
            <p:nvPr/>
          </p:nvSpPr>
          <p:spPr>
            <a:xfrm flipH="1">
              <a:off x="5181600" y="2057400"/>
              <a:ext cx="2819400" cy="1375317"/>
            </a:xfrm>
            <a:prstGeom prst="wedgeEllipseCallout">
              <a:avLst>
                <a:gd name="adj1" fmla="val -60833"/>
                <a:gd name="adj2" fmla="val -561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“Objective”</a:t>
              </a:r>
              <a:endParaRPr lang="en-US" sz="2400" dirty="0"/>
            </a:p>
          </p:txBody>
        </p:sp>
        <p:sp>
          <p:nvSpPr>
            <p:cNvPr id="9" name="Oval Callout 8"/>
            <p:cNvSpPr/>
            <p:nvPr/>
          </p:nvSpPr>
          <p:spPr>
            <a:xfrm>
              <a:off x="1371600" y="4419600"/>
              <a:ext cx="3124200" cy="1524000"/>
            </a:xfrm>
            <a:prstGeom prst="wedgeEllipseCallout">
              <a:avLst>
                <a:gd name="adj1" fmla="val -11727"/>
                <a:gd name="adj2" fmla="val 62499"/>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t>“Required”</a:t>
              </a:r>
              <a:endParaRPr lang="en-US" sz="2400" dirty="0"/>
            </a:p>
          </p:txBody>
        </p:sp>
        <p:sp>
          <p:nvSpPr>
            <p:cNvPr id="10" name="Oval Callout 9"/>
            <p:cNvSpPr/>
            <p:nvPr/>
          </p:nvSpPr>
          <p:spPr>
            <a:xfrm flipH="1">
              <a:off x="5486400" y="3886200"/>
              <a:ext cx="2971800" cy="1447800"/>
            </a:xfrm>
            <a:prstGeom prst="wedgeEllipseCallout">
              <a:avLst>
                <a:gd name="adj1" fmla="val -62134"/>
                <a:gd name="adj2" fmla="val 33833"/>
              </a:avLst>
            </a:prstGeom>
            <a:solidFill>
              <a:schemeClr val="accent4">
                <a:lumMod val="60000"/>
                <a:lumOff val="40000"/>
              </a:schemeClr>
            </a:solidFill>
            <a:ln>
              <a:solidFill>
                <a:schemeClr val="accent4">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“Conformity”</a:t>
              </a:r>
              <a:endParaRPr lang="en-US" sz="2400" dirty="0"/>
            </a:p>
          </p:txBody>
        </p:sp>
      </p:grpSp>
      <p:pic>
        <p:nvPicPr>
          <p:cNvPr id="11"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7543800" y="228600"/>
            <a:ext cx="1320799"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sp>
        <p:nvSpPr>
          <p:cNvPr id="12" name="Freeform 11"/>
          <p:cNvSpPr/>
          <p:nvPr/>
        </p:nvSpPr>
        <p:spPr>
          <a:xfrm>
            <a:off x="765941" y="1889502"/>
            <a:ext cx="2403290" cy="38254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r>
              <a:rPr lang="en-US" sz="2200" kern="1200" dirty="0" smtClean="0"/>
              <a:t>Network &amp; Demographic Inputs</a:t>
            </a:r>
            <a:endParaRPr lang="en-US" sz="2200" kern="1200" dirty="0"/>
          </a:p>
        </p:txBody>
      </p:sp>
      <p:sp>
        <p:nvSpPr>
          <p:cNvPr id="16" name="Freeform 15"/>
          <p:cNvSpPr/>
          <p:nvPr/>
        </p:nvSpPr>
        <p:spPr>
          <a:xfrm>
            <a:off x="3349478" y="1889502"/>
            <a:ext cx="2403290" cy="38254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r>
              <a:rPr lang="en-US" sz="2200" kern="1200" dirty="0" smtClean="0"/>
              <a:t>Model Development &amp; Calibration</a:t>
            </a:r>
            <a:endParaRPr lang="en-US" sz="2200" kern="1200" dirty="0"/>
          </a:p>
        </p:txBody>
      </p:sp>
      <p:sp>
        <p:nvSpPr>
          <p:cNvPr id="20" name="Freeform 19"/>
          <p:cNvSpPr/>
          <p:nvPr/>
        </p:nvSpPr>
        <p:spPr>
          <a:xfrm>
            <a:off x="5933017" y="1889502"/>
            <a:ext cx="2403290" cy="38254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r>
              <a:rPr lang="en-US" sz="2200" kern="1200" dirty="0" smtClean="0"/>
              <a:t>Model Application &amp; Maintenance</a:t>
            </a:r>
            <a:endParaRPr lang="en-US" sz="2200" kern="1200" dirty="0"/>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170</a:t>
            </a:fld>
            <a:endParaRPr lang="en-US" b="1" dirty="0"/>
          </a:p>
        </p:txBody>
      </p:sp>
      <p:sp>
        <p:nvSpPr>
          <p:cNvPr id="25" name="Rectangle 24"/>
          <p:cNvSpPr/>
          <p:nvPr/>
        </p:nvSpPr>
        <p:spPr>
          <a:xfrm>
            <a:off x="3012745" y="1219200"/>
            <a:ext cx="3159455" cy="523220"/>
          </a:xfrm>
          <a:prstGeom prst="rect">
            <a:avLst/>
          </a:prstGeom>
        </p:spPr>
        <p:txBody>
          <a:bodyPr wrap="none">
            <a:spAutoFit/>
          </a:bodyPr>
          <a:lstStyle/>
          <a:p>
            <a:r>
              <a:rPr lang="en-US" sz="2800" b="1" dirty="0" smtClean="0"/>
              <a:t>Three General Tasks</a:t>
            </a:r>
            <a:endParaRPr lang="en-US" sz="2800" b="1" dirty="0"/>
          </a:p>
        </p:txBody>
      </p:sp>
      <p:grpSp>
        <p:nvGrpSpPr>
          <p:cNvPr id="26" name="Group 6"/>
          <p:cNvGrpSpPr/>
          <p:nvPr/>
        </p:nvGrpSpPr>
        <p:grpSpPr>
          <a:xfrm>
            <a:off x="765017" y="5791200"/>
            <a:ext cx="7572215" cy="518831"/>
            <a:chOff x="3126878" y="2488672"/>
            <a:chExt cx="2128242" cy="928155"/>
          </a:xfrm>
        </p:grpSpPr>
        <p:sp>
          <p:nvSpPr>
            <p:cNvPr id="27" name="Rounded Rectangle 26"/>
            <p:cNvSpPr/>
            <p:nvPr/>
          </p:nvSpPr>
          <p:spPr>
            <a:xfrm>
              <a:off x="3126878" y="2488672"/>
              <a:ext cx="2128242" cy="92815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sp>
        <p:sp>
          <p:nvSpPr>
            <p:cNvPr id="28" name="Rounded Rectangle 4"/>
            <p:cNvSpPr/>
            <p:nvPr/>
          </p:nvSpPr>
          <p:spPr>
            <a:xfrm>
              <a:off x="3154063" y="2515857"/>
              <a:ext cx="2073872" cy="8737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420" tIns="43815" rIns="58420" bIns="43815" numCol="1" spcCol="1270" anchor="ctr" anchorCtr="0">
              <a:noAutofit/>
            </a:bodyPr>
            <a:lstStyle/>
            <a:p>
              <a:pPr lvl="0" algn="ctr" defTabSz="1022350">
                <a:lnSpc>
                  <a:spcPct val="90000"/>
                </a:lnSpc>
                <a:spcBef>
                  <a:spcPct val="0"/>
                </a:spcBef>
                <a:spcAft>
                  <a:spcPct val="35000"/>
                </a:spcAft>
              </a:pPr>
              <a:r>
                <a:rPr lang="en-US" sz="2000" kern="1200" dirty="0" smtClean="0"/>
                <a:t>TxDOT Oversight</a:t>
              </a:r>
              <a:endParaRPr lang="en-US" sz="2000" kern="1200" dirty="0"/>
            </a:p>
          </p:txBody>
        </p:sp>
      </p:grpSp>
      <p:sp>
        <p:nvSpPr>
          <p:cNvPr id="29" name="Rounded Rectangle 28"/>
          <p:cNvSpPr/>
          <p:nvPr/>
        </p:nvSpPr>
        <p:spPr>
          <a:xfrm>
            <a:off x="765017" y="6333811"/>
            <a:ext cx="7572215" cy="407796"/>
          </a:xfrm>
          <a:prstGeom prst="roundRect">
            <a:avLst>
              <a:gd name="adj" fmla="val 10000"/>
            </a:avLst>
          </a:prstGeom>
          <a:solidFill>
            <a:schemeClr val="accent6">
              <a:lumMod val="75000"/>
            </a:schemeClr>
          </a:solidFill>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a:lstStyle/>
          <a:p>
            <a:pPr algn="ctr">
              <a:spcAft>
                <a:spcPts val="600"/>
              </a:spcAft>
            </a:pPr>
            <a:r>
              <a:rPr lang="en-US" sz="2000" dirty="0" smtClean="0">
                <a:solidFill>
                  <a:srgbClr val="2D2D19"/>
                </a:solidFill>
              </a:rPr>
              <a:t>FHWA Oversight</a:t>
            </a:r>
            <a:endParaRPr lang="en-US" sz="2000" dirty="0">
              <a:solidFill>
                <a:srgbClr val="2D2D19"/>
              </a:solidFill>
            </a:endParaRPr>
          </a:p>
        </p:txBody>
      </p:sp>
      <p:sp>
        <p:nvSpPr>
          <p:cNvPr id="30" name="Rounded Rectangle 29"/>
          <p:cNvSpPr/>
          <p:nvPr/>
        </p:nvSpPr>
        <p:spPr>
          <a:xfrm>
            <a:off x="609600" y="1828800"/>
            <a:ext cx="2667000" cy="3962400"/>
          </a:xfrm>
          <a:prstGeom prst="roundRect">
            <a:avLst>
              <a:gd name="adj" fmla="val 0"/>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838200" y="4303693"/>
            <a:ext cx="2286000" cy="954107"/>
          </a:xfrm>
          <a:prstGeom prst="rect">
            <a:avLst/>
          </a:prstGeom>
        </p:spPr>
        <p:txBody>
          <a:bodyPr wrap="square">
            <a:spAutoFit/>
          </a:bodyPr>
          <a:lstStyle/>
          <a:p>
            <a:pPr algn="ctr"/>
            <a:r>
              <a:rPr lang="en-US" sz="2800" b="1" dirty="0" smtClean="0">
                <a:solidFill>
                  <a:srgbClr val="EE1ED5"/>
                </a:solidFill>
              </a:rPr>
              <a:t>Typically MPO Responsibility</a:t>
            </a:r>
            <a:endParaRPr lang="en-US" sz="2800" b="1" dirty="0">
              <a:solidFill>
                <a:srgbClr val="EE1ED5"/>
              </a:solidFill>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26"/>
          <p:cNvSpPr/>
          <p:nvPr/>
        </p:nvSpPr>
        <p:spPr>
          <a:xfrm>
            <a:off x="7086600" y="26468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6" name="Freeform 25"/>
          <p:cNvSpPr/>
          <p:nvPr/>
        </p:nvSpPr>
        <p:spPr>
          <a:xfrm>
            <a:off x="5692145" y="3001427"/>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5" name="Freeform 24"/>
          <p:cNvSpPr/>
          <p:nvPr/>
        </p:nvSpPr>
        <p:spPr>
          <a:xfrm>
            <a:off x="1676400" y="26468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4" name="Freeform 23"/>
          <p:cNvSpPr/>
          <p:nvPr/>
        </p:nvSpPr>
        <p:spPr>
          <a:xfrm>
            <a:off x="284626" y="2951626"/>
            <a:ext cx="1925174" cy="1925174"/>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
        <p:nvSpPr>
          <p:cNvPr id="2" name="Title 1"/>
          <p:cNvSpPr>
            <a:spLocks noGrp="1"/>
          </p:cNvSpPr>
          <p:nvPr>
            <p:ph type="title"/>
          </p:nvPr>
        </p:nvSpPr>
        <p:spPr>
          <a:xfrm>
            <a:off x="457200" y="228600"/>
            <a:ext cx="3352800" cy="1143000"/>
          </a:xfrm>
        </p:spPr>
        <p:txBody>
          <a:bodyPr>
            <a:normAutofit/>
          </a:bodyPr>
          <a:lstStyle/>
          <a:p>
            <a:r>
              <a:rPr lang="en-US" dirty="0" smtClean="0"/>
              <a:t>Key Inputs</a:t>
            </a:r>
          </a:p>
        </p:txBody>
      </p:sp>
      <p:grpSp>
        <p:nvGrpSpPr>
          <p:cNvPr id="3" name="Group 28"/>
          <p:cNvGrpSpPr/>
          <p:nvPr/>
        </p:nvGrpSpPr>
        <p:grpSpPr>
          <a:xfrm>
            <a:off x="3237520" y="685800"/>
            <a:ext cx="2944528" cy="3368253"/>
            <a:chOff x="3124200" y="914400"/>
            <a:chExt cx="3124200" cy="3573780"/>
          </a:xfrm>
        </p:grpSpPr>
        <p:sp>
          <p:nvSpPr>
            <p:cNvPr id="20" name="Rectangle 19"/>
            <p:cNvSpPr/>
            <p:nvPr/>
          </p:nvSpPr>
          <p:spPr>
            <a:xfrm>
              <a:off x="3810000" y="2667000"/>
              <a:ext cx="1828800" cy="830997"/>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2" name="Oval 41"/>
            <p:cNvSpPr/>
            <p:nvPr/>
          </p:nvSpPr>
          <p:spPr>
            <a:xfrm>
              <a:off x="3242474" y="1089898"/>
              <a:ext cx="2878727" cy="145518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8" name="Shape 47"/>
            <p:cNvSpPr/>
            <p:nvPr/>
          </p:nvSpPr>
          <p:spPr>
            <a:xfrm>
              <a:off x="3124200" y="914400"/>
              <a:ext cx="3124200"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sp>
        <p:nvSpPr>
          <p:cNvPr id="45" name="Freeform 44"/>
          <p:cNvSpPr/>
          <p:nvPr/>
        </p:nvSpPr>
        <p:spPr>
          <a:xfrm>
            <a:off x="1548636" y="4271715"/>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 Behavior</a:t>
            </a:r>
            <a:endParaRPr lang="en-US" kern="1200" dirty="0"/>
          </a:p>
        </p:txBody>
      </p:sp>
      <p:sp>
        <p:nvSpPr>
          <p:cNvPr id="46" name="Freeform 45"/>
          <p:cNvSpPr/>
          <p:nvPr/>
        </p:nvSpPr>
        <p:spPr>
          <a:xfrm>
            <a:off x="580263" y="3256426"/>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47" name="Freeform 46"/>
          <p:cNvSpPr/>
          <p:nvPr/>
        </p:nvSpPr>
        <p:spPr>
          <a:xfrm>
            <a:off x="1963653" y="2929225"/>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kern="1200" dirty="0"/>
          </a:p>
        </p:txBody>
      </p:sp>
      <p:sp>
        <p:nvSpPr>
          <p:cNvPr id="28" name="Rectangle 27"/>
          <p:cNvSpPr/>
          <p:nvPr/>
        </p:nvSpPr>
        <p:spPr>
          <a:xfrm>
            <a:off x="508444" y="2246716"/>
            <a:ext cx="2585439" cy="400110"/>
          </a:xfrm>
          <a:prstGeom prst="rect">
            <a:avLst/>
          </a:prstGeom>
        </p:spPr>
        <p:txBody>
          <a:bodyPr wrap="square">
            <a:spAutoFit/>
          </a:bodyPr>
          <a:lstStyle/>
          <a:p>
            <a:pPr algn="ctr"/>
            <a:r>
              <a:rPr lang="en-US" sz="2000" b="1" dirty="0" smtClean="0">
                <a:solidFill>
                  <a:schemeClr val="bg1"/>
                </a:solidFill>
              </a:rPr>
              <a:t>Base Year Inputs</a:t>
            </a:r>
            <a:endParaRPr lang="en-US" sz="2000" b="1" dirty="0">
              <a:solidFill>
                <a:schemeClr val="bg1"/>
              </a:solidFill>
            </a:endParaRPr>
          </a:p>
        </p:txBody>
      </p:sp>
      <p:sp>
        <p:nvSpPr>
          <p:cNvPr id="17" name="Freeform 16"/>
          <p:cNvSpPr/>
          <p:nvPr/>
        </p:nvSpPr>
        <p:spPr>
          <a:xfrm>
            <a:off x="6934968" y="4287910"/>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kern="1200" dirty="0" smtClean="0"/>
              <a:t>Travel Behavior</a:t>
            </a:r>
            <a:endParaRPr lang="en-US" kern="1200" dirty="0"/>
          </a:p>
        </p:txBody>
      </p:sp>
      <p:sp>
        <p:nvSpPr>
          <p:cNvPr id="18" name="Freeform 17"/>
          <p:cNvSpPr/>
          <p:nvPr/>
        </p:nvSpPr>
        <p:spPr>
          <a:xfrm>
            <a:off x="5966595" y="3272622"/>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Network</a:t>
            </a:r>
            <a:endParaRPr lang="en-US" kern="1200" dirty="0"/>
          </a:p>
        </p:txBody>
      </p:sp>
      <p:sp>
        <p:nvSpPr>
          <p:cNvPr id="19" name="Freeform 18"/>
          <p:cNvSpPr/>
          <p:nvPr/>
        </p:nvSpPr>
        <p:spPr>
          <a:xfrm>
            <a:off x="7349985" y="2945420"/>
            <a:ext cx="1353315" cy="135331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kern="1200" dirty="0" smtClean="0"/>
              <a:t>Demo-graphics</a:t>
            </a:r>
            <a:endParaRPr lang="en-US" kern="1200" dirty="0"/>
          </a:p>
        </p:txBody>
      </p:sp>
      <p:sp>
        <p:nvSpPr>
          <p:cNvPr id="21" name="Rectangle 20"/>
          <p:cNvSpPr/>
          <p:nvPr/>
        </p:nvSpPr>
        <p:spPr>
          <a:xfrm>
            <a:off x="6177560" y="2209800"/>
            <a:ext cx="2585440" cy="400110"/>
          </a:xfrm>
          <a:prstGeom prst="rect">
            <a:avLst/>
          </a:prstGeom>
        </p:spPr>
        <p:txBody>
          <a:bodyPr wrap="square">
            <a:spAutoFit/>
          </a:bodyPr>
          <a:lstStyle/>
          <a:p>
            <a:pPr algn="ctr"/>
            <a:r>
              <a:rPr lang="en-US" sz="2000" b="1" dirty="0" smtClean="0">
                <a:solidFill>
                  <a:schemeClr val="bg1"/>
                </a:solidFill>
              </a:rPr>
              <a:t>Forecast Year Inputs</a:t>
            </a:r>
            <a:endParaRPr lang="en-US" sz="2000" b="1" dirty="0">
              <a:solidFill>
                <a:schemeClr val="bg1"/>
              </a:solidFill>
            </a:endParaRPr>
          </a:p>
        </p:txBody>
      </p:sp>
      <p:sp>
        <p:nvSpPr>
          <p:cNvPr id="32" name="Oval 31"/>
          <p:cNvSpPr/>
          <p:nvPr/>
        </p:nvSpPr>
        <p:spPr>
          <a:xfrm>
            <a:off x="4027516" y="4779413"/>
            <a:ext cx="1364538" cy="1364538"/>
          </a:xfrm>
          <a:prstGeom prst="ellipse">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Freeform 29"/>
          <p:cNvSpPr/>
          <p:nvPr/>
        </p:nvSpPr>
        <p:spPr>
          <a:xfrm>
            <a:off x="3955698" y="4923048"/>
            <a:ext cx="1508173" cy="1077266"/>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kern="1200" dirty="0" smtClean="0">
                <a:solidFill>
                  <a:schemeClr val="bg1"/>
                </a:solidFill>
              </a:rPr>
              <a:t>Base Year</a:t>
            </a:r>
            <a:br>
              <a:rPr lang="en-US" kern="1200" dirty="0" smtClean="0">
                <a:solidFill>
                  <a:schemeClr val="bg1"/>
                </a:solidFill>
              </a:rPr>
            </a:br>
            <a:r>
              <a:rPr lang="en-US" kern="1200" dirty="0" smtClean="0">
                <a:solidFill>
                  <a:schemeClr val="bg1"/>
                </a:solidFill>
              </a:rPr>
              <a:t>OBSERVED</a:t>
            </a:r>
            <a:br>
              <a:rPr lang="en-US" kern="1200" dirty="0" smtClean="0">
                <a:solidFill>
                  <a:schemeClr val="bg1"/>
                </a:solidFill>
              </a:rPr>
            </a:br>
            <a:r>
              <a:rPr lang="en-US" kern="1200" dirty="0" smtClean="0">
                <a:solidFill>
                  <a:schemeClr val="bg1"/>
                </a:solidFill>
              </a:rPr>
              <a:t>Traffic</a:t>
            </a:r>
            <a:br>
              <a:rPr lang="en-US" kern="1200" dirty="0" smtClean="0">
                <a:solidFill>
                  <a:schemeClr val="bg1"/>
                </a:solidFill>
              </a:rPr>
            </a:br>
            <a:r>
              <a:rPr lang="en-US" kern="1200" dirty="0" smtClean="0">
                <a:solidFill>
                  <a:schemeClr val="bg1"/>
                </a:solidFill>
              </a:rPr>
              <a:t>Counts</a:t>
            </a:r>
            <a:endParaRPr lang="en-US" kern="1200" dirty="0">
              <a:solidFill>
                <a:schemeClr val="bg1"/>
              </a:solidFill>
            </a:endParaRPr>
          </a:p>
        </p:txBody>
      </p:sp>
      <p:sp>
        <p:nvSpPr>
          <p:cNvPr id="23" name="Rectangle 22"/>
          <p:cNvSpPr/>
          <p:nvPr/>
        </p:nvSpPr>
        <p:spPr>
          <a:xfrm>
            <a:off x="6666106" y="584537"/>
            <a:ext cx="2378699" cy="1015663"/>
          </a:xfrm>
          <a:prstGeom prst="rect">
            <a:avLst/>
          </a:prstGeom>
        </p:spPr>
        <p:txBody>
          <a:bodyPr wrap="square">
            <a:spAutoFit/>
          </a:bodyPr>
          <a:lstStyle/>
          <a:p>
            <a:pPr algn="ctr"/>
            <a:r>
              <a:rPr lang="en-US" sz="2000" b="1" dirty="0" smtClean="0">
                <a:solidFill>
                  <a:srgbClr val="92D050"/>
                </a:solidFill>
              </a:rPr>
              <a:t>Inputs the MPO </a:t>
            </a:r>
          </a:p>
          <a:p>
            <a:pPr algn="ctr"/>
            <a:r>
              <a:rPr lang="en-US" sz="2000" b="1" dirty="0" smtClean="0">
                <a:solidFill>
                  <a:srgbClr val="92D050"/>
                </a:solidFill>
              </a:rPr>
              <a:t>Is Typically Responsible For</a:t>
            </a:r>
            <a:endParaRPr lang="en-US" sz="2000" b="1" dirty="0">
              <a:solidFill>
                <a:srgbClr val="92D050"/>
              </a:solidFill>
            </a:endParaRPr>
          </a:p>
        </p:txBody>
      </p:sp>
      <p:sp>
        <p:nvSpPr>
          <p:cNvPr id="29" name="Freeform 28"/>
          <p:cNvSpPr/>
          <p:nvPr/>
        </p:nvSpPr>
        <p:spPr>
          <a:xfrm>
            <a:off x="6499995" y="620537"/>
            <a:ext cx="434205" cy="434205"/>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a:solidFill>
            <a:srgbClr val="92D050"/>
          </a:solidFill>
          <a:ln>
            <a:noFill/>
          </a:ln>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kern="1200" dirty="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sp>
        <p:nvSpPr>
          <p:cNvPr id="12" name="Freeform 11"/>
          <p:cNvSpPr/>
          <p:nvPr/>
        </p:nvSpPr>
        <p:spPr>
          <a:xfrm>
            <a:off x="765940" y="1371601"/>
            <a:ext cx="7616059" cy="5029200"/>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a:p>
        </p:txBody>
      </p:sp>
      <p:sp>
        <p:nvSpPr>
          <p:cNvPr id="13" name="Freeform 12"/>
          <p:cNvSpPr/>
          <p:nvPr/>
        </p:nvSpPr>
        <p:spPr>
          <a:xfrm>
            <a:off x="1006270" y="254136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4" name="Freeform 13"/>
          <p:cNvSpPr/>
          <p:nvPr/>
        </p:nvSpPr>
        <p:spPr>
          <a:xfrm>
            <a:off x="1006270" y="35052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chemeClr val="bg2">
                    <a:lumMod val="10000"/>
                  </a:schemeClr>
                </a:solidFill>
              </a:rPr>
              <a:t>MPO Contractor Staff</a:t>
            </a:r>
            <a:endParaRPr lang="en-US" sz="2000" kern="1200" dirty="0">
              <a:solidFill>
                <a:schemeClr val="bg2">
                  <a:lumMod val="10000"/>
                </a:schemeClr>
              </a:solidFill>
            </a:endParaRPr>
          </a:p>
        </p:txBody>
      </p:sp>
      <p:sp>
        <p:nvSpPr>
          <p:cNvPr id="15" name="Freeform 14"/>
          <p:cNvSpPr/>
          <p:nvPr/>
        </p:nvSpPr>
        <p:spPr>
          <a:xfrm>
            <a:off x="1006270"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18" name="Freeform 17"/>
          <p:cNvSpPr/>
          <p:nvPr/>
        </p:nvSpPr>
        <p:spPr>
          <a:xfrm>
            <a:off x="990600" y="54102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172</a:t>
            </a:fld>
            <a:endParaRPr lang="en-US" b="1" dirty="0"/>
          </a:p>
        </p:txBody>
      </p:sp>
      <p:sp>
        <p:nvSpPr>
          <p:cNvPr id="25" name="Rectangle 24"/>
          <p:cNvSpPr/>
          <p:nvPr/>
        </p:nvSpPr>
        <p:spPr>
          <a:xfrm>
            <a:off x="2209800" y="1752600"/>
            <a:ext cx="4906664" cy="523220"/>
          </a:xfrm>
          <a:prstGeom prst="rect">
            <a:avLst/>
          </a:prstGeom>
        </p:spPr>
        <p:txBody>
          <a:bodyPr wrap="none">
            <a:spAutoFit/>
          </a:bodyPr>
          <a:lstStyle/>
          <a:p>
            <a:r>
              <a:rPr lang="en-US" sz="2800" b="1" dirty="0" smtClean="0"/>
              <a:t>Network &amp; Demographic Inputs</a:t>
            </a:r>
            <a:endParaRPr lang="en-US" sz="2800" b="1" dirty="0"/>
          </a:p>
        </p:txBody>
      </p:sp>
      <p:sp>
        <p:nvSpPr>
          <p:cNvPr id="28" name="Content Placeholder 3"/>
          <p:cNvSpPr>
            <a:spLocks noGrp="1"/>
          </p:cNvSpPr>
          <p:nvPr>
            <p:ph idx="1"/>
          </p:nvPr>
        </p:nvSpPr>
        <p:spPr>
          <a:xfrm>
            <a:off x="3200400" y="2514600"/>
            <a:ext cx="5257800" cy="3733800"/>
          </a:xfrm>
        </p:spPr>
        <p:txBody>
          <a:bodyPr/>
          <a:lstStyle/>
          <a:p>
            <a:r>
              <a:rPr lang="en-US" sz="2800" dirty="0" smtClean="0"/>
              <a:t>Traditionally the MPO staff at small and medium-sized MPOs prepare these inputs</a:t>
            </a:r>
          </a:p>
          <a:p>
            <a:r>
              <a:rPr lang="en-US" sz="2800" dirty="0" smtClean="0"/>
              <a:t>Occasionally temporary contractor staff or a consultant</a:t>
            </a:r>
          </a:p>
          <a:p>
            <a:r>
              <a:rPr lang="en-US" sz="2800" dirty="0" smtClean="0"/>
              <a:t>TxDOT staff role is to provide data, guidance, assistance, review, and oversight</a:t>
            </a:r>
            <a:endParaRPr lang="en-US"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sp>
        <p:nvSpPr>
          <p:cNvPr id="12" name="Freeform 11"/>
          <p:cNvSpPr/>
          <p:nvPr/>
        </p:nvSpPr>
        <p:spPr>
          <a:xfrm>
            <a:off x="765940" y="1371601"/>
            <a:ext cx="7616059" cy="5029200"/>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173</a:t>
            </a:fld>
            <a:endParaRPr lang="en-US" b="1" dirty="0"/>
          </a:p>
        </p:txBody>
      </p:sp>
      <p:sp>
        <p:nvSpPr>
          <p:cNvPr id="25" name="Rectangle 24"/>
          <p:cNvSpPr/>
          <p:nvPr/>
        </p:nvSpPr>
        <p:spPr>
          <a:xfrm>
            <a:off x="2209800" y="1752600"/>
            <a:ext cx="5294655" cy="523220"/>
          </a:xfrm>
          <a:prstGeom prst="rect">
            <a:avLst/>
          </a:prstGeom>
        </p:spPr>
        <p:txBody>
          <a:bodyPr wrap="none">
            <a:spAutoFit/>
          </a:bodyPr>
          <a:lstStyle/>
          <a:p>
            <a:r>
              <a:rPr lang="en-US" sz="2800" b="1" dirty="0" smtClean="0">
                <a:solidFill>
                  <a:srgbClr val="000000"/>
                </a:solidFill>
              </a:rPr>
              <a:t>Model Development &amp; Calibration</a:t>
            </a:r>
            <a:endParaRPr lang="en-US" sz="2800" b="1" dirty="0"/>
          </a:p>
        </p:txBody>
      </p:sp>
      <p:sp>
        <p:nvSpPr>
          <p:cNvPr id="28" name="Content Placeholder 3"/>
          <p:cNvSpPr>
            <a:spLocks noGrp="1"/>
          </p:cNvSpPr>
          <p:nvPr>
            <p:ph idx="1"/>
          </p:nvPr>
        </p:nvSpPr>
        <p:spPr>
          <a:xfrm>
            <a:off x="3200400" y="2514600"/>
            <a:ext cx="5257800" cy="3733800"/>
          </a:xfrm>
        </p:spPr>
        <p:txBody>
          <a:bodyPr>
            <a:normAutofit fontScale="92500" lnSpcReduction="10000"/>
          </a:bodyPr>
          <a:lstStyle/>
          <a:p>
            <a:r>
              <a:rPr lang="en-US" sz="2800" dirty="0" smtClean="0"/>
              <a:t>Traditionally the TPP staff for small and medium-sized MPOs</a:t>
            </a:r>
          </a:p>
          <a:p>
            <a:r>
              <a:rPr lang="en-US" sz="2800" dirty="0" smtClean="0"/>
              <a:t>Options under prior agreement with consultative partners (FHWA and TxDOT):</a:t>
            </a:r>
          </a:p>
          <a:p>
            <a:pPr lvl="1"/>
            <a:r>
              <a:rPr lang="en-US" sz="2400" dirty="0" smtClean="0"/>
              <a:t>Some large MPOs have modeling staff</a:t>
            </a:r>
          </a:p>
          <a:p>
            <a:pPr lvl="1"/>
            <a:r>
              <a:rPr lang="en-US" sz="2400" dirty="0" smtClean="0"/>
              <a:t>Some MPOs hire a consultant</a:t>
            </a:r>
          </a:p>
          <a:p>
            <a:r>
              <a:rPr lang="en-US" sz="2800" dirty="0" smtClean="0"/>
              <a:t>TxDOT staff role of review and oversight still pertains</a:t>
            </a:r>
            <a:endParaRPr lang="en-US" dirty="0"/>
          </a:p>
        </p:txBody>
      </p:sp>
      <p:sp>
        <p:nvSpPr>
          <p:cNvPr id="17" name="Freeform 16"/>
          <p:cNvSpPr/>
          <p:nvPr/>
        </p:nvSpPr>
        <p:spPr>
          <a:xfrm>
            <a:off x="1143000" y="25908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16" name="Freeform 15"/>
          <p:cNvSpPr/>
          <p:nvPr/>
        </p:nvSpPr>
        <p:spPr>
          <a:xfrm>
            <a:off x="1143000" y="35052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9" name="Freeform 18"/>
          <p:cNvSpPr/>
          <p:nvPr/>
        </p:nvSpPr>
        <p:spPr>
          <a:xfrm>
            <a:off x="1143000"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sp>
        <p:nvSpPr>
          <p:cNvPr id="12" name="Freeform 11"/>
          <p:cNvSpPr/>
          <p:nvPr/>
        </p:nvSpPr>
        <p:spPr>
          <a:xfrm>
            <a:off x="765940" y="1371601"/>
            <a:ext cx="7616059" cy="5029200"/>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endParaRPr lang="en-US" sz="2200" kern="1200" dirty="0" smtClean="0"/>
          </a:p>
          <a:p>
            <a:pPr lvl="0" algn="ctr" defTabSz="1200150">
              <a:lnSpc>
                <a:spcPct val="90000"/>
              </a:lnSpc>
              <a:spcBef>
                <a:spcPct val="0"/>
              </a:spcBef>
              <a:spcAft>
                <a:spcPct val="35000"/>
              </a:spcAft>
            </a:pPr>
            <a:endParaRPr lang="en-US" sz="2200" dirty="0" smtClean="0"/>
          </a:p>
          <a:p>
            <a:pPr lvl="0" algn="ctr" defTabSz="1200150">
              <a:lnSpc>
                <a:spcPct val="90000"/>
              </a:lnSpc>
              <a:spcBef>
                <a:spcPct val="0"/>
              </a:spcBef>
              <a:spcAft>
                <a:spcPct val="35000"/>
              </a:spcAft>
            </a:pPr>
            <a:endParaRPr lang="en-US" sz="2200" kern="1200" dirty="0"/>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174</a:t>
            </a:fld>
            <a:endParaRPr lang="en-US" b="1" dirty="0"/>
          </a:p>
        </p:txBody>
      </p:sp>
      <p:sp>
        <p:nvSpPr>
          <p:cNvPr id="25" name="Rectangle 24"/>
          <p:cNvSpPr/>
          <p:nvPr/>
        </p:nvSpPr>
        <p:spPr>
          <a:xfrm>
            <a:off x="2057400" y="1752600"/>
            <a:ext cx="5317161" cy="523220"/>
          </a:xfrm>
          <a:prstGeom prst="rect">
            <a:avLst/>
          </a:prstGeom>
        </p:spPr>
        <p:txBody>
          <a:bodyPr wrap="none">
            <a:spAutoFit/>
          </a:bodyPr>
          <a:lstStyle/>
          <a:p>
            <a:pPr lvl="0"/>
            <a:r>
              <a:rPr lang="en-US" sz="2800" b="1" dirty="0" smtClean="0"/>
              <a:t>Model Application &amp; Maintenance</a:t>
            </a:r>
          </a:p>
        </p:txBody>
      </p:sp>
      <p:sp>
        <p:nvSpPr>
          <p:cNvPr id="28" name="Content Placeholder 3"/>
          <p:cNvSpPr>
            <a:spLocks noGrp="1"/>
          </p:cNvSpPr>
          <p:nvPr>
            <p:ph idx="1"/>
          </p:nvPr>
        </p:nvSpPr>
        <p:spPr>
          <a:xfrm>
            <a:off x="3200400" y="2514600"/>
            <a:ext cx="5257800" cy="3733800"/>
          </a:xfrm>
        </p:spPr>
        <p:txBody>
          <a:bodyPr>
            <a:normAutofit fontScale="92500" lnSpcReduction="20000"/>
          </a:bodyPr>
          <a:lstStyle/>
          <a:p>
            <a:r>
              <a:rPr lang="en-US" sz="2800" dirty="0" smtClean="0"/>
              <a:t>Traditionally intended to be MPO staff; often TPP staff under deadline</a:t>
            </a:r>
          </a:p>
          <a:p>
            <a:r>
              <a:rPr lang="en-US" sz="2800" dirty="0" smtClean="0"/>
              <a:t>Options under prior agreement with consultative partners (FHWA and TxDOT):</a:t>
            </a:r>
          </a:p>
          <a:p>
            <a:pPr lvl="1"/>
            <a:r>
              <a:rPr lang="en-US" sz="2400" dirty="0" smtClean="0"/>
              <a:t>Some large MPOs have modeling staff</a:t>
            </a:r>
          </a:p>
          <a:p>
            <a:pPr lvl="1"/>
            <a:r>
              <a:rPr lang="en-US" sz="2400" dirty="0" smtClean="0"/>
              <a:t>Some MPOs hire a consultant</a:t>
            </a:r>
          </a:p>
          <a:p>
            <a:r>
              <a:rPr lang="en-US" sz="2800" dirty="0" smtClean="0"/>
              <a:t>TxDOT staff role of review and oversight still pertains</a:t>
            </a:r>
            <a:endParaRPr lang="en-US" dirty="0"/>
          </a:p>
        </p:txBody>
      </p:sp>
      <p:sp>
        <p:nvSpPr>
          <p:cNvPr id="17" name="Freeform 16"/>
          <p:cNvSpPr/>
          <p:nvPr/>
        </p:nvSpPr>
        <p:spPr>
          <a:xfrm>
            <a:off x="1143000" y="35052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16" name="Freeform 15"/>
          <p:cNvSpPr/>
          <p:nvPr/>
        </p:nvSpPr>
        <p:spPr>
          <a:xfrm>
            <a:off x="1143000" y="25908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9" name="Freeform 18"/>
          <p:cNvSpPr/>
          <p:nvPr/>
        </p:nvSpPr>
        <p:spPr>
          <a:xfrm>
            <a:off x="1143000"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grpSp>
        <p:nvGrpSpPr>
          <p:cNvPr id="3" name="Group 6"/>
          <p:cNvGrpSpPr/>
          <p:nvPr/>
        </p:nvGrpSpPr>
        <p:grpSpPr>
          <a:xfrm>
            <a:off x="765017" y="5638800"/>
            <a:ext cx="7572215" cy="518831"/>
            <a:chOff x="3126878" y="2488672"/>
            <a:chExt cx="2128242" cy="928155"/>
          </a:xfrm>
        </p:grpSpPr>
        <p:sp>
          <p:nvSpPr>
            <p:cNvPr id="8" name="Rounded Rectangle 7"/>
            <p:cNvSpPr/>
            <p:nvPr/>
          </p:nvSpPr>
          <p:spPr>
            <a:xfrm>
              <a:off x="3126878" y="2488672"/>
              <a:ext cx="2128242" cy="92815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sp>
        <p:sp>
          <p:nvSpPr>
            <p:cNvPr id="9" name="Rounded Rectangle 4"/>
            <p:cNvSpPr/>
            <p:nvPr/>
          </p:nvSpPr>
          <p:spPr>
            <a:xfrm>
              <a:off x="3154063" y="2515857"/>
              <a:ext cx="2073872" cy="8737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420" tIns="43815" rIns="58420" bIns="43815" numCol="1" spcCol="1270" anchor="ctr" anchorCtr="0">
              <a:noAutofit/>
            </a:bodyPr>
            <a:lstStyle/>
            <a:p>
              <a:pPr lvl="0" algn="ctr" defTabSz="1022350">
                <a:lnSpc>
                  <a:spcPct val="90000"/>
                </a:lnSpc>
                <a:spcBef>
                  <a:spcPct val="0"/>
                </a:spcBef>
                <a:spcAft>
                  <a:spcPct val="35000"/>
                </a:spcAft>
              </a:pPr>
              <a:r>
                <a:rPr lang="en-US" sz="2000" kern="1200" dirty="0" smtClean="0"/>
                <a:t>TxDOT Oversight</a:t>
              </a:r>
              <a:endParaRPr lang="en-US" sz="2000" kern="1200" dirty="0"/>
            </a:p>
          </p:txBody>
        </p:sp>
      </p:grpSp>
      <p:sp>
        <p:nvSpPr>
          <p:cNvPr id="12" name="Freeform 11"/>
          <p:cNvSpPr/>
          <p:nvPr/>
        </p:nvSpPr>
        <p:spPr>
          <a:xfrm>
            <a:off x="765941"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Network &amp; Demographic Inputs</a:t>
            </a:r>
            <a:endParaRPr lang="en-US" sz="2200" kern="1200" dirty="0"/>
          </a:p>
        </p:txBody>
      </p:sp>
      <p:sp>
        <p:nvSpPr>
          <p:cNvPr id="16" name="Freeform 15"/>
          <p:cNvSpPr/>
          <p:nvPr/>
        </p:nvSpPr>
        <p:spPr>
          <a:xfrm>
            <a:off x="3349478"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Development &amp; Calibration</a:t>
            </a:r>
            <a:endParaRPr lang="en-US" sz="2200" kern="1200" dirty="0"/>
          </a:p>
        </p:txBody>
      </p:sp>
      <p:sp>
        <p:nvSpPr>
          <p:cNvPr id="17" name="Freeform 16"/>
          <p:cNvSpPr/>
          <p:nvPr/>
        </p:nvSpPr>
        <p:spPr>
          <a:xfrm>
            <a:off x="3589807" y="3462641"/>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8" name="Freeform 17"/>
          <p:cNvSpPr/>
          <p:nvPr/>
        </p:nvSpPr>
        <p:spPr>
          <a:xfrm>
            <a:off x="3581400" y="25146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19" name="Freeform 18"/>
          <p:cNvSpPr/>
          <p:nvPr/>
        </p:nvSpPr>
        <p:spPr>
          <a:xfrm>
            <a:off x="3589807"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20" name="Freeform 19"/>
          <p:cNvSpPr/>
          <p:nvPr/>
        </p:nvSpPr>
        <p:spPr>
          <a:xfrm>
            <a:off x="5933017"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Application &amp; Maintenance</a:t>
            </a:r>
            <a:endParaRPr lang="en-US" sz="2200" kern="1200" dirty="0"/>
          </a:p>
        </p:txBody>
      </p:sp>
      <p:sp>
        <p:nvSpPr>
          <p:cNvPr id="21" name="Freeform 20"/>
          <p:cNvSpPr/>
          <p:nvPr/>
        </p:nvSpPr>
        <p:spPr>
          <a:xfrm>
            <a:off x="6173346" y="261104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2" name="Freeform 21"/>
          <p:cNvSpPr/>
          <p:nvPr/>
        </p:nvSpPr>
        <p:spPr>
          <a:xfrm>
            <a:off x="6173346" y="3547318"/>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23" name="Freeform 22"/>
          <p:cNvSpPr/>
          <p:nvPr/>
        </p:nvSpPr>
        <p:spPr>
          <a:xfrm>
            <a:off x="6173346"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11" name="Rounded Rectangle 10"/>
          <p:cNvSpPr/>
          <p:nvPr/>
        </p:nvSpPr>
        <p:spPr>
          <a:xfrm>
            <a:off x="765017" y="6181411"/>
            <a:ext cx="7572215" cy="407796"/>
          </a:xfrm>
          <a:prstGeom prst="roundRect">
            <a:avLst>
              <a:gd name="adj" fmla="val 10000"/>
            </a:avLst>
          </a:prstGeom>
          <a:solidFill>
            <a:schemeClr val="accent6">
              <a:lumMod val="75000"/>
            </a:schemeClr>
          </a:solidFill>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a:lstStyle/>
          <a:p>
            <a:pPr algn="ctr">
              <a:spcAft>
                <a:spcPts val="600"/>
              </a:spcAft>
            </a:pPr>
            <a:r>
              <a:rPr lang="en-US" sz="2000" dirty="0" smtClean="0">
                <a:solidFill>
                  <a:srgbClr val="2D2D19"/>
                </a:solidFill>
              </a:rPr>
              <a:t>FHWA Oversight</a:t>
            </a:r>
            <a:endParaRPr lang="en-US" sz="2000" dirty="0">
              <a:solidFill>
                <a:srgbClr val="2D2D19"/>
              </a:solidFill>
            </a:endParaRPr>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175</a:t>
            </a:fld>
            <a:endParaRPr lang="en-US" b="1" dirty="0"/>
          </a:p>
        </p:txBody>
      </p:sp>
      <p:sp>
        <p:nvSpPr>
          <p:cNvPr id="25" name="Freeform 24"/>
          <p:cNvSpPr/>
          <p:nvPr/>
        </p:nvSpPr>
        <p:spPr>
          <a:xfrm>
            <a:off x="1006270" y="250413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6" name="Freeform 25"/>
          <p:cNvSpPr/>
          <p:nvPr/>
        </p:nvSpPr>
        <p:spPr>
          <a:xfrm>
            <a:off x="1006270" y="346797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MPO Contractor Staff</a:t>
            </a:r>
            <a:endParaRPr lang="en-US" sz="2000" kern="1200" dirty="0"/>
          </a:p>
        </p:txBody>
      </p:sp>
      <p:sp>
        <p:nvSpPr>
          <p:cNvPr id="27" name="Freeform 26"/>
          <p:cNvSpPr/>
          <p:nvPr/>
        </p:nvSpPr>
        <p:spPr>
          <a:xfrm>
            <a:off x="1006270" y="444636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Focus on Internal MPO Staffing</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3" name="Title 2"/>
          <p:cNvSpPr>
            <a:spLocks noGrp="1"/>
          </p:cNvSpPr>
          <p:nvPr>
            <p:ph type="title"/>
          </p:nvPr>
        </p:nvSpPr>
        <p:spPr/>
        <p:txBody>
          <a:bodyPr>
            <a:normAutofit/>
          </a:bodyPr>
          <a:lstStyle/>
          <a:p>
            <a:r>
              <a:rPr lang="en-US" dirty="0" smtClean="0">
                <a:solidFill>
                  <a:srgbClr val="2D2D19"/>
                </a:solidFill>
              </a:rPr>
              <a:t>MPO Staff Doing Modeling</a:t>
            </a:r>
            <a:endParaRPr lang="en-US" dirty="0">
              <a:solidFill>
                <a:srgbClr val="2D2D19"/>
              </a:solidFill>
            </a:endParaRPr>
          </a:p>
        </p:txBody>
      </p:sp>
      <p:graphicFrame>
        <p:nvGraphicFramePr>
          <p:cNvPr id="9" name="Diagram 8"/>
          <p:cNvGraphicFramePr/>
          <p:nvPr>
            <p:extLst>
              <p:ext uri="{D42A27DB-BD31-4B8C-83A1-F6EECF244321}">
                <p14:modId xmlns:p14="http://schemas.microsoft.com/office/powerpoint/2010/main" val="251188395"/>
              </p:ext>
            </p:extLst>
          </p:nvPr>
        </p:nvGraphicFramePr>
        <p:xfrm>
          <a:off x="603913" y="1447800"/>
          <a:ext cx="8006687" cy="4876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Rectangle 1"/>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177</a:t>
            </a:fld>
            <a:endParaRPr lang="en-US" b="1"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Talent Management Framework</a:t>
            </a:r>
            <a:endParaRPr lang="en-US" b="1" dirty="0"/>
          </a:p>
        </p:txBody>
      </p:sp>
      <p:graphicFrame>
        <p:nvGraphicFramePr>
          <p:cNvPr id="5" name="Diagram 4"/>
          <p:cNvGraphicFramePr>
            <a:graphicFrameLocks/>
          </p:cNvGraphicFramePr>
          <p:nvPr>
            <p:extLst>
              <p:ext uri="{D42A27DB-BD31-4B8C-83A1-F6EECF244321}">
                <p14:modId xmlns:p14="http://schemas.microsoft.com/office/powerpoint/2010/main" val="1998327564"/>
              </p:ext>
            </p:extLst>
          </p:nvPr>
        </p:nvGraphicFramePr>
        <p:xfrm>
          <a:off x="1623262" y="1447800"/>
          <a:ext cx="5920538" cy="4389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496253"/>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Competency </a:t>
            </a:r>
            <a:r>
              <a:rPr lang="en-US" b="1" dirty="0"/>
              <a:t>and Workforce Planning</a:t>
            </a:r>
          </a:p>
        </p:txBody>
      </p:sp>
      <p:sp>
        <p:nvSpPr>
          <p:cNvPr id="3" name="Content Placeholder 2"/>
          <p:cNvSpPr>
            <a:spLocks noGrp="1"/>
          </p:cNvSpPr>
          <p:nvPr>
            <p:ph idx="1"/>
          </p:nvPr>
        </p:nvSpPr>
        <p:spPr>
          <a:xfrm>
            <a:off x="457200" y="1447800"/>
            <a:ext cx="8458200" cy="4525963"/>
          </a:xfrm>
        </p:spPr>
        <p:txBody>
          <a:bodyPr/>
          <a:lstStyle/>
          <a:p>
            <a:r>
              <a:rPr lang="en-US" dirty="0" smtClean="0"/>
              <a:t>Develop </a:t>
            </a:r>
            <a:r>
              <a:rPr lang="en-US" dirty="0"/>
              <a:t>an inventory of required competences </a:t>
            </a:r>
            <a:r>
              <a:rPr lang="en-US" dirty="0" smtClean="0"/>
              <a:t>and </a:t>
            </a:r>
            <a:r>
              <a:rPr lang="en-US" dirty="0"/>
              <a:t>available </a:t>
            </a:r>
            <a:r>
              <a:rPr lang="en-US" dirty="0" smtClean="0"/>
              <a:t>competences</a:t>
            </a:r>
          </a:p>
          <a:p>
            <a:r>
              <a:rPr lang="en-US" dirty="0" smtClean="0"/>
              <a:t>Prepare a workforce plan</a:t>
            </a:r>
          </a:p>
          <a:p>
            <a:r>
              <a:rPr lang="en-US" dirty="0" smtClean="0"/>
              <a:t>MPOs will benefit by:</a:t>
            </a:r>
          </a:p>
          <a:p>
            <a:pPr lvl="1"/>
            <a:r>
              <a:rPr lang="en-US" dirty="0" smtClean="0"/>
              <a:t>Identifying competency inadequacy</a:t>
            </a:r>
          </a:p>
          <a:p>
            <a:pPr lvl="1"/>
            <a:r>
              <a:rPr lang="en-US" dirty="0" smtClean="0"/>
              <a:t>Recognize existing talent</a:t>
            </a:r>
          </a:p>
          <a:p>
            <a:pPr lvl="1"/>
            <a:r>
              <a:rPr lang="en-US" dirty="0" smtClean="0"/>
              <a:t>Seek appropriate training</a:t>
            </a:r>
          </a:p>
          <a:p>
            <a:pPr lvl="1"/>
            <a:r>
              <a:rPr lang="en-US" dirty="0" smtClean="0"/>
              <a:t>Hire the right people (local more likely to stay)</a:t>
            </a:r>
          </a:p>
          <a:p>
            <a:pPr lvl="1"/>
            <a:endParaRPr lang="en-US" dirty="0" smtClean="0"/>
          </a:p>
          <a:p>
            <a:endParaRPr lang="en-US" dirty="0" smtClean="0"/>
          </a:p>
          <a:p>
            <a:endParaRPr lang="en-US" dirty="0"/>
          </a:p>
        </p:txBody>
      </p:sp>
    </p:spTree>
    <p:extLst>
      <p:ext uri="{BB962C8B-B14F-4D97-AF65-F5344CB8AC3E}">
        <p14:creationId xmlns:p14="http://schemas.microsoft.com/office/powerpoint/2010/main" val="5076148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Who Does Travel Modeling?</a:t>
            </a:r>
            <a:endParaRPr lang="en-US" dirty="0"/>
          </a:p>
        </p:txBody>
      </p:sp>
      <p:grpSp>
        <p:nvGrpSpPr>
          <p:cNvPr id="12" name="Group 11"/>
          <p:cNvGrpSpPr/>
          <p:nvPr/>
        </p:nvGrpSpPr>
        <p:grpSpPr>
          <a:xfrm>
            <a:off x="457200" y="1600200"/>
            <a:ext cx="8001000" cy="4419600"/>
            <a:chOff x="457200" y="2057400"/>
            <a:chExt cx="8001000" cy="4419600"/>
          </a:xfrm>
        </p:grpSpPr>
        <p:grpSp>
          <p:nvGrpSpPr>
            <p:cNvPr id="3" name="Group 10"/>
            <p:cNvGrpSpPr/>
            <p:nvPr/>
          </p:nvGrpSpPr>
          <p:grpSpPr>
            <a:xfrm>
              <a:off x="457200" y="2057400"/>
              <a:ext cx="8001000" cy="3886200"/>
              <a:chOff x="457200" y="2057400"/>
              <a:chExt cx="8001000" cy="3886200"/>
            </a:xfrm>
          </p:grpSpPr>
          <p:sp>
            <p:nvSpPr>
              <p:cNvPr id="7" name="Oval Callout 6"/>
              <p:cNvSpPr/>
              <p:nvPr/>
            </p:nvSpPr>
            <p:spPr>
              <a:xfrm>
                <a:off x="457200" y="2514600"/>
                <a:ext cx="2971800" cy="1447800"/>
              </a:xfrm>
              <a:prstGeom prst="wedgeEllipseCallout">
                <a:avLst>
                  <a:gd name="adj1" fmla="val -49209"/>
                  <a:gd name="adj2" fmla="val 428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“MPOs”</a:t>
                </a:r>
                <a:endParaRPr lang="en-US" sz="2400" dirty="0"/>
              </a:p>
            </p:txBody>
          </p:sp>
          <p:sp>
            <p:nvSpPr>
              <p:cNvPr id="8" name="Oval Callout 7"/>
              <p:cNvSpPr/>
              <p:nvPr/>
            </p:nvSpPr>
            <p:spPr>
              <a:xfrm flipH="1">
                <a:off x="5181600" y="2057400"/>
                <a:ext cx="2819400" cy="1375317"/>
              </a:xfrm>
              <a:prstGeom prst="wedgeEllipseCallout">
                <a:avLst>
                  <a:gd name="adj1" fmla="val -60833"/>
                  <a:gd name="adj2" fmla="val -561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“DOTs”</a:t>
                </a:r>
                <a:endParaRPr lang="en-US" sz="2400" dirty="0"/>
              </a:p>
            </p:txBody>
          </p:sp>
          <p:sp>
            <p:nvSpPr>
              <p:cNvPr id="9" name="Oval Callout 8"/>
              <p:cNvSpPr/>
              <p:nvPr/>
            </p:nvSpPr>
            <p:spPr>
              <a:xfrm>
                <a:off x="1371600" y="4419600"/>
                <a:ext cx="3124200" cy="1524000"/>
              </a:xfrm>
              <a:prstGeom prst="wedgeEllipseCallout">
                <a:avLst>
                  <a:gd name="adj1" fmla="val -11727"/>
                  <a:gd name="adj2" fmla="val 62499"/>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t>“Consultants”</a:t>
                </a:r>
                <a:endParaRPr lang="en-US" sz="2400" dirty="0"/>
              </a:p>
            </p:txBody>
          </p:sp>
          <p:sp>
            <p:nvSpPr>
              <p:cNvPr id="10" name="Oval Callout 9"/>
              <p:cNvSpPr/>
              <p:nvPr/>
            </p:nvSpPr>
            <p:spPr>
              <a:xfrm flipH="1">
                <a:off x="5486400" y="3886200"/>
                <a:ext cx="2971800" cy="1447800"/>
              </a:xfrm>
              <a:prstGeom prst="wedgeEllipseCallout">
                <a:avLst>
                  <a:gd name="adj1" fmla="val -62134"/>
                  <a:gd name="adj2" fmla="val 33833"/>
                </a:avLst>
              </a:prstGeom>
              <a:solidFill>
                <a:schemeClr val="accent4">
                  <a:lumMod val="60000"/>
                  <a:lumOff val="40000"/>
                </a:schemeClr>
              </a:solidFill>
              <a:ln>
                <a:solidFill>
                  <a:schemeClr val="accent4">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“Local Jurisdictions”</a:t>
                </a:r>
                <a:endParaRPr lang="en-US" sz="2400" dirty="0"/>
              </a:p>
            </p:txBody>
          </p:sp>
        </p:grpSp>
        <p:sp>
          <p:nvSpPr>
            <p:cNvPr id="11" name="Oval Callout 10"/>
            <p:cNvSpPr/>
            <p:nvPr/>
          </p:nvSpPr>
          <p:spPr>
            <a:xfrm>
              <a:off x="4724400" y="5562600"/>
              <a:ext cx="2209800" cy="914400"/>
            </a:xfrm>
            <a:prstGeom prst="wedgeEllipseCallout">
              <a:avLst>
                <a:gd name="adj1" fmla="val 31776"/>
                <a:gd name="adj2" fmla="val 75708"/>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t>“Bond Houses”</a:t>
              </a:r>
              <a:endParaRPr lang="en-US" sz="2400" dirty="0"/>
            </a:p>
          </p:txBody>
        </p:sp>
      </p:grpSp>
      <p:pic>
        <p:nvPicPr>
          <p:cNvPr id="13"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7543800" y="228600"/>
            <a:ext cx="1320799"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Recruitment</a:t>
            </a:r>
            <a:endParaRPr lang="en-US" b="1" dirty="0"/>
          </a:p>
        </p:txBody>
      </p:sp>
      <p:sp>
        <p:nvSpPr>
          <p:cNvPr id="3" name="Content Placeholder 2"/>
          <p:cNvSpPr>
            <a:spLocks noGrp="1"/>
          </p:cNvSpPr>
          <p:nvPr>
            <p:ph idx="1"/>
          </p:nvPr>
        </p:nvSpPr>
        <p:spPr>
          <a:xfrm>
            <a:off x="533400" y="1524000"/>
            <a:ext cx="8229600" cy="4343400"/>
          </a:xfrm>
        </p:spPr>
        <p:txBody>
          <a:bodyPr>
            <a:normAutofit fontScale="92500" lnSpcReduction="10000"/>
          </a:bodyPr>
          <a:lstStyle/>
          <a:p>
            <a:r>
              <a:rPr lang="en-US" dirty="0" smtClean="0"/>
              <a:t>Augment </a:t>
            </a:r>
            <a:r>
              <a:rPr lang="en-US" dirty="0"/>
              <a:t>the talent </a:t>
            </a:r>
            <a:r>
              <a:rPr lang="en-US" dirty="0" smtClean="0"/>
              <a:t>pipeline</a:t>
            </a:r>
          </a:p>
          <a:p>
            <a:pPr lvl="1"/>
            <a:r>
              <a:rPr lang="en-US" dirty="0" smtClean="0"/>
              <a:t>Fellowship and internship programs</a:t>
            </a:r>
          </a:p>
          <a:p>
            <a:pPr lvl="1"/>
            <a:endParaRPr lang="en-US" dirty="0" smtClean="0"/>
          </a:p>
          <a:p>
            <a:r>
              <a:rPr lang="en-US" dirty="0" smtClean="0"/>
              <a:t>MPO positioning and branding</a:t>
            </a:r>
          </a:p>
          <a:p>
            <a:pPr lvl="1"/>
            <a:r>
              <a:rPr lang="en-US" dirty="0" smtClean="0"/>
              <a:t>Attract talent</a:t>
            </a:r>
          </a:p>
          <a:p>
            <a:pPr lvl="1"/>
            <a:r>
              <a:rPr lang="en-US" dirty="0" smtClean="0"/>
              <a:t>Inspire current employees</a:t>
            </a:r>
          </a:p>
          <a:p>
            <a:pPr lvl="1"/>
            <a:endParaRPr lang="en-US" dirty="0" smtClean="0"/>
          </a:p>
          <a:p>
            <a:r>
              <a:rPr lang="en-US" dirty="0" smtClean="0"/>
              <a:t>Screening system</a:t>
            </a:r>
          </a:p>
          <a:p>
            <a:pPr lvl="1"/>
            <a:r>
              <a:rPr lang="en-US" dirty="0" smtClean="0"/>
              <a:t>Collaboration with TxDOT TPP and academia </a:t>
            </a:r>
          </a:p>
        </p:txBody>
      </p:sp>
    </p:spTree>
    <p:extLst>
      <p:ext uri="{BB962C8B-B14F-4D97-AF65-F5344CB8AC3E}">
        <p14:creationId xmlns:p14="http://schemas.microsoft.com/office/powerpoint/2010/main" val="1349526272"/>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Learning Management</a:t>
            </a:r>
            <a:endParaRPr lang="en-US" b="1" dirty="0"/>
          </a:p>
        </p:txBody>
      </p:sp>
      <p:sp>
        <p:nvSpPr>
          <p:cNvPr id="3" name="Content Placeholder 2"/>
          <p:cNvSpPr>
            <a:spLocks noGrp="1"/>
          </p:cNvSpPr>
          <p:nvPr>
            <p:ph idx="1"/>
          </p:nvPr>
        </p:nvSpPr>
        <p:spPr>
          <a:xfrm>
            <a:off x="533400" y="1676400"/>
            <a:ext cx="8229600" cy="4343400"/>
          </a:xfrm>
        </p:spPr>
        <p:txBody>
          <a:bodyPr>
            <a:normAutofit/>
          </a:bodyPr>
          <a:lstStyle/>
          <a:p>
            <a:r>
              <a:rPr lang="en-US" dirty="0" smtClean="0"/>
              <a:t>Two </a:t>
            </a:r>
            <a:r>
              <a:rPr lang="en-US" dirty="0"/>
              <a:t>types of innate </a:t>
            </a:r>
            <a:r>
              <a:rPr lang="en-US" dirty="0" smtClean="0"/>
              <a:t>talents—actualized </a:t>
            </a:r>
            <a:r>
              <a:rPr lang="en-US" dirty="0"/>
              <a:t>talent and potential </a:t>
            </a:r>
            <a:r>
              <a:rPr lang="en-US" dirty="0" smtClean="0"/>
              <a:t>talent</a:t>
            </a:r>
          </a:p>
          <a:p>
            <a:endParaRPr lang="en-US" dirty="0"/>
          </a:p>
          <a:p>
            <a:r>
              <a:rPr lang="en-US" dirty="0" smtClean="0"/>
              <a:t>Potential talent—development required to fully realize the MPOs investment in hiring someone</a:t>
            </a:r>
          </a:p>
        </p:txBody>
      </p:sp>
    </p:spTree>
    <p:extLst>
      <p:ext uri="{BB962C8B-B14F-4D97-AF65-F5344CB8AC3E}">
        <p14:creationId xmlns:p14="http://schemas.microsoft.com/office/powerpoint/2010/main" val="289137221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Training Options</a:t>
            </a:r>
            <a:endParaRPr lang="en-US" b="1" dirty="0"/>
          </a:p>
        </p:txBody>
      </p:sp>
      <p:graphicFrame>
        <p:nvGraphicFramePr>
          <p:cNvPr id="5" name="Diagram 4"/>
          <p:cNvGraphicFramePr>
            <a:graphicFrameLocks/>
          </p:cNvGraphicFramePr>
          <p:nvPr>
            <p:extLst>
              <p:ext uri="{D42A27DB-BD31-4B8C-83A1-F6EECF244321}">
                <p14:modId xmlns:p14="http://schemas.microsoft.com/office/powerpoint/2010/main" val="1569016904"/>
              </p:ext>
            </p:extLst>
          </p:nvPr>
        </p:nvGraphicFramePr>
        <p:xfrm>
          <a:off x="1600200" y="1524000"/>
          <a:ext cx="58674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10491405"/>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Outsourcing </a:t>
            </a:r>
            <a:r>
              <a:rPr lang="en-US" b="1" i="1" dirty="0" smtClean="0"/>
              <a:t>vs. </a:t>
            </a:r>
            <a:r>
              <a:rPr lang="en-US" b="1" dirty="0" smtClean="0"/>
              <a:t>In-House Training</a:t>
            </a:r>
            <a:endParaRPr lang="en-US" b="1"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5747337"/>
              </p:ext>
            </p:extLst>
          </p:nvPr>
        </p:nvGraphicFramePr>
        <p:xfrm>
          <a:off x="914400" y="2209800"/>
          <a:ext cx="7543800" cy="3276600"/>
        </p:xfrm>
        <a:graphic>
          <a:graphicData uri="http://schemas.openxmlformats.org/drawingml/2006/table">
            <a:tbl>
              <a:tblPr firstRow="1" firstCol="1" bandRow="1" bandCol="1">
                <a:tableStyleId>{5C22544A-7EE6-4342-B048-85BDC9FD1C3A}</a:tableStyleId>
              </a:tblPr>
              <a:tblGrid>
                <a:gridCol w="3817527"/>
                <a:gridCol w="3726273"/>
              </a:tblGrid>
              <a:tr h="587565">
                <a:tc>
                  <a:txBody>
                    <a:bodyPr/>
                    <a:lstStyle/>
                    <a:p>
                      <a:pPr marL="0" marR="0" algn="ctr">
                        <a:lnSpc>
                          <a:spcPct val="115000"/>
                        </a:lnSpc>
                        <a:spcBef>
                          <a:spcPts val="300"/>
                        </a:spcBef>
                        <a:spcAft>
                          <a:spcPts val="300"/>
                        </a:spcAft>
                      </a:pPr>
                      <a:r>
                        <a:rPr lang="en-US" sz="2400" b="1" dirty="0">
                          <a:solidFill>
                            <a:schemeClr val="bg1"/>
                          </a:solidFill>
                          <a:effectLst/>
                        </a:rPr>
                        <a:t>Outsourcing </a:t>
                      </a:r>
                      <a:endParaRPr lang="en-US" sz="2000" b="1" dirty="0">
                        <a:solidFill>
                          <a:schemeClr val="bg1"/>
                        </a:solidFill>
                        <a:effectLst/>
                        <a:latin typeface="Calibri"/>
                        <a:ea typeface="Calibri"/>
                        <a:cs typeface="Times New Roman"/>
                      </a:endParaRPr>
                    </a:p>
                  </a:txBody>
                  <a:tcPr marL="68580" marR="68580" marT="0" marB="0" anchor="ctr">
                    <a:solidFill>
                      <a:srgbClr val="787864"/>
                    </a:solidFill>
                  </a:tcPr>
                </a:tc>
                <a:tc>
                  <a:txBody>
                    <a:bodyPr/>
                    <a:lstStyle/>
                    <a:p>
                      <a:pPr marL="0" marR="0" algn="ctr">
                        <a:lnSpc>
                          <a:spcPct val="115000"/>
                        </a:lnSpc>
                        <a:spcBef>
                          <a:spcPts val="300"/>
                        </a:spcBef>
                        <a:spcAft>
                          <a:spcPts val="300"/>
                        </a:spcAft>
                      </a:pPr>
                      <a:r>
                        <a:rPr lang="en-US" sz="2400" b="1" dirty="0" smtClean="0">
                          <a:solidFill>
                            <a:schemeClr val="bg1"/>
                          </a:solidFill>
                          <a:effectLst/>
                        </a:rPr>
                        <a:t>In-House </a:t>
                      </a:r>
                      <a:r>
                        <a:rPr lang="en-US" sz="2400" b="1" dirty="0">
                          <a:solidFill>
                            <a:schemeClr val="bg1"/>
                          </a:solidFill>
                          <a:effectLst/>
                        </a:rPr>
                        <a:t>Training</a:t>
                      </a:r>
                      <a:endParaRPr lang="en-US" sz="2000" b="1" dirty="0">
                        <a:solidFill>
                          <a:schemeClr val="bg1"/>
                        </a:solidFill>
                        <a:effectLst/>
                        <a:latin typeface="Calibri"/>
                        <a:ea typeface="Calibri"/>
                        <a:cs typeface="Times New Roman"/>
                      </a:endParaRPr>
                    </a:p>
                  </a:txBody>
                  <a:tcPr marL="68580" marR="68580" marT="0" marB="0" anchor="ctr">
                    <a:solidFill>
                      <a:srgbClr val="787864"/>
                    </a:solidFill>
                  </a:tcPr>
                </a:tc>
              </a:tr>
              <a:tr h="2689035">
                <a:tc>
                  <a:txBody>
                    <a:bodyPr/>
                    <a:lstStyle/>
                    <a:p>
                      <a:pPr marL="342900" marR="0" lvl="0" indent="-342900">
                        <a:lnSpc>
                          <a:spcPct val="115000"/>
                        </a:lnSpc>
                        <a:spcBef>
                          <a:spcPts val="300"/>
                        </a:spcBef>
                        <a:spcAft>
                          <a:spcPts val="600"/>
                        </a:spcAft>
                        <a:buFont typeface="Symbol"/>
                        <a:buChar char=""/>
                      </a:pPr>
                      <a:r>
                        <a:rPr lang="en-IN" sz="1800" b="1" dirty="0" smtClean="0">
                          <a:solidFill>
                            <a:schemeClr val="bg1"/>
                          </a:solidFill>
                          <a:effectLst/>
                        </a:rPr>
                        <a:t>Develops </a:t>
                      </a:r>
                      <a:r>
                        <a:rPr lang="en-IN" sz="1800" b="1" dirty="0">
                          <a:solidFill>
                            <a:schemeClr val="bg1"/>
                          </a:solidFill>
                          <a:effectLst/>
                        </a:rPr>
                        <a:t>a broad and deep understanding of the issues. </a:t>
                      </a:r>
                      <a:endParaRPr lang="en-US" sz="1600" b="1" dirty="0">
                        <a:solidFill>
                          <a:schemeClr val="bg1"/>
                        </a:solidFill>
                        <a:effectLst/>
                      </a:endParaRPr>
                    </a:p>
                    <a:p>
                      <a:pPr marL="342900" marR="0" lvl="0" indent="-342900">
                        <a:lnSpc>
                          <a:spcPct val="115000"/>
                        </a:lnSpc>
                        <a:spcBef>
                          <a:spcPts val="300"/>
                        </a:spcBef>
                        <a:spcAft>
                          <a:spcPts val="600"/>
                        </a:spcAft>
                        <a:buFont typeface="Symbol"/>
                        <a:buChar char=""/>
                      </a:pPr>
                      <a:r>
                        <a:rPr lang="en-IN" sz="1800" b="1" dirty="0">
                          <a:solidFill>
                            <a:schemeClr val="bg1"/>
                          </a:solidFill>
                          <a:effectLst/>
                        </a:rPr>
                        <a:t>Offers stronger diagnosis ability.</a:t>
                      </a:r>
                      <a:endParaRPr lang="en-US" sz="1600" b="1" dirty="0">
                        <a:solidFill>
                          <a:schemeClr val="bg1"/>
                        </a:solidFill>
                        <a:effectLst/>
                      </a:endParaRPr>
                    </a:p>
                    <a:p>
                      <a:pPr marL="342900" marR="0" lvl="0" indent="-342900">
                        <a:lnSpc>
                          <a:spcPct val="115000"/>
                        </a:lnSpc>
                        <a:spcBef>
                          <a:spcPts val="300"/>
                        </a:spcBef>
                        <a:spcAft>
                          <a:spcPts val="600"/>
                        </a:spcAft>
                        <a:buFont typeface="Symbol"/>
                        <a:buChar char=""/>
                      </a:pPr>
                      <a:r>
                        <a:rPr lang="en-IN" sz="1800" b="1" dirty="0">
                          <a:solidFill>
                            <a:schemeClr val="bg1"/>
                          </a:solidFill>
                          <a:effectLst/>
                        </a:rPr>
                        <a:t>Provides a fresh and </a:t>
                      </a:r>
                      <a:r>
                        <a:rPr lang="en-IN" sz="1800" b="1" dirty="0" smtClean="0">
                          <a:solidFill>
                            <a:schemeClr val="bg1"/>
                          </a:solidFill>
                          <a:effectLst/>
                        </a:rPr>
                        <a:t>out-of-the-box </a:t>
                      </a:r>
                      <a:r>
                        <a:rPr lang="en-IN" sz="1800" b="1" dirty="0">
                          <a:solidFill>
                            <a:schemeClr val="bg1"/>
                          </a:solidFill>
                          <a:effectLst/>
                        </a:rPr>
                        <a:t>perspective.</a:t>
                      </a:r>
                      <a:endParaRPr lang="en-US" sz="1600" b="1" dirty="0">
                        <a:solidFill>
                          <a:schemeClr val="bg1"/>
                        </a:solidFill>
                        <a:effectLst/>
                        <a:latin typeface="Calibri"/>
                        <a:ea typeface="Calibri"/>
                        <a:cs typeface="Times New Roman"/>
                      </a:endParaRPr>
                    </a:p>
                  </a:txBody>
                  <a:tcPr marL="68580" marR="68580" marT="0" marB="0" anchor="ctr">
                    <a:solidFill>
                      <a:srgbClr val="92D050"/>
                    </a:solidFill>
                  </a:tcPr>
                </a:tc>
                <a:tc>
                  <a:txBody>
                    <a:bodyPr/>
                    <a:lstStyle/>
                    <a:p>
                      <a:pPr marL="342900" marR="0" lvl="0" indent="-342900">
                        <a:lnSpc>
                          <a:spcPct val="115000"/>
                        </a:lnSpc>
                        <a:spcBef>
                          <a:spcPts val="300"/>
                        </a:spcBef>
                        <a:spcAft>
                          <a:spcPts val="600"/>
                        </a:spcAft>
                        <a:buFont typeface="Symbol"/>
                        <a:buChar char=""/>
                      </a:pPr>
                      <a:r>
                        <a:rPr lang="en-US" sz="1800" b="1" dirty="0">
                          <a:solidFill>
                            <a:schemeClr val="bg1"/>
                          </a:solidFill>
                          <a:effectLst/>
                        </a:rPr>
                        <a:t>Integrity of information is </a:t>
                      </a:r>
                      <a:r>
                        <a:rPr lang="en-US" sz="1800" b="1" dirty="0" smtClean="0">
                          <a:solidFill>
                            <a:schemeClr val="bg1"/>
                          </a:solidFill>
                          <a:effectLst/>
                        </a:rPr>
                        <a:t>maintained.</a:t>
                      </a:r>
                      <a:endParaRPr lang="en-US" sz="1600" b="1" dirty="0">
                        <a:solidFill>
                          <a:schemeClr val="bg1"/>
                        </a:solidFill>
                        <a:effectLst/>
                      </a:endParaRPr>
                    </a:p>
                    <a:p>
                      <a:pPr marL="342900" marR="0" lvl="0" indent="-342900">
                        <a:lnSpc>
                          <a:spcPct val="115000"/>
                        </a:lnSpc>
                        <a:spcBef>
                          <a:spcPts val="300"/>
                        </a:spcBef>
                        <a:spcAft>
                          <a:spcPts val="600"/>
                        </a:spcAft>
                        <a:buFont typeface="Symbol"/>
                        <a:buChar char=""/>
                      </a:pPr>
                      <a:r>
                        <a:rPr lang="en-US" sz="1800" b="1" dirty="0">
                          <a:solidFill>
                            <a:schemeClr val="bg1"/>
                          </a:solidFill>
                          <a:effectLst/>
                        </a:rPr>
                        <a:t>In line with the organization’s core values and vision.</a:t>
                      </a:r>
                      <a:endParaRPr lang="en-US" sz="1600" b="1" dirty="0">
                        <a:solidFill>
                          <a:schemeClr val="bg1"/>
                        </a:solidFill>
                        <a:effectLst/>
                        <a:latin typeface="Calibri"/>
                        <a:ea typeface="Calibri"/>
                        <a:cs typeface="Times New Roman"/>
                      </a:endParaRPr>
                    </a:p>
                  </a:txBody>
                  <a:tcPr marL="68580" marR="68580" marT="0" marB="0" anchor="ctr">
                    <a:solidFill>
                      <a:srgbClr val="92D050"/>
                    </a:solidFill>
                  </a:tcPr>
                </a:tc>
              </a:tr>
            </a:tbl>
          </a:graphicData>
        </a:graphic>
      </p:graphicFrame>
    </p:spTree>
    <p:extLst>
      <p:ext uri="{BB962C8B-B14F-4D97-AF65-F5344CB8AC3E}">
        <p14:creationId xmlns:p14="http://schemas.microsoft.com/office/powerpoint/2010/main" val="2223746684"/>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3" name="Title 2"/>
          <p:cNvSpPr>
            <a:spLocks noGrp="1"/>
          </p:cNvSpPr>
          <p:nvPr>
            <p:ph type="title"/>
          </p:nvPr>
        </p:nvSpPr>
        <p:spPr/>
        <p:txBody>
          <a:bodyPr/>
          <a:lstStyle/>
          <a:p>
            <a:r>
              <a:rPr lang="en-US" dirty="0" smtClean="0">
                <a:solidFill>
                  <a:srgbClr val="2D2D19"/>
                </a:solidFill>
              </a:rPr>
              <a:t>TxDOT Staff</a:t>
            </a:r>
            <a:endParaRPr lang="en-US" dirty="0">
              <a:solidFill>
                <a:srgbClr val="2D2D19"/>
              </a:solidFill>
            </a:endParaRPr>
          </a:p>
        </p:txBody>
      </p:sp>
      <p:sp>
        <p:nvSpPr>
          <p:cNvPr id="16" name="Content Placeholder 15"/>
          <p:cNvSpPr>
            <a:spLocks noGrp="1"/>
          </p:cNvSpPr>
          <p:nvPr>
            <p:ph idx="1"/>
          </p:nvPr>
        </p:nvSpPr>
        <p:spPr/>
        <p:txBody>
          <a:bodyPr>
            <a:normAutofit lnSpcReduction="10000"/>
          </a:bodyPr>
          <a:lstStyle/>
          <a:p>
            <a:pPr marL="400050"/>
            <a:r>
              <a:rPr lang="en-US" sz="3600" dirty="0" smtClean="0"/>
              <a:t>TPP model management</a:t>
            </a:r>
          </a:p>
          <a:p>
            <a:pPr marL="400050"/>
            <a:r>
              <a:rPr lang="en-US" sz="3600" dirty="0" smtClean="0"/>
              <a:t>TPP staff assigned to model</a:t>
            </a:r>
          </a:p>
          <a:p>
            <a:pPr marL="400050"/>
            <a:r>
              <a:rPr lang="en-US" sz="3600" dirty="0" smtClean="0"/>
              <a:t>TransCAD Help Desk</a:t>
            </a:r>
          </a:p>
          <a:p>
            <a:pPr marL="800100" lvl="1"/>
            <a:r>
              <a:rPr lang="en-US" sz="3200" dirty="0"/>
              <a:t>TPP-TRANSCAD-HELPDDESK@txdot.gov</a:t>
            </a:r>
          </a:p>
          <a:p>
            <a:pPr marL="800100" lvl="1"/>
            <a:r>
              <a:rPr lang="en-US" sz="3200" dirty="0" smtClean="0"/>
              <a:t>512/486-5177</a:t>
            </a:r>
          </a:p>
          <a:p>
            <a:pPr marL="400050"/>
            <a:r>
              <a:rPr lang="en-US" sz="3600" dirty="0" smtClean="0"/>
              <a:t>TxDOT TPP planning staff</a:t>
            </a:r>
          </a:p>
          <a:p>
            <a:pPr marL="400050"/>
            <a:r>
              <a:rPr lang="en-US" sz="3600" dirty="0" err="1" smtClean="0"/>
              <a:t>TxDOT</a:t>
            </a:r>
            <a:r>
              <a:rPr lang="en-US" sz="3600" dirty="0" smtClean="0"/>
              <a:t> field planning staff</a:t>
            </a:r>
          </a:p>
          <a:p>
            <a:endParaRPr lang="en-US" dirty="0"/>
          </a:p>
        </p:txBody>
      </p:sp>
      <p:sp>
        <p:nvSpPr>
          <p:cNvPr id="2" name="Rectangle 1"/>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184</a:t>
            </a:fld>
            <a:endParaRPr lang="en-US" b="1" dirty="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normAutofit/>
          </a:bodyPr>
          <a:lstStyle/>
          <a:p>
            <a:r>
              <a:rPr lang="en-US" dirty="0" smtClean="0"/>
              <a:t>Other Staff Resources</a:t>
            </a:r>
            <a:endParaRPr lang="en-US" dirty="0"/>
          </a:p>
        </p:txBody>
      </p:sp>
      <p:sp>
        <p:nvSpPr>
          <p:cNvPr id="3" name="Content Placeholder 2"/>
          <p:cNvSpPr>
            <a:spLocks noGrp="1"/>
          </p:cNvSpPr>
          <p:nvPr>
            <p:ph idx="1"/>
          </p:nvPr>
        </p:nvSpPr>
        <p:spPr/>
        <p:txBody>
          <a:bodyPr>
            <a:normAutofit/>
          </a:bodyPr>
          <a:lstStyle/>
          <a:p>
            <a:r>
              <a:rPr lang="en-US" dirty="0" smtClean="0"/>
              <a:t>Local agency partners</a:t>
            </a:r>
          </a:p>
          <a:p>
            <a:r>
              <a:rPr lang="en-US" dirty="0" smtClean="0"/>
              <a:t>Temporary contractor staff</a:t>
            </a:r>
          </a:p>
          <a:p>
            <a:r>
              <a:rPr lang="en-US" dirty="0" smtClean="0"/>
              <a:t>Consultant contracts</a:t>
            </a:r>
          </a:p>
          <a:p>
            <a:r>
              <a:rPr lang="en-US" dirty="0" smtClean="0"/>
              <a:t>Universities doing research</a:t>
            </a:r>
          </a:p>
          <a:p>
            <a:endParaRPr lang="en-US" dirty="0" smtClean="0"/>
          </a:p>
          <a:p>
            <a:pPr lvl="1"/>
            <a:endParaRPr lang="en-US" dirty="0" smtClean="0"/>
          </a:p>
          <a:p>
            <a:endParaRPr lang="en-US" dirty="0" smtClean="0"/>
          </a:p>
        </p:txBody>
      </p:sp>
      <p:sp>
        <p:nvSpPr>
          <p:cNvPr id="5" name="Rectangle 4"/>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185</a:t>
            </a:fld>
            <a:endParaRPr lang="en-US" b="1"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FHWA’s Role?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Federal Planning Team, including the </a:t>
            </a:r>
            <a:br>
              <a:rPr lang="en-US" dirty="0" smtClean="0"/>
            </a:br>
            <a:r>
              <a:rPr lang="en-US" dirty="0" smtClean="0"/>
              <a:t>Travel Model Improvement Program (TMIP)</a:t>
            </a:r>
          </a:p>
          <a:p>
            <a:r>
              <a:rPr lang="en-US" dirty="0" smtClean="0"/>
              <a:t>Travel Model Resource Center</a:t>
            </a:r>
          </a:p>
          <a:p>
            <a:r>
              <a:rPr lang="en-US" dirty="0" smtClean="0"/>
              <a:t>Texas division</a:t>
            </a:r>
          </a:p>
          <a:p>
            <a:pPr lvl="1"/>
            <a:r>
              <a:rPr lang="en-US" dirty="0" smtClean="0"/>
              <a:t>Oversee MPO planning through certification review</a:t>
            </a:r>
          </a:p>
          <a:p>
            <a:pPr lvl="1"/>
            <a:r>
              <a:rPr lang="en-US" dirty="0" smtClean="0"/>
              <a:t>In Texas, division staff tend to limit direct modeling input to non-attainment areas</a:t>
            </a:r>
          </a:p>
          <a:p>
            <a:pPr lvl="1"/>
            <a:r>
              <a:rPr lang="en-US" dirty="0" smtClean="0"/>
              <a:t>Division staff have gotten involved in project studies in other areas upon request</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General Model Staffing Options by Model Stage</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Identify Model Staffing Options</a:t>
            </a:r>
            <a:endParaRPr lang="en-US" dirty="0"/>
          </a:p>
        </p:txBody>
      </p:sp>
      <p:grpSp>
        <p:nvGrpSpPr>
          <p:cNvPr id="3" name="Group 6"/>
          <p:cNvGrpSpPr/>
          <p:nvPr/>
        </p:nvGrpSpPr>
        <p:grpSpPr>
          <a:xfrm>
            <a:off x="765017" y="5638800"/>
            <a:ext cx="7572215" cy="518831"/>
            <a:chOff x="3126878" y="2488672"/>
            <a:chExt cx="2128242" cy="928155"/>
          </a:xfrm>
        </p:grpSpPr>
        <p:sp>
          <p:nvSpPr>
            <p:cNvPr id="8" name="Rounded Rectangle 7"/>
            <p:cNvSpPr/>
            <p:nvPr/>
          </p:nvSpPr>
          <p:spPr>
            <a:xfrm>
              <a:off x="3126878" y="2488672"/>
              <a:ext cx="2128242" cy="92815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sp>
        <p:sp>
          <p:nvSpPr>
            <p:cNvPr id="9" name="Rounded Rectangle 4"/>
            <p:cNvSpPr/>
            <p:nvPr/>
          </p:nvSpPr>
          <p:spPr>
            <a:xfrm>
              <a:off x="3154063" y="2515857"/>
              <a:ext cx="2073872" cy="8737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420" tIns="43815" rIns="58420" bIns="43815" numCol="1" spcCol="1270" anchor="ctr" anchorCtr="0">
              <a:noAutofit/>
            </a:bodyPr>
            <a:lstStyle/>
            <a:p>
              <a:pPr lvl="0" algn="ctr" defTabSz="1022350">
                <a:lnSpc>
                  <a:spcPct val="90000"/>
                </a:lnSpc>
                <a:spcBef>
                  <a:spcPct val="0"/>
                </a:spcBef>
                <a:spcAft>
                  <a:spcPct val="35000"/>
                </a:spcAft>
              </a:pPr>
              <a:r>
                <a:rPr lang="en-US" sz="2000" kern="1200" dirty="0" smtClean="0"/>
                <a:t>TxDOT Oversight</a:t>
              </a:r>
              <a:endParaRPr lang="en-US" sz="2000" kern="1200" dirty="0"/>
            </a:p>
          </p:txBody>
        </p:sp>
      </p:grpSp>
      <p:sp>
        <p:nvSpPr>
          <p:cNvPr id="12" name="Freeform 11"/>
          <p:cNvSpPr/>
          <p:nvPr/>
        </p:nvSpPr>
        <p:spPr>
          <a:xfrm>
            <a:off x="765941"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Network &amp; Demographic Inputs</a:t>
            </a:r>
            <a:endParaRPr lang="en-US" sz="2200" kern="1200" dirty="0"/>
          </a:p>
        </p:txBody>
      </p:sp>
      <p:sp>
        <p:nvSpPr>
          <p:cNvPr id="16" name="Freeform 15"/>
          <p:cNvSpPr/>
          <p:nvPr/>
        </p:nvSpPr>
        <p:spPr>
          <a:xfrm>
            <a:off x="3349478"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Development &amp; Calibration</a:t>
            </a:r>
            <a:endParaRPr lang="en-US" sz="2200" kern="1200" dirty="0"/>
          </a:p>
        </p:txBody>
      </p:sp>
      <p:sp>
        <p:nvSpPr>
          <p:cNvPr id="17" name="Freeform 16"/>
          <p:cNvSpPr/>
          <p:nvPr/>
        </p:nvSpPr>
        <p:spPr>
          <a:xfrm>
            <a:off x="3589807" y="3462641"/>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8" name="Freeform 17"/>
          <p:cNvSpPr/>
          <p:nvPr/>
        </p:nvSpPr>
        <p:spPr>
          <a:xfrm>
            <a:off x="3581400" y="25146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19" name="Freeform 18"/>
          <p:cNvSpPr/>
          <p:nvPr/>
        </p:nvSpPr>
        <p:spPr>
          <a:xfrm>
            <a:off x="3589807"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20" name="Freeform 19"/>
          <p:cNvSpPr/>
          <p:nvPr/>
        </p:nvSpPr>
        <p:spPr>
          <a:xfrm>
            <a:off x="5933017"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Application &amp; Maintenance</a:t>
            </a:r>
            <a:endParaRPr lang="en-US" sz="2200" kern="1200" dirty="0"/>
          </a:p>
        </p:txBody>
      </p:sp>
      <p:sp>
        <p:nvSpPr>
          <p:cNvPr id="21" name="Freeform 20"/>
          <p:cNvSpPr/>
          <p:nvPr/>
        </p:nvSpPr>
        <p:spPr>
          <a:xfrm>
            <a:off x="6173346" y="261104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2" name="Freeform 21"/>
          <p:cNvSpPr/>
          <p:nvPr/>
        </p:nvSpPr>
        <p:spPr>
          <a:xfrm>
            <a:off x="6173346" y="3547318"/>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23" name="Freeform 22"/>
          <p:cNvSpPr/>
          <p:nvPr/>
        </p:nvSpPr>
        <p:spPr>
          <a:xfrm>
            <a:off x="6173346"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11" name="Rounded Rectangle 10"/>
          <p:cNvSpPr/>
          <p:nvPr/>
        </p:nvSpPr>
        <p:spPr>
          <a:xfrm>
            <a:off x="765017" y="6181411"/>
            <a:ext cx="7572215" cy="407796"/>
          </a:xfrm>
          <a:prstGeom prst="roundRect">
            <a:avLst>
              <a:gd name="adj" fmla="val 10000"/>
            </a:avLst>
          </a:prstGeom>
          <a:solidFill>
            <a:schemeClr val="accent6">
              <a:lumMod val="75000"/>
            </a:schemeClr>
          </a:solidFill>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a:lstStyle/>
          <a:p>
            <a:pPr algn="ctr">
              <a:spcAft>
                <a:spcPts val="600"/>
              </a:spcAft>
            </a:pPr>
            <a:r>
              <a:rPr lang="en-US" sz="2000" dirty="0" smtClean="0">
                <a:solidFill>
                  <a:srgbClr val="2D2D19"/>
                </a:solidFill>
              </a:rPr>
              <a:t>FHWA Oversight</a:t>
            </a:r>
            <a:endParaRPr lang="en-US" sz="2000" dirty="0">
              <a:solidFill>
                <a:srgbClr val="2D2D19"/>
              </a:solidFill>
            </a:endParaRPr>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188</a:t>
            </a:fld>
            <a:endParaRPr lang="en-US" b="1" dirty="0"/>
          </a:p>
        </p:txBody>
      </p:sp>
      <p:sp>
        <p:nvSpPr>
          <p:cNvPr id="25" name="Freeform 24"/>
          <p:cNvSpPr/>
          <p:nvPr/>
        </p:nvSpPr>
        <p:spPr>
          <a:xfrm>
            <a:off x="1006270" y="250413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6" name="Freeform 25"/>
          <p:cNvSpPr/>
          <p:nvPr/>
        </p:nvSpPr>
        <p:spPr>
          <a:xfrm>
            <a:off x="1006270" y="346797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MPO Contractor Staff</a:t>
            </a:r>
            <a:endParaRPr lang="en-US" sz="2000" kern="1200" dirty="0"/>
          </a:p>
        </p:txBody>
      </p:sp>
      <p:sp>
        <p:nvSpPr>
          <p:cNvPr id="27" name="Freeform 26"/>
          <p:cNvSpPr/>
          <p:nvPr/>
        </p:nvSpPr>
        <p:spPr>
          <a:xfrm>
            <a:off x="1006270" y="444636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Matching Staff Skill Sets to Model Tasks (Exhibit)</a:t>
            </a:r>
            <a:endParaRPr lang="en-US"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nstruction freeway mainlanes above grade.jpg"/>
          <p:cNvPicPr>
            <a:picLocks noChangeAspect="1"/>
          </p:cNvPicPr>
          <p:nvPr/>
        </p:nvPicPr>
        <p:blipFill>
          <a:blip r:embed="rId3" cstate="print"/>
          <a:stretch>
            <a:fillRect/>
          </a:stretch>
        </p:blipFill>
        <p:spPr>
          <a:xfrm>
            <a:off x="6166206" y="0"/>
            <a:ext cx="2977794" cy="1992659"/>
          </a:xfrm>
          <a:prstGeom prst="rect">
            <a:avLst/>
          </a:prstGeom>
        </p:spPr>
      </p:pic>
      <p:pic>
        <p:nvPicPr>
          <p:cNvPr id="9" name="Picture 8" descr="Freeway w trucks aerial_DSCF3753.jpg"/>
          <p:cNvPicPr>
            <a:picLocks noChangeAspect="1"/>
          </p:cNvPicPr>
          <p:nvPr/>
        </p:nvPicPr>
        <p:blipFill>
          <a:blip r:embed="rId4" cstate="print"/>
          <a:stretch>
            <a:fillRect/>
          </a:stretch>
        </p:blipFill>
        <p:spPr>
          <a:xfrm>
            <a:off x="0" y="4560542"/>
            <a:ext cx="3433280" cy="2297458"/>
          </a:xfrm>
          <a:prstGeom prst="rect">
            <a:avLst/>
          </a:prstGeom>
        </p:spPr>
      </p:pic>
      <p:pic>
        <p:nvPicPr>
          <p:cNvPr id="10" name="Picture 9" descr="Diamond aerial_DSCF3631.jpg"/>
          <p:cNvPicPr>
            <a:picLocks noChangeAspect="1"/>
          </p:cNvPicPr>
          <p:nvPr/>
        </p:nvPicPr>
        <p:blipFill>
          <a:blip r:embed="rId5" cstate="print"/>
          <a:stretch>
            <a:fillRect/>
          </a:stretch>
        </p:blipFill>
        <p:spPr>
          <a:xfrm>
            <a:off x="6925606" y="914400"/>
            <a:ext cx="2218394" cy="3315129"/>
          </a:xfrm>
          <a:prstGeom prst="rect">
            <a:avLst/>
          </a:prstGeom>
        </p:spPr>
      </p:pic>
      <p:pic>
        <p:nvPicPr>
          <p:cNvPr id="11" name="Picture 10" descr="Double intersection backup_DSCF4547.JPG"/>
          <p:cNvPicPr>
            <a:picLocks noChangeAspect="1"/>
          </p:cNvPicPr>
          <p:nvPr/>
        </p:nvPicPr>
        <p:blipFill>
          <a:blip r:embed="rId6" cstate="print"/>
          <a:stretch>
            <a:fillRect/>
          </a:stretch>
        </p:blipFill>
        <p:spPr>
          <a:xfrm>
            <a:off x="1345818" y="0"/>
            <a:ext cx="3314414" cy="4953000"/>
          </a:xfrm>
          <a:prstGeom prst="rect">
            <a:avLst/>
          </a:prstGeom>
        </p:spPr>
      </p:pic>
      <p:pic>
        <p:nvPicPr>
          <p:cNvPr id="8" name="Picture 7" descr="Highway_rural_DSCF0032.JPG"/>
          <p:cNvPicPr>
            <a:picLocks noChangeAspect="1"/>
          </p:cNvPicPr>
          <p:nvPr/>
        </p:nvPicPr>
        <p:blipFill>
          <a:blip r:embed="rId7" cstate="print"/>
          <a:stretch>
            <a:fillRect/>
          </a:stretch>
        </p:blipFill>
        <p:spPr>
          <a:xfrm rot="5400000">
            <a:off x="-508571" y="508573"/>
            <a:ext cx="3074542" cy="2057400"/>
          </a:xfrm>
          <a:prstGeom prst="rect">
            <a:avLst/>
          </a:prstGeom>
        </p:spPr>
      </p:pic>
      <p:pic>
        <p:nvPicPr>
          <p:cNvPr id="12" name="Picture 11" descr="Intersection_dual left_aerialDSCF4442.JPG"/>
          <p:cNvPicPr>
            <a:picLocks noChangeAspect="1"/>
          </p:cNvPicPr>
          <p:nvPr/>
        </p:nvPicPr>
        <p:blipFill>
          <a:blip r:embed="rId8" cstate="print"/>
          <a:srcRect/>
          <a:stretch>
            <a:fillRect/>
          </a:stretch>
        </p:blipFill>
        <p:spPr>
          <a:xfrm>
            <a:off x="4554812" y="2438400"/>
            <a:ext cx="4589188" cy="4419600"/>
          </a:xfrm>
          <a:prstGeom prst="rect">
            <a:avLst/>
          </a:prstGeom>
        </p:spPr>
      </p:pic>
      <p:pic>
        <p:nvPicPr>
          <p:cNvPr id="7" name="Picture 6" descr="IMG_2281[1].jpg"/>
          <p:cNvPicPr>
            <a:picLocks noChangeAspect="1"/>
          </p:cNvPicPr>
          <p:nvPr/>
        </p:nvPicPr>
        <p:blipFill>
          <a:blip r:embed="rId9" cstate="print"/>
          <a:stretch>
            <a:fillRect/>
          </a:stretch>
        </p:blipFill>
        <p:spPr>
          <a:xfrm>
            <a:off x="2667000" y="4838700"/>
            <a:ext cx="2692400" cy="2019300"/>
          </a:xfrm>
          <a:prstGeom prst="rect">
            <a:avLst/>
          </a:prstGeom>
        </p:spPr>
      </p:pic>
      <p:pic>
        <p:nvPicPr>
          <p:cNvPr id="14" name="Picture 13" descr="Traffic_Heavy_close_DSCF0021 copy.jpg"/>
          <p:cNvPicPr>
            <a:picLocks noChangeAspect="1"/>
          </p:cNvPicPr>
          <p:nvPr/>
        </p:nvPicPr>
        <p:blipFill>
          <a:blip r:embed="rId10" cstate="print"/>
          <a:stretch>
            <a:fillRect/>
          </a:stretch>
        </p:blipFill>
        <p:spPr>
          <a:xfrm>
            <a:off x="4417741" y="0"/>
            <a:ext cx="2468136" cy="3657600"/>
          </a:xfrm>
          <a:prstGeom prst="rect">
            <a:avLst/>
          </a:prstGeom>
        </p:spPr>
      </p:pic>
      <p:pic>
        <p:nvPicPr>
          <p:cNvPr id="15" name="Picture 14" descr="DSCF2134.JPG"/>
          <p:cNvPicPr>
            <a:picLocks noChangeAspect="1"/>
          </p:cNvPicPr>
          <p:nvPr/>
        </p:nvPicPr>
        <p:blipFill>
          <a:blip r:embed="rId11" cstate="print"/>
          <a:srcRect/>
          <a:stretch>
            <a:fillRect/>
          </a:stretch>
        </p:blipFill>
        <p:spPr>
          <a:xfrm>
            <a:off x="0" y="2667000"/>
            <a:ext cx="3276600" cy="2286000"/>
          </a:xfrm>
          <a:prstGeom prst="rect">
            <a:avLst/>
          </a:prstGeom>
        </p:spPr>
      </p:pic>
      <p:pic>
        <p:nvPicPr>
          <p:cNvPr id="16" name="Picture 15" descr="Bicycles_06-Alvernon at 3rd19.JPG"/>
          <p:cNvPicPr>
            <a:picLocks noChangeAspect="1"/>
          </p:cNvPicPr>
          <p:nvPr/>
        </p:nvPicPr>
        <p:blipFill>
          <a:blip r:embed="rId12" cstate="print"/>
          <a:srcRect/>
          <a:stretch>
            <a:fillRect/>
          </a:stretch>
        </p:blipFill>
        <p:spPr>
          <a:xfrm>
            <a:off x="4876800" y="5637438"/>
            <a:ext cx="2971800" cy="1220561"/>
          </a:xfrm>
          <a:prstGeom prst="rect">
            <a:avLst/>
          </a:prstGeom>
        </p:spPr>
      </p:pic>
      <p:pic>
        <p:nvPicPr>
          <p:cNvPr id="17" name="Picture 16" descr="Pedestrians_DSCN0073.JPG"/>
          <p:cNvPicPr>
            <a:picLocks noChangeAspect="1"/>
          </p:cNvPicPr>
          <p:nvPr/>
        </p:nvPicPr>
        <p:blipFill>
          <a:blip r:embed="rId13" cstate="print"/>
          <a:srcRect/>
          <a:stretch>
            <a:fillRect/>
          </a:stretch>
        </p:blipFill>
        <p:spPr>
          <a:xfrm>
            <a:off x="3657600" y="0"/>
            <a:ext cx="1905000" cy="1353553"/>
          </a:xfrm>
          <a:prstGeom prst="rect">
            <a:avLst/>
          </a:prstGeom>
        </p:spPr>
      </p:pic>
      <p:pic>
        <p:nvPicPr>
          <p:cNvPr id="18" name="Picture 3" descr="C:\Documents and Settings\k-lorenzini\Local Settings\Temporary Internet Files\Content.IE5\34OIS63Y\MP910221032[1].jpg"/>
          <p:cNvPicPr>
            <a:picLocks noChangeAspect="1" noChangeArrowheads="1"/>
          </p:cNvPicPr>
          <p:nvPr/>
        </p:nvPicPr>
        <p:blipFill>
          <a:blip r:embed="rId14" cstate="print"/>
          <a:srcRect/>
          <a:stretch>
            <a:fillRect/>
          </a:stretch>
        </p:blipFill>
        <p:spPr bwMode="auto">
          <a:xfrm>
            <a:off x="914400" y="685800"/>
            <a:ext cx="7391400" cy="5543550"/>
          </a:xfrm>
          <a:prstGeom prst="rect">
            <a:avLst/>
          </a:prstGeom>
          <a:noFill/>
        </p:spPr>
      </p:pic>
      <p:sp>
        <p:nvSpPr>
          <p:cNvPr id="21" name="Rectangle 20"/>
          <p:cNvSpPr/>
          <p:nvPr/>
        </p:nvSpPr>
        <p:spPr>
          <a:xfrm>
            <a:off x="2133600" y="1905000"/>
            <a:ext cx="4800600" cy="685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txBox="1">
            <a:spLocks/>
          </p:cNvSpPr>
          <p:nvPr/>
        </p:nvSpPr>
        <p:spPr>
          <a:xfrm>
            <a:off x="0" y="1676400"/>
            <a:ext cx="9144000" cy="11430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But,</a:t>
            </a:r>
            <a:r>
              <a:rPr kumimoji="0" lang="en-US" sz="4400" b="0" i="0" u="none" strike="noStrike" kern="1200" cap="none" spc="0" normalizeH="0" noProof="0" dirty="0" smtClean="0">
                <a:ln>
                  <a:noFill/>
                </a:ln>
                <a:solidFill>
                  <a:schemeClr val="bg1"/>
                </a:solidFill>
                <a:effectLst/>
                <a:uLnTx/>
                <a:uFillTx/>
                <a:latin typeface="+mj-lt"/>
                <a:ea typeface="+mj-ea"/>
                <a:cs typeface="+mj-cs"/>
              </a:rPr>
              <a:t> Seriously, Why</a:t>
            </a:r>
            <a:r>
              <a:rPr kumimoji="0" lang="en-US" sz="44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19" name="Rectangle 18"/>
          <p:cNvSpPr/>
          <p:nvPr/>
        </p:nvSpPr>
        <p:spPr>
          <a:xfrm>
            <a:off x="8348472" y="6248400"/>
            <a:ext cx="418704" cy="369332"/>
          </a:xfrm>
          <a:prstGeom prst="rect">
            <a:avLst/>
          </a:prstGeom>
          <a:noFill/>
        </p:spPr>
        <p:txBody>
          <a:bodyPr wrap="none">
            <a:spAutoFit/>
          </a:bodyPr>
          <a:lstStyle/>
          <a:p>
            <a:pPr algn="ctr"/>
            <a:fld id="{8861A8C1-2B10-4F9B-8DD7-954380F62104}" type="slidenum">
              <a:rPr lang="en-US" b="1" smtClean="0"/>
              <a:pPr algn="ctr"/>
              <a:t>19</a:t>
            </a:fld>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7"/>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14"/>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5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nodeType="afterEffect">
                                  <p:stCondLst>
                                    <p:cond delay="50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Resources Overview</a:t>
            </a:r>
            <a:endParaRPr lang="en-US" dirty="0"/>
          </a:p>
        </p:txBody>
      </p:sp>
      <p:sp>
        <p:nvSpPr>
          <p:cNvPr id="3" name="Content Placeholder 2"/>
          <p:cNvSpPr>
            <a:spLocks noGrp="1"/>
          </p:cNvSpPr>
          <p:nvPr>
            <p:ph idx="1"/>
          </p:nvPr>
        </p:nvSpPr>
        <p:spPr/>
        <p:txBody>
          <a:bodyPr/>
          <a:lstStyle/>
          <a:p>
            <a:r>
              <a:rPr lang="en-US" dirty="0" smtClean="0"/>
              <a:t>Data needs</a:t>
            </a:r>
          </a:p>
          <a:p>
            <a:pPr lvl="1"/>
            <a:r>
              <a:rPr lang="en-US" dirty="0" smtClean="0"/>
              <a:t>Network, TAZs, demographics</a:t>
            </a:r>
          </a:p>
          <a:p>
            <a:pPr lvl="1"/>
            <a:r>
              <a:rPr lang="en-US" dirty="0" smtClean="0"/>
              <a:t>Other data for models</a:t>
            </a:r>
          </a:p>
          <a:p>
            <a:r>
              <a:rPr lang="en-US" dirty="0" smtClean="0"/>
              <a:t>Data resources</a:t>
            </a:r>
          </a:p>
          <a:p>
            <a:pPr lvl="1"/>
            <a:r>
              <a:rPr lang="en-US" dirty="0" smtClean="0"/>
              <a:t>Public</a:t>
            </a:r>
          </a:p>
          <a:p>
            <a:pPr lvl="1"/>
            <a:r>
              <a:rPr lang="en-US" dirty="0" smtClean="0"/>
              <a:t>Private</a:t>
            </a:r>
          </a:p>
        </p:txBody>
      </p:sp>
      <p:sp>
        <p:nvSpPr>
          <p:cNvPr id="4" name="Rounded Rectangle 3"/>
          <p:cNvSpPr/>
          <p:nvPr/>
        </p:nvSpPr>
        <p:spPr>
          <a:xfrm>
            <a:off x="838200" y="2133600"/>
            <a:ext cx="5029200" cy="609600"/>
          </a:xfrm>
          <a:prstGeom prst="roundRect">
            <a:avLst>
              <a:gd name="adj" fmla="val 0"/>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248400" y="1981200"/>
            <a:ext cx="2286000" cy="954107"/>
          </a:xfrm>
          <a:prstGeom prst="rect">
            <a:avLst/>
          </a:prstGeom>
        </p:spPr>
        <p:txBody>
          <a:bodyPr wrap="square">
            <a:spAutoFit/>
          </a:bodyPr>
          <a:lstStyle/>
          <a:p>
            <a:pPr algn="ctr"/>
            <a:r>
              <a:rPr lang="en-US" sz="2800" b="1" dirty="0" smtClean="0">
                <a:solidFill>
                  <a:srgbClr val="EE1ED5"/>
                </a:solidFill>
              </a:rPr>
              <a:t>Typically MPO Responsibility</a:t>
            </a:r>
            <a:endParaRPr lang="en-US" sz="2800" b="1" dirty="0">
              <a:solidFill>
                <a:srgbClr val="EE1ED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Base Year Network</a:t>
            </a:r>
            <a:endParaRPr lang="en-US" dirty="0"/>
          </a:p>
        </p:txBody>
      </p:sp>
      <p:sp>
        <p:nvSpPr>
          <p:cNvPr id="3" name="Content Placeholder 2"/>
          <p:cNvSpPr>
            <a:spLocks noGrp="1"/>
          </p:cNvSpPr>
          <p:nvPr>
            <p:ph idx="1"/>
          </p:nvPr>
        </p:nvSpPr>
        <p:spPr/>
        <p:txBody>
          <a:bodyPr>
            <a:normAutofit/>
          </a:bodyPr>
          <a:lstStyle/>
          <a:p>
            <a:r>
              <a:rPr lang="en-US" dirty="0" smtClean="0"/>
              <a:t>Previous base year network</a:t>
            </a:r>
          </a:p>
          <a:p>
            <a:r>
              <a:rPr lang="en-US" dirty="0" smtClean="0"/>
              <a:t>Recently constructed projects</a:t>
            </a:r>
          </a:p>
          <a:p>
            <a:pPr lvl="1"/>
            <a:r>
              <a:rPr lang="en-US" dirty="0" smtClean="0"/>
              <a:t>Get with other local agencies</a:t>
            </a:r>
          </a:p>
          <a:p>
            <a:r>
              <a:rPr lang="en-US" dirty="0" smtClean="0"/>
              <a:t>Drive out the network</a:t>
            </a:r>
          </a:p>
          <a:p>
            <a:pPr lvl="1"/>
            <a:r>
              <a:rPr lang="en-US" dirty="0" smtClean="0"/>
              <a:t>Two-person approach is best</a:t>
            </a:r>
          </a:p>
          <a:p>
            <a:pPr lvl="1"/>
            <a:r>
              <a:rPr lang="en-US" dirty="0" smtClean="0"/>
              <a:t>Annotating hard-copy maps is typical approach</a:t>
            </a:r>
          </a:p>
          <a:p>
            <a:r>
              <a:rPr lang="en-US" dirty="0" smtClean="0"/>
              <a:t>Review aerial imagery</a:t>
            </a:r>
          </a:p>
        </p:txBody>
      </p:sp>
      <p:sp>
        <p:nvSpPr>
          <p:cNvPr id="4" name="Rounded Rectangle 3"/>
          <p:cNvSpPr/>
          <p:nvPr/>
        </p:nvSpPr>
        <p:spPr>
          <a:xfrm>
            <a:off x="228600" y="152400"/>
            <a:ext cx="2000451" cy="1378310"/>
          </a:xfrm>
          <a:prstGeom prst="roundRect">
            <a:avLst/>
          </a:prstGeom>
          <a:blipFill rotWithShape="0">
            <a:blip r:embed="rId3" cstate="print"/>
            <a:stretch>
              <a:fillRect/>
            </a:stretch>
          </a:blip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sp>
      <p:sp>
        <p:nvSpPr>
          <p:cNvPr id="5" name="Title 2"/>
          <p:cNvSpPr txBox="1">
            <a:spLocks/>
          </p:cNvSpPr>
          <p:nvPr/>
        </p:nvSpPr>
        <p:spPr>
          <a:xfrm>
            <a:off x="457200" y="228600"/>
            <a:ext cx="1524000" cy="11430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2D2D19"/>
                </a:solidFill>
                <a:effectLst/>
                <a:uLnTx/>
                <a:uFillTx/>
                <a:latin typeface="+mj-lt"/>
                <a:ea typeface="+mj-ea"/>
                <a:cs typeface="+mj-cs"/>
              </a:rPr>
              <a:t>Data</a:t>
            </a:r>
            <a:endParaRPr kumimoji="0" lang="en-US" sz="5400" b="1" i="0" u="none" strike="noStrike" kern="1200" cap="none" spc="0" normalizeH="0" baseline="0" noProof="0" dirty="0">
              <a:ln>
                <a:noFill/>
              </a:ln>
              <a:solidFill>
                <a:srgbClr val="2D2D1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Forecast Year Network</a:t>
            </a:r>
            <a:endParaRPr lang="en-US" dirty="0"/>
          </a:p>
        </p:txBody>
      </p:sp>
      <p:sp>
        <p:nvSpPr>
          <p:cNvPr id="3" name="Content Placeholder 2"/>
          <p:cNvSpPr>
            <a:spLocks noGrp="1"/>
          </p:cNvSpPr>
          <p:nvPr>
            <p:ph idx="1"/>
          </p:nvPr>
        </p:nvSpPr>
        <p:spPr/>
        <p:txBody>
          <a:bodyPr>
            <a:normAutofit/>
          </a:bodyPr>
          <a:lstStyle/>
          <a:p>
            <a:r>
              <a:rPr lang="en-US" dirty="0" smtClean="0"/>
              <a:t>Base year network</a:t>
            </a:r>
          </a:p>
          <a:p>
            <a:r>
              <a:rPr lang="en-US" dirty="0" smtClean="0"/>
              <a:t>Funded projects</a:t>
            </a:r>
          </a:p>
          <a:p>
            <a:r>
              <a:rPr lang="en-US" dirty="0"/>
              <a:t>N</a:t>
            </a:r>
            <a:r>
              <a:rPr lang="en-US" dirty="0" smtClean="0"/>
              <a:t>ot-funded-but-under-consideration projects</a:t>
            </a:r>
          </a:p>
          <a:p>
            <a:pPr lvl="1"/>
            <a:r>
              <a:rPr lang="en-US" dirty="0" smtClean="0"/>
              <a:t>High-priority projects</a:t>
            </a:r>
          </a:p>
        </p:txBody>
      </p:sp>
      <p:sp>
        <p:nvSpPr>
          <p:cNvPr id="4" name="Rounded Rectangle 3"/>
          <p:cNvSpPr/>
          <p:nvPr/>
        </p:nvSpPr>
        <p:spPr>
          <a:xfrm>
            <a:off x="228600" y="152400"/>
            <a:ext cx="2000451" cy="1378310"/>
          </a:xfrm>
          <a:prstGeom prst="roundRect">
            <a:avLst/>
          </a:prstGeom>
          <a:blipFill rotWithShape="0">
            <a:blip r:embed="rId3" cstate="print"/>
            <a:stretch>
              <a:fillRect/>
            </a:stretch>
          </a:blip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sp>
      <p:sp>
        <p:nvSpPr>
          <p:cNvPr id="5" name="Title 2"/>
          <p:cNvSpPr txBox="1">
            <a:spLocks/>
          </p:cNvSpPr>
          <p:nvPr/>
        </p:nvSpPr>
        <p:spPr>
          <a:xfrm>
            <a:off x="457200" y="228600"/>
            <a:ext cx="1524000" cy="11430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2D2D19"/>
                </a:solidFill>
                <a:effectLst/>
                <a:uLnTx/>
                <a:uFillTx/>
                <a:latin typeface="+mj-lt"/>
                <a:ea typeface="+mj-ea"/>
                <a:cs typeface="+mj-cs"/>
              </a:rPr>
              <a:t>Data</a:t>
            </a:r>
            <a:endParaRPr kumimoji="0" lang="en-US" sz="5400" b="1" i="0" u="none" strike="noStrike" kern="1200" cap="none" spc="0" normalizeH="0" baseline="0" noProof="0" dirty="0">
              <a:ln>
                <a:noFill/>
              </a:ln>
              <a:solidFill>
                <a:srgbClr val="2D2D1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TAZ Geography</a:t>
            </a:r>
            <a:endParaRPr lang="en-US" dirty="0"/>
          </a:p>
        </p:txBody>
      </p:sp>
      <p:sp>
        <p:nvSpPr>
          <p:cNvPr id="3" name="Content Placeholder 2"/>
          <p:cNvSpPr>
            <a:spLocks noGrp="1"/>
          </p:cNvSpPr>
          <p:nvPr>
            <p:ph idx="1"/>
          </p:nvPr>
        </p:nvSpPr>
        <p:spPr/>
        <p:txBody>
          <a:bodyPr>
            <a:normAutofit lnSpcReduction="10000"/>
          </a:bodyPr>
          <a:lstStyle/>
          <a:p>
            <a:r>
              <a:rPr lang="en-US" dirty="0" smtClean="0"/>
              <a:t>Prior model traffic analysis zones</a:t>
            </a:r>
          </a:p>
          <a:p>
            <a:r>
              <a:rPr lang="en-US" dirty="0" smtClean="0"/>
              <a:t>Base year model network</a:t>
            </a:r>
          </a:p>
          <a:p>
            <a:r>
              <a:rPr lang="en-US" dirty="0" smtClean="0"/>
              <a:t>Forecast year model network</a:t>
            </a:r>
          </a:p>
          <a:p>
            <a:r>
              <a:rPr lang="en-US" dirty="0" smtClean="0"/>
              <a:t>Most recent census data block group geography</a:t>
            </a:r>
          </a:p>
          <a:p>
            <a:r>
              <a:rPr lang="en-US" dirty="0" smtClean="0"/>
              <a:t>Other helpful boundaries</a:t>
            </a:r>
          </a:p>
          <a:p>
            <a:pPr lvl="1"/>
            <a:r>
              <a:rPr lang="en-US" dirty="0" smtClean="0"/>
              <a:t>Major water features</a:t>
            </a:r>
          </a:p>
          <a:p>
            <a:pPr lvl="1"/>
            <a:r>
              <a:rPr lang="en-US" dirty="0" smtClean="0"/>
              <a:t>Rail</a:t>
            </a:r>
          </a:p>
        </p:txBody>
      </p:sp>
      <p:sp>
        <p:nvSpPr>
          <p:cNvPr id="4" name="Rounded Rectangle 3"/>
          <p:cNvSpPr/>
          <p:nvPr/>
        </p:nvSpPr>
        <p:spPr>
          <a:xfrm>
            <a:off x="228600" y="152400"/>
            <a:ext cx="2000451" cy="1378310"/>
          </a:xfrm>
          <a:prstGeom prst="roundRect">
            <a:avLst/>
          </a:prstGeom>
          <a:blipFill rotWithShape="0">
            <a:blip r:embed="rId3" cstate="print"/>
            <a:stretch>
              <a:fillRect/>
            </a:stretch>
          </a:blip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sp>
      <p:sp>
        <p:nvSpPr>
          <p:cNvPr id="5" name="Title 2"/>
          <p:cNvSpPr txBox="1">
            <a:spLocks/>
          </p:cNvSpPr>
          <p:nvPr/>
        </p:nvSpPr>
        <p:spPr>
          <a:xfrm>
            <a:off x="457200" y="228600"/>
            <a:ext cx="1524000" cy="11430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2D2D19"/>
                </a:solidFill>
                <a:effectLst/>
                <a:uLnTx/>
                <a:uFillTx/>
                <a:latin typeface="+mj-lt"/>
                <a:ea typeface="+mj-ea"/>
                <a:cs typeface="+mj-cs"/>
              </a:rPr>
              <a:t>Data</a:t>
            </a:r>
            <a:endParaRPr kumimoji="0" lang="en-US" sz="5400" b="1" i="0" u="none" strike="noStrike" kern="1200" cap="none" spc="0" normalizeH="0" baseline="0" noProof="0" dirty="0">
              <a:ln>
                <a:noFill/>
              </a:ln>
              <a:solidFill>
                <a:srgbClr val="2D2D1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Base Year Demographics</a:t>
            </a:r>
            <a:endParaRPr lang="en-US" dirty="0"/>
          </a:p>
        </p:txBody>
      </p:sp>
      <p:sp>
        <p:nvSpPr>
          <p:cNvPr id="3" name="Content Placeholder 2"/>
          <p:cNvSpPr>
            <a:spLocks noGrp="1"/>
          </p:cNvSpPr>
          <p:nvPr>
            <p:ph idx="1"/>
          </p:nvPr>
        </p:nvSpPr>
        <p:spPr/>
        <p:txBody>
          <a:bodyPr>
            <a:noAutofit/>
          </a:bodyPr>
          <a:lstStyle/>
          <a:p>
            <a:r>
              <a:rPr lang="en-US" sz="2600" dirty="0" smtClean="0"/>
              <a:t>TAZ geography</a:t>
            </a:r>
          </a:p>
          <a:p>
            <a:r>
              <a:rPr lang="en-US" sz="2600" dirty="0" smtClean="0"/>
              <a:t>Population data estimates/control totals (Texas State Data Center)</a:t>
            </a:r>
          </a:p>
          <a:p>
            <a:r>
              <a:rPr lang="en-US" sz="2600" dirty="0" smtClean="0"/>
              <a:t>One-Stop Demographic Data Analysis Tool</a:t>
            </a:r>
          </a:p>
          <a:p>
            <a:r>
              <a:rPr lang="en-US" sz="2600" dirty="0" smtClean="0"/>
              <a:t>Most recent Census data by block group</a:t>
            </a:r>
          </a:p>
          <a:p>
            <a:r>
              <a:rPr lang="en-US" sz="2600" dirty="0" smtClean="0"/>
              <a:t>Other ways to account (building permits or septic system permits)</a:t>
            </a:r>
          </a:p>
          <a:p>
            <a:r>
              <a:rPr lang="en-US" sz="2600" dirty="0" smtClean="0"/>
              <a:t>Employment data (Texas Workforce Commission)</a:t>
            </a:r>
          </a:p>
          <a:p>
            <a:r>
              <a:rPr lang="en-US" sz="2600" dirty="0" smtClean="0"/>
              <a:t>Local knowledge</a:t>
            </a:r>
          </a:p>
        </p:txBody>
      </p:sp>
      <p:sp>
        <p:nvSpPr>
          <p:cNvPr id="4" name="Rounded Rectangle 3"/>
          <p:cNvSpPr/>
          <p:nvPr/>
        </p:nvSpPr>
        <p:spPr>
          <a:xfrm>
            <a:off x="228600" y="152400"/>
            <a:ext cx="2000451" cy="1378310"/>
          </a:xfrm>
          <a:prstGeom prst="roundRect">
            <a:avLst/>
          </a:prstGeom>
          <a:blipFill rotWithShape="0">
            <a:blip r:embed="rId3" cstate="print"/>
            <a:stretch>
              <a:fillRect/>
            </a:stretch>
          </a:blip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sp>
      <p:sp>
        <p:nvSpPr>
          <p:cNvPr id="5" name="Title 2"/>
          <p:cNvSpPr txBox="1">
            <a:spLocks/>
          </p:cNvSpPr>
          <p:nvPr/>
        </p:nvSpPr>
        <p:spPr>
          <a:xfrm>
            <a:off x="457200" y="228600"/>
            <a:ext cx="1524000" cy="11430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2D2D19"/>
                </a:solidFill>
                <a:effectLst/>
                <a:uLnTx/>
                <a:uFillTx/>
                <a:latin typeface="+mj-lt"/>
                <a:ea typeface="+mj-ea"/>
                <a:cs typeface="+mj-cs"/>
              </a:rPr>
              <a:t>Data</a:t>
            </a:r>
            <a:endParaRPr kumimoji="0" lang="en-US" sz="5400" b="1" i="0" u="none" strike="noStrike" kern="1200" cap="none" spc="0" normalizeH="0" baseline="0" noProof="0" dirty="0">
              <a:ln>
                <a:noFill/>
              </a:ln>
              <a:solidFill>
                <a:srgbClr val="2D2D1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Forecast Year Demographics</a:t>
            </a:r>
            <a:endParaRPr lang="en-US" dirty="0"/>
          </a:p>
        </p:txBody>
      </p:sp>
      <p:sp>
        <p:nvSpPr>
          <p:cNvPr id="3" name="Content Placeholder 2"/>
          <p:cNvSpPr>
            <a:spLocks noGrp="1"/>
          </p:cNvSpPr>
          <p:nvPr>
            <p:ph idx="1"/>
          </p:nvPr>
        </p:nvSpPr>
        <p:spPr/>
        <p:txBody>
          <a:bodyPr/>
          <a:lstStyle/>
          <a:p>
            <a:r>
              <a:rPr lang="en-US" dirty="0" smtClean="0"/>
              <a:t>SDC forecast year control totals</a:t>
            </a:r>
          </a:p>
          <a:p>
            <a:pPr lvl="1"/>
            <a:r>
              <a:rPr lang="en-US" dirty="0" smtClean="0"/>
              <a:t>MPO needs to choose</a:t>
            </a:r>
          </a:p>
          <a:p>
            <a:pPr lvl="1"/>
            <a:r>
              <a:rPr lang="en-US" dirty="0" smtClean="0"/>
              <a:t>Recommendation</a:t>
            </a:r>
          </a:p>
          <a:p>
            <a:r>
              <a:rPr lang="en-US" dirty="0" smtClean="0"/>
              <a:t>Local plans/knowledge</a:t>
            </a:r>
            <a:endParaRPr lang="en-US" dirty="0"/>
          </a:p>
        </p:txBody>
      </p:sp>
      <p:sp>
        <p:nvSpPr>
          <p:cNvPr id="4" name="Rounded Rectangle 3"/>
          <p:cNvSpPr/>
          <p:nvPr/>
        </p:nvSpPr>
        <p:spPr>
          <a:xfrm>
            <a:off x="228600" y="152400"/>
            <a:ext cx="2000451" cy="1378310"/>
          </a:xfrm>
          <a:prstGeom prst="roundRect">
            <a:avLst/>
          </a:prstGeom>
          <a:blipFill rotWithShape="0">
            <a:blip r:embed="rId3" cstate="print"/>
            <a:stretch>
              <a:fillRect/>
            </a:stretch>
          </a:blip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5">
              <a:hueOff val="-3311292"/>
              <a:satOff val="13270"/>
              <a:lumOff val="2876"/>
              <a:alphaOff val="0"/>
            </a:schemeClr>
          </a:effectRef>
          <a:fontRef idx="minor">
            <a:schemeClr val="lt1"/>
          </a:fontRef>
        </p:style>
      </p:sp>
      <p:sp>
        <p:nvSpPr>
          <p:cNvPr id="5" name="Title 2"/>
          <p:cNvSpPr txBox="1">
            <a:spLocks/>
          </p:cNvSpPr>
          <p:nvPr/>
        </p:nvSpPr>
        <p:spPr>
          <a:xfrm>
            <a:off x="457200" y="228600"/>
            <a:ext cx="1524000" cy="1143000"/>
          </a:xfrm>
          <a:prstGeom prst="rect">
            <a:avLst/>
          </a:prstGeom>
          <a:no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rgbClr val="2D2D19"/>
                </a:solidFill>
                <a:effectLst/>
                <a:uLnTx/>
                <a:uFillTx/>
                <a:latin typeface="+mj-lt"/>
                <a:ea typeface="+mj-ea"/>
                <a:cs typeface="+mj-cs"/>
              </a:rPr>
              <a:t>Data</a:t>
            </a:r>
            <a:endParaRPr kumimoji="0" lang="en-US" sz="5400" b="1" i="0" u="none" strike="noStrike" kern="1200" cap="none" spc="0" normalizeH="0" baseline="0" noProof="0" dirty="0">
              <a:ln>
                <a:noFill/>
              </a:ln>
              <a:solidFill>
                <a:srgbClr val="2D2D19"/>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Package Typically Provided to MPOs for Inputs Development (Exhibit)</a:t>
            </a:r>
            <a:endParaRPr lang="en-US"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Census Data Resources</a:t>
            </a:r>
            <a:endParaRPr lang="en-US"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313"/>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 of Texas Data Resources</a:t>
            </a:r>
            <a:endParaRPr lang="en-US"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6626"/>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Activity: Other Potential Data Sources</a:t>
            </a:r>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95752" y="1550359"/>
            <a:ext cx="7510048" cy="4240841"/>
            <a:chOff x="304800" y="1678781"/>
            <a:chExt cx="8227219" cy="4645819"/>
          </a:xfrm>
        </p:grpSpPr>
        <p:sp>
          <p:nvSpPr>
            <p:cNvPr id="66" name="Oval 65"/>
            <p:cNvSpPr/>
            <p:nvPr/>
          </p:nvSpPr>
          <p:spPr>
            <a:xfrm>
              <a:off x="954881" y="2895600"/>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a:off x="762000" y="3359944"/>
              <a:ext cx="835819" cy="523875"/>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Oval 89"/>
            <p:cNvSpPr/>
            <p:nvPr/>
          </p:nvSpPr>
          <p:spPr>
            <a:xfrm>
              <a:off x="1490662"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Freeform 90"/>
            <p:cNvSpPr/>
            <p:nvPr/>
          </p:nvSpPr>
          <p:spPr>
            <a:xfrm>
              <a:off x="1297781"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Oval 91"/>
            <p:cNvSpPr/>
            <p:nvPr/>
          </p:nvSpPr>
          <p:spPr>
            <a:xfrm>
              <a:off x="497681"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Freeform 92"/>
            <p:cNvSpPr/>
            <p:nvPr/>
          </p:nvSpPr>
          <p:spPr>
            <a:xfrm>
              <a:off x="304800"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Oval 93"/>
            <p:cNvSpPr/>
            <p:nvPr/>
          </p:nvSpPr>
          <p:spPr>
            <a:xfrm>
              <a:off x="3471862"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Freeform 94"/>
            <p:cNvSpPr/>
            <p:nvPr/>
          </p:nvSpPr>
          <p:spPr>
            <a:xfrm>
              <a:off x="3278981"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Oval 95"/>
            <p:cNvSpPr/>
            <p:nvPr/>
          </p:nvSpPr>
          <p:spPr>
            <a:xfrm>
              <a:off x="2478881"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Freeform 96"/>
            <p:cNvSpPr/>
            <p:nvPr/>
          </p:nvSpPr>
          <p:spPr>
            <a:xfrm>
              <a:off x="2286000"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p:cNvSpPr/>
            <p:nvPr/>
          </p:nvSpPr>
          <p:spPr>
            <a:xfrm>
              <a:off x="5453062"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98"/>
            <p:cNvSpPr/>
            <p:nvPr/>
          </p:nvSpPr>
          <p:spPr>
            <a:xfrm>
              <a:off x="5260181"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p:cNvSpPr/>
            <p:nvPr/>
          </p:nvSpPr>
          <p:spPr>
            <a:xfrm>
              <a:off x="4460081"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Freeform 100"/>
            <p:cNvSpPr/>
            <p:nvPr/>
          </p:nvSpPr>
          <p:spPr>
            <a:xfrm>
              <a:off x="4267200"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p:cNvSpPr/>
            <p:nvPr/>
          </p:nvSpPr>
          <p:spPr>
            <a:xfrm>
              <a:off x="7434262"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Freeform 102"/>
            <p:cNvSpPr/>
            <p:nvPr/>
          </p:nvSpPr>
          <p:spPr>
            <a:xfrm>
              <a:off x="7241381"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p:cNvSpPr/>
            <p:nvPr/>
          </p:nvSpPr>
          <p:spPr>
            <a:xfrm>
              <a:off x="6441281" y="16787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Freeform 104"/>
            <p:cNvSpPr/>
            <p:nvPr/>
          </p:nvSpPr>
          <p:spPr>
            <a:xfrm>
              <a:off x="6248400" y="21359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Oval 105"/>
            <p:cNvSpPr/>
            <p:nvPr/>
          </p:nvSpPr>
          <p:spPr>
            <a:xfrm>
              <a:off x="1945481"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Freeform 106"/>
            <p:cNvSpPr/>
            <p:nvPr/>
          </p:nvSpPr>
          <p:spPr>
            <a:xfrm>
              <a:off x="1752600"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p:cNvSpPr/>
            <p:nvPr/>
          </p:nvSpPr>
          <p:spPr>
            <a:xfrm>
              <a:off x="3926681"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Freeform 108"/>
            <p:cNvSpPr/>
            <p:nvPr/>
          </p:nvSpPr>
          <p:spPr>
            <a:xfrm>
              <a:off x="3733800"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Oval 109"/>
            <p:cNvSpPr/>
            <p:nvPr/>
          </p:nvSpPr>
          <p:spPr>
            <a:xfrm>
              <a:off x="2933700"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Freeform 110"/>
            <p:cNvSpPr/>
            <p:nvPr/>
          </p:nvSpPr>
          <p:spPr>
            <a:xfrm>
              <a:off x="2740819"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Oval 111"/>
            <p:cNvSpPr/>
            <p:nvPr/>
          </p:nvSpPr>
          <p:spPr>
            <a:xfrm>
              <a:off x="5907881"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Freeform 112"/>
            <p:cNvSpPr/>
            <p:nvPr/>
          </p:nvSpPr>
          <p:spPr>
            <a:xfrm>
              <a:off x="5715000"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Oval 113"/>
            <p:cNvSpPr/>
            <p:nvPr/>
          </p:nvSpPr>
          <p:spPr>
            <a:xfrm>
              <a:off x="4914900"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Freeform 114"/>
            <p:cNvSpPr/>
            <p:nvPr/>
          </p:nvSpPr>
          <p:spPr>
            <a:xfrm>
              <a:off x="4722019"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p:cNvSpPr/>
            <p:nvPr/>
          </p:nvSpPr>
          <p:spPr>
            <a:xfrm>
              <a:off x="7889081"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Freeform 116"/>
            <p:cNvSpPr/>
            <p:nvPr/>
          </p:nvSpPr>
          <p:spPr>
            <a:xfrm>
              <a:off x="7696200"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p:cNvSpPr/>
            <p:nvPr/>
          </p:nvSpPr>
          <p:spPr>
            <a:xfrm>
              <a:off x="6896100" y="28979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Freeform 118"/>
            <p:cNvSpPr/>
            <p:nvPr/>
          </p:nvSpPr>
          <p:spPr>
            <a:xfrm>
              <a:off x="6703219" y="33551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p:cNvSpPr/>
            <p:nvPr/>
          </p:nvSpPr>
          <p:spPr>
            <a:xfrm>
              <a:off x="954881" y="5334000"/>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762000" y="5798344"/>
              <a:ext cx="835819" cy="523875"/>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Oval 121"/>
            <p:cNvSpPr/>
            <p:nvPr/>
          </p:nvSpPr>
          <p:spPr>
            <a:xfrm>
              <a:off x="1490662"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1297781"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p:cNvSpPr/>
            <p:nvPr/>
          </p:nvSpPr>
          <p:spPr>
            <a:xfrm>
              <a:off x="497681"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Freeform 124"/>
            <p:cNvSpPr/>
            <p:nvPr/>
          </p:nvSpPr>
          <p:spPr>
            <a:xfrm>
              <a:off x="304800"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Oval 125"/>
            <p:cNvSpPr/>
            <p:nvPr/>
          </p:nvSpPr>
          <p:spPr>
            <a:xfrm>
              <a:off x="3471862"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Freeform 126"/>
            <p:cNvSpPr/>
            <p:nvPr/>
          </p:nvSpPr>
          <p:spPr>
            <a:xfrm>
              <a:off x="3278981"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Oval 127"/>
            <p:cNvSpPr/>
            <p:nvPr/>
          </p:nvSpPr>
          <p:spPr>
            <a:xfrm>
              <a:off x="2478881"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Freeform 128"/>
            <p:cNvSpPr/>
            <p:nvPr/>
          </p:nvSpPr>
          <p:spPr>
            <a:xfrm>
              <a:off x="2286000"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Oval 129"/>
            <p:cNvSpPr/>
            <p:nvPr/>
          </p:nvSpPr>
          <p:spPr>
            <a:xfrm>
              <a:off x="5453062"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Freeform 130"/>
            <p:cNvSpPr/>
            <p:nvPr/>
          </p:nvSpPr>
          <p:spPr>
            <a:xfrm>
              <a:off x="5260181"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Oval 131"/>
            <p:cNvSpPr/>
            <p:nvPr/>
          </p:nvSpPr>
          <p:spPr>
            <a:xfrm>
              <a:off x="4460081"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Freeform 132"/>
            <p:cNvSpPr/>
            <p:nvPr/>
          </p:nvSpPr>
          <p:spPr>
            <a:xfrm>
              <a:off x="4267200"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Oval 133"/>
            <p:cNvSpPr/>
            <p:nvPr/>
          </p:nvSpPr>
          <p:spPr>
            <a:xfrm>
              <a:off x="7434262"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Freeform 134"/>
            <p:cNvSpPr/>
            <p:nvPr/>
          </p:nvSpPr>
          <p:spPr>
            <a:xfrm>
              <a:off x="7241381"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Oval 135"/>
            <p:cNvSpPr/>
            <p:nvPr/>
          </p:nvSpPr>
          <p:spPr>
            <a:xfrm>
              <a:off x="6441281" y="41171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Freeform 136"/>
            <p:cNvSpPr/>
            <p:nvPr/>
          </p:nvSpPr>
          <p:spPr>
            <a:xfrm>
              <a:off x="6248400" y="45743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Oval 137"/>
            <p:cNvSpPr/>
            <p:nvPr/>
          </p:nvSpPr>
          <p:spPr>
            <a:xfrm>
              <a:off x="1945481"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Freeform 138"/>
            <p:cNvSpPr/>
            <p:nvPr/>
          </p:nvSpPr>
          <p:spPr>
            <a:xfrm>
              <a:off x="1752600"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p:cNvSpPr/>
            <p:nvPr/>
          </p:nvSpPr>
          <p:spPr>
            <a:xfrm>
              <a:off x="3926681"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Freeform 140"/>
            <p:cNvSpPr/>
            <p:nvPr/>
          </p:nvSpPr>
          <p:spPr>
            <a:xfrm>
              <a:off x="3733800"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2933700"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Freeform 142"/>
            <p:cNvSpPr/>
            <p:nvPr/>
          </p:nvSpPr>
          <p:spPr>
            <a:xfrm>
              <a:off x="2740819"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Oval 143"/>
            <p:cNvSpPr/>
            <p:nvPr/>
          </p:nvSpPr>
          <p:spPr>
            <a:xfrm>
              <a:off x="5907881"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Freeform 144"/>
            <p:cNvSpPr/>
            <p:nvPr/>
          </p:nvSpPr>
          <p:spPr>
            <a:xfrm>
              <a:off x="5715000"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Oval 145"/>
            <p:cNvSpPr/>
            <p:nvPr/>
          </p:nvSpPr>
          <p:spPr>
            <a:xfrm>
              <a:off x="4914900"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Freeform 146"/>
            <p:cNvSpPr/>
            <p:nvPr/>
          </p:nvSpPr>
          <p:spPr>
            <a:xfrm>
              <a:off x="4722019"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8" name="Oval 147"/>
            <p:cNvSpPr/>
            <p:nvPr/>
          </p:nvSpPr>
          <p:spPr>
            <a:xfrm>
              <a:off x="7889081"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Freeform 148"/>
            <p:cNvSpPr/>
            <p:nvPr/>
          </p:nvSpPr>
          <p:spPr>
            <a:xfrm>
              <a:off x="7696200"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0" name="Oval 149"/>
            <p:cNvSpPr/>
            <p:nvPr/>
          </p:nvSpPr>
          <p:spPr>
            <a:xfrm>
              <a:off x="6896100" y="5336381"/>
              <a:ext cx="457200" cy="4714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1" name="Freeform 150"/>
            <p:cNvSpPr/>
            <p:nvPr/>
          </p:nvSpPr>
          <p:spPr>
            <a:xfrm>
              <a:off x="6703219" y="5793581"/>
              <a:ext cx="835819" cy="531019"/>
            </a:xfrm>
            <a:custGeom>
              <a:avLst/>
              <a:gdLst>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97644 w 835819"/>
                <a:gd name="connsiteY15" fmla="*/ 1905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54794 w 835819"/>
                <a:gd name="connsiteY14" fmla="*/ 4762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26269 w 835819"/>
                <a:gd name="connsiteY10" fmla="*/ 26194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2938 w 835819"/>
                <a:gd name="connsiteY10" fmla="*/ 35719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 name="connsiteX0" fmla="*/ 0 w 835819"/>
                <a:gd name="connsiteY0" fmla="*/ 523875 h 523875"/>
                <a:gd name="connsiteX1" fmla="*/ 835819 w 835819"/>
                <a:gd name="connsiteY1" fmla="*/ 523875 h 523875"/>
                <a:gd name="connsiteX2" fmla="*/ 833438 w 835819"/>
                <a:gd name="connsiteY2" fmla="*/ 326231 h 523875"/>
                <a:gd name="connsiteX3" fmla="*/ 828675 w 835819"/>
                <a:gd name="connsiteY3" fmla="*/ 295275 h 523875"/>
                <a:gd name="connsiteX4" fmla="*/ 823913 w 835819"/>
                <a:gd name="connsiteY4" fmla="*/ 261937 h 523875"/>
                <a:gd name="connsiteX5" fmla="*/ 819150 w 835819"/>
                <a:gd name="connsiteY5" fmla="*/ 223837 h 523875"/>
                <a:gd name="connsiteX6" fmla="*/ 804863 w 835819"/>
                <a:gd name="connsiteY6" fmla="*/ 176212 h 523875"/>
                <a:gd name="connsiteX7" fmla="*/ 781050 w 835819"/>
                <a:gd name="connsiteY7" fmla="*/ 133350 h 523875"/>
                <a:gd name="connsiteX8" fmla="*/ 747713 w 835819"/>
                <a:gd name="connsiteY8" fmla="*/ 85725 h 523875"/>
                <a:gd name="connsiteX9" fmla="*/ 702469 w 835819"/>
                <a:gd name="connsiteY9" fmla="*/ 52387 h 523875"/>
                <a:gd name="connsiteX10" fmla="*/ 647700 w 835819"/>
                <a:gd name="connsiteY10" fmla="*/ 28575 h 523875"/>
                <a:gd name="connsiteX11" fmla="*/ 590550 w 835819"/>
                <a:gd name="connsiteY11" fmla="*/ 19050 h 523875"/>
                <a:gd name="connsiteX12" fmla="*/ 535781 w 835819"/>
                <a:gd name="connsiteY12" fmla="*/ 4762 h 523875"/>
                <a:gd name="connsiteX13" fmla="*/ 302419 w 835819"/>
                <a:gd name="connsiteY13" fmla="*/ 0 h 523875"/>
                <a:gd name="connsiteX14" fmla="*/ 247650 w 835819"/>
                <a:gd name="connsiteY14" fmla="*/ 9525 h 523875"/>
                <a:gd name="connsiteX15" fmla="*/ 166688 w 835819"/>
                <a:gd name="connsiteY15" fmla="*/ 38100 h 523875"/>
                <a:gd name="connsiteX16" fmla="*/ 135731 w 835819"/>
                <a:gd name="connsiteY16" fmla="*/ 59531 h 523875"/>
                <a:gd name="connsiteX17" fmla="*/ 90488 w 835819"/>
                <a:gd name="connsiteY17" fmla="*/ 92869 h 523875"/>
                <a:gd name="connsiteX18" fmla="*/ 64294 w 835819"/>
                <a:gd name="connsiteY18" fmla="*/ 128587 h 523875"/>
                <a:gd name="connsiteX19" fmla="*/ 47625 w 835819"/>
                <a:gd name="connsiteY19" fmla="*/ 164306 h 523875"/>
                <a:gd name="connsiteX20" fmla="*/ 28575 w 835819"/>
                <a:gd name="connsiteY20" fmla="*/ 214312 h 523875"/>
                <a:gd name="connsiteX21" fmla="*/ 19050 w 835819"/>
                <a:gd name="connsiteY21" fmla="*/ 250031 h 523875"/>
                <a:gd name="connsiteX22" fmla="*/ 11906 w 835819"/>
                <a:gd name="connsiteY22" fmla="*/ 302419 h 523875"/>
                <a:gd name="connsiteX23" fmla="*/ 7144 w 835819"/>
                <a:gd name="connsiteY23" fmla="*/ 354806 h 523875"/>
                <a:gd name="connsiteX24" fmla="*/ 4763 w 835819"/>
                <a:gd name="connsiteY24" fmla="*/ 402431 h 523875"/>
                <a:gd name="connsiteX25" fmla="*/ 0 w 835819"/>
                <a:gd name="connsiteY25" fmla="*/ 5238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5819" h="523875">
                  <a:moveTo>
                    <a:pt x="0" y="523875"/>
                  </a:moveTo>
                  <a:lnTo>
                    <a:pt x="835819" y="523875"/>
                  </a:lnTo>
                  <a:cubicBezTo>
                    <a:pt x="835025" y="457994"/>
                    <a:pt x="834232" y="392112"/>
                    <a:pt x="833438" y="326231"/>
                  </a:cubicBezTo>
                  <a:lnTo>
                    <a:pt x="828675" y="295275"/>
                  </a:lnTo>
                  <a:lnTo>
                    <a:pt x="823913" y="261937"/>
                  </a:lnTo>
                  <a:lnTo>
                    <a:pt x="819150" y="223837"/>
                  </a:lnTo>
                  <a:lnTo>
                    <a:pt x="804863" y="176212"/>
                  </a:lnTo>
                  <a:lnTo>
                    <a:pt x="781050" y="133350"/>
                  </a:lnTo>
                  <a:lnTo>
                    <a:pt x="747713" y="85725"/>
                  </a:lnTo>
                  <a:lnTo>
                    <a:pt x="702469" y="52387"/>
                  </a:lnTo>
                  <a:lnTo>
                    <a:pt x="647700" y="28575"/>
                  </a:lnTo>
                  <a:lnTo>
                    <a:pt x="590550" y="19050"/>
                  </a:lnTo>
                  <a:lnTo>
                    <a:pt x="535781" y="4762"/>
                  </a:lnTo>
                  <a:lnTo>
                    <a:pt x="302419" y="0"/>
                  </a:lnTo>
                  <a:lnTo>
                    <a:pt x="247650" y="9525"/>
                  </a:lnTo>
                  <a:lnTo>
                    <a:pt x="166688" y="38100"/>
                  </a:lnTo>
                  <a:lnTo>
                    <a:pt x="135731" y="59531"/>
                  </a:lnTo>
                  <a:lnTo>
                    <a:pt x="90488" y="92869"/>
                  </a:lnTo>
                  <a:lnTo>
                    <a:pt x="64294" y="128587"/>
                  </a:lnTo>
                  <a:lnTo>
                    <a:pt x="47625" y="164306"/>
                  </a:lnTo>
                  <a:lnTo>
                    <a:pt x="28575" y="214312"/>
                  </a:lnTo>
                  <a:lnTo>
                    <a:pt x="19050" y="250031"/>
                  </a:lnTo>
                  <a:lnTo>
                    <a:pt x="11906" y="302419"/>
                  </a:lnTo>
                  <a:lnTo>
                    <a:pt x="7144" y="354806"/>
                  </a:lnTo>
                  <a:lnTo>
                    <a:pt x="4763" y="402431"/>
                  </a:lnTo>
                  <a:lnTo>
                    <a:pt x="0" y="5238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2" name="Title 151"/>
          <p:cNvSpPr>
            <a:spLocks noGrp="1"/>
          </p:cNvSpPr>
          <p:nvPr>
            <p:ph type="title"/>
          </p:nvPr>
        </p:nvSpPr>
        <p:spPr/>
        <p:txBody>
          <a:bodyPr/>
          <a:lstStyle/>
          <a:p>
            <a:r>
              <a:rPr lang="en-US" dirty="0" smtClean="0"/>
              <a:t>Introductions</a:t>
            </a:r>
            <a:endParaRPr lang="en-US" dirty="0"/>
          </a:p>
        </p:txBody>
      </p:sp>
      <p:pic>
        <p:nvPicPr>
          <p:cNvPr id="67"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7136584" y="228600"/>
            <a:ext cx="1702616" cy="127696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3429000" cy="4267200"/>
          </a:xfrm>
        </p:spPr>
        <p:txBody>
          <a:bodyPr anchor="t">
            <a:normAutofit/>
          </a:bodyPr>
          <a:lstStyle/>
          <a:p>
            <a:r>
              <a:rPr lang="en-US" dirty="0" smtClean="0"/>
              <a:t>We know what traffic is today. What will it be like in 10-, 20-, 30-years? </a:t>
            </a:r>
            <a:endParaRPr lang="en-US" dirty="0"/>
          </a:p>
        </p:txBody>
      </p:sp>
      <p:pic>
        <p:nvPicPr>
          <p:cNvPr id="12" name="Picture 3"/>
          <p:cNvPicPr>
            <a:picLocks noChangeAspect="1" noChangeArrowheads="1"/>
          </p:cNvPicPr>
          <p:nvPr/>
        </p:nvPicPr>
        <p:blipFill>
          <a:blip r:embed="rId3" cstate="print"/>
          <a:srcRect l="32777" r="31667" b="36709"/>
          <a:stretch>
            <a:fillRect/>
          </a:stretch>
        </p:blipFill>
        <p:spPr bwMode="auto">
          <a:xfrm>
            <a:off x="4084930" y="868680"/>
            <a:ext cx="4525670" cy="5303520"/>
          </a:xfrm>
          <a:prstGeom prst="rect">
            <a:avLst/>
          </a:prstGeom>
          <a:noFill/>
          <a:ln w="9525">
            <a:noFill/>
            <a:miter lim="800000"/>
            <a:headEnd/>
            <a:tailEnd/>
          </a:ln>
        </p:spPr>
      </p:pic>
      <p:sp>
        <p:nvSpPr>
          <p:cNvPr id="20" name="Text Placeholder 6"/>
          <p:cNvSpPr txBox="1">
            <a:spLocks/>
          </p:cNvSpPr>
          <p:nvPr/>
        </p:nvSpPr>
        <p:spPr>
          <a:xfrm>
            <a:off x="4267200" y="5726113"/>
            <a:ext cx="841375" cy="369887"/>
          </a:xfrm>
          <a:prstGeom prst="rect">
            <a:avLst/>
          </a:prstGeom>
          <a:solidFill>
            <a:srgbClr val="501D1C"/>
          </a:solidFill>
        </p:spPr>
        <p:txBody>
          <a:bodyPr anchor="ctr">
            <a:normAutofit fontScale="70000" lnSpcReduction="20000"/>
          </a:bodyPr>
          <a:lstStyle/>
          <a:p>
            <a:pPr marL="342900" marR="0" lvl="0" indent="-342900" algn="ctr" defTabSz="914400" rtl="0" eaLnBrk="1" fontAlgn="auto" latinLnBrk="0" hangingPunct="1">
              <a:lnSpc>
                <a:spcPct val="100000"/>
              </a:lnSpc>
              <a:spcBef>
                <a:spcPct val="20000"/>
              </a:spcBef>
              <a:spcAft>
                <a:spcPts val="0"/>
              </a:spcAft>
              <a:buClrTx/>
              <a:buSzTx/>
              <a:tabLst/>
              <a:defRPr/>
            </a:pPr>
            <a:r>
              <a:rPr lang="en-US" sz="3200" dirty="0" smtClean="0">
                <a:solidFill>
                  <a:schemeClr val="bg1"/>
                </a:solidFill>
              </a:rPr>
              <a:t>2010</a:t>
            </a: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sp>
        <p:nvSpPr>
          <p:cNvPr id="23" name="Content Placeholder 2"/>
          <p:cNvSpPr>
            <a:spLocks noGrp="1"/>
          </p:cNvSpPr>
          <p:nvPr>
            <p:ph idx="1"/>
          </p:nvPr>
        </p:nvSpPr>
        <p:spPr>
          <a:xfrm>
            <a:off x="457200" y="4343400"/>
            <a:ext cx="3657600" cy="1706563"/>
          </a:xfrm>
        </p:spPr>
        <p:txBody>
          <a:bodyPr anchor="t">
            <a:normAutofit/>
          </a:bodyPr>
          <a:lstStyle/>
          <a:p>
            <a:pPr marL="228600" lvl="0" indent="-228600"/>
            <a:r>
              <a:rPr lang="en-US" dirty="0" smtClean="0"/>
              <a:t>Travel models consider:</a:t>
            </a:r>
          </a:p>
          <a:p>
            <a:pPr marL="228600" lvl="0" indent="-228600">
              <a:buFont typeface="Arial" pitchFamily="34" charset="0"/>
              <a:buChar char="•"/>
            </a:pPr>
            <a:r>
              <a:rPr lang="en-US" dirty="0" smtClean="0"/>
              <a:t>Through-traffic changes</a:t>
            </a:r>
          </a:p>
          <a:p>
            <a:pPr marL="228600" lvl="0" indent="-228600">
              <a:buFont typeface="Arial" pitchFamily="34" charset="0"/>
              <a:buChar char="•"/>
            </a:pPr>
            <a:r>
              <a:rPr lang="en-US" dirty="0" smtClean="0"/>
              <a:t>Local-traffic changes</a:t>
            </a:r>
          </a:p>
          <a:p>
            <a:pPr marL="228600" lvl="0" indent="-228600">
              <a:buFont typeface="Arial" pitchFamily="34" charset="0"/>
              <a:buChar char="•"/>
            </a:pPr>
            <a:endParaRPr lang="en-US" dirty="0" smtClean="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Texas-Specific</a:t>
            </a:r>
            <a:br>
              <a:rPr lang="en-US" dirty="0" smtClean="0"/>
            </a:br>
            <a:r>
              <a:rPr lang="en-US" dirty="0" smtClean="0"/>
              <a:t>References &amp; Guidelines</a:t>
            </a:r>
            <a:br>
              <a:rPr lang="en-US" dirty="0" smtClean="0"/>
            </a:br>
            <a:r>
              <a:rPr lang="en-US" dirty="0" smtClean="0"/>
              <a:t>(Exhibit)</a:t>
            </a:r>
            <a:endParaRPr lang="en-US"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6626"/>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General</a:t>
            </a:r>
            <a:br>
              <a:rPr lang="en-US" dirty="0" smtClean="0"/>
            </a:br>
            <a:r>
              <a:rPr lang="en-US" dirty="0" smtClean="0"/>
              <a:t>References &amp; Guidelines</a:t>
            </a:r>
            <a:br>
              <a:rPr lang="en-US" dirty="0" smtClean="0"/>
            </a:br>
            <a:r>
              <a:rPr lang="en-US" dirty="0" smtClean="0"/>
              <a:t>(Exhibit)</a:t>
            </a:r>
            <a:endParaRPr lang="en-US"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Training Available to MPOs on Modeling</a:t>
            </a:r>
            <a:br>
              <a:rPr lang="en-US" dirty="0" smtClean="0"/>
            </a:br>
            <a:r>
              <a:rPr lang="en-US" dirty="0" smtClean="0"/>
              <a:t>(Exhibit)</a:t>
            </a:r>
            <a:endParaRPr lang="en-US"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US" dirty="0" smtClean="0"/>
              <a:t>Texas Package &amp; TransCAD Licensing Explained (Exhibit)</a:t>
            </a:r>
            <a:endParaRPr lang="en-US" dirty="0"/>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52400"/>
            <a:ext cx="4800600" cy="6214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Other Texas Package Software Requests</a:t>
            </a:r>
            <a:br>
              <a:rPr lang="en-US" dirty="0" smtClean="0"/>
            </a:br>
            <a:r>
              <a:rPr lang="en-US" dirty="0" smtClean="0"/>
              <a:t>(Exhibit)</a:t>
            </a:r>
            <a:endParaRPr lang="en-US" dirty="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90600"/>
            <a:ext cx="8763000" cy="4191000"/>
          </a:xfrm>
        </p:spPr>
        <p:txBody>
          <a:bodyPr>
            <a:normAutofit/>
          </a:bodyPr>
          <a:lstStyle/>
          <a:p>
            <a:pPr algn="ctr"/>
            <a:r>
              <a:rPr lang="en-US" dirty="0" smtClean="0"/>
              <a:t>Other Resources &amp; Assistance</a:t>
            </a:r>
            <a:endParaRPr lang="en-US" dirty="0"/>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4953000"/>
            <a:ext cx="8839200" cy="1371600"/>
          </a:xfrm>
        </p:spPr>
        <p:txBody>
          <a:bodyPr>
            <a:normAutofit/>
          </a:bodyPr>
          <a:lstStyle/>
          <a:p>
            <a:r>
              <a:rPr lang="en-US" dirty="0" smtClean="0"/>
              <a:t>One-Stop Demographic Data Analysis Tool</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1219200" y="152400"/>
            <a:ext cx="6896100" cy="51239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Other Assistance</a:t>
            </a:r>
            <a:endParaRPr lang="en-US"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3" name="Group 2"/>
          <p:cNvGrpSpPr/>
          <p:nvPr/>
        </p:nvGrpSpPr>
        <p:grpSpPr>
          <a:xfrm>
            <a:off x="381000" y="1981201"/>
            <a:ext cx="8305800" cy="4483661"/>
            <a:chOff x="228600" y="1981201"/>
            <a:chExt cx="8610600" cy="4648199"/>
          </a:xfrm>
        </p:grpSpPr>
        <p:sp>
          <p:nvSpPr>
            <p:cNvPr id="6" name="Freeform 5"/>
            <p:cNvSpPr/>
            <p:nvPr/>
          </p:nvSpPr>
          <p:spPr>
            <a:xfrm rot="21600000">
              <a:off x="2209800" y="1981201"/>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400" kern="1200" dirty="0" smtClean="0"/>
                <a:t>Resources</a:t>
              </a:r>
            </a:p>
          </p:txBody>
        </p:sp>
        <p:graphicFrame>
          <p:nvGraphicFramePr>
            <p:cNvPr id="10" name="Diagram 9"/>
            <p:cNvGraphicFramePr/>
            <p:nvPr>
              <p:extLst>
                <p:ext uri="{D42A27DB-BD31-4B8C-83A1-F6EECF244321}">
                  <p14:modId xmlns:p14="http://schemas.microsoft.com/office/powerpoint/2010/main" val="3040594310"/>
                </p:ext>
              </p:extLst>
            </p:nvPr>
          </p:nvGraphicFramePr>
          <p:xfrm>
            <a:off x="228600" y="3124200"/>
            <a:ext cx="86106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5"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
        <p:nvSpPr>
          <p:cNvPr id="27" name="Rectangle 26"/>
          <p:cNvSpPr/>
          <p:nvPr/>
        </p:nvSpPr>
        <p:spPr>
          <a:xfrm>
            <a:off x="7800362" y="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28" name="Rectangle 27"/>
          <p:cNvSpPr/>
          <p:nvPr/>
        </p:nvSpPr>
        <p:spPr>
          <a:xfrm>
            <a:off x="7848600" y="8811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0" name="Rectangle 29"/>
          <p:cNvSpPr/>
          <p:nvPr/>
        </p:nvSpPr>
        <p:spPr>
          <a:xfrm>
            <a:off x="7772400" y="17955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1" name="Rectangle 30"/>
          <p:cNvSpPr/>
          <p:nvPr/>
        </p:nvSpPr>
        <p:spPr>
          <a:xfrm>
            <a:off x="7772400" y="28623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3429000" cy="2514600"/>
          </a:xfrm>
        </p:spPr>
        <p:txBody>
          <a:bodyPr anchor="t">
            <a:normAutofit/>
          </a:bodyPr>
          <a:lstStyle/>
          <a:p>
            <a:r>
              <a:rPr lang="en-US" dirty="0" smtClean="0"/>
              <a:t>What if Local Area Develops?</a:t>
            </a:r>
            <a:endParaRPr lang="en-US" dirty="0"/>
          </a:p>
        </p:txBody>
      </p:sp>
      <p:pic>
        <p:nvPicPr>
          <p:cNvPr id="12" name="Picture 3"/>
          <p:cNvPicPr>
            <a:picLocks noChangeAspect="1" noChangeArrowheads="1"/>
          </p:cNvPicPr>
          <p:nvPr/>
        </p:nvPicPr>
        <p:blipFill>
          <a:blip r:embed="rId3" cstate="print"/>
          <a:srcRect l="32777" r="31667" b="36709"/>
          <a:stretch>
            <a:fillRect/>
          </a:stretch>
        </p:blipFill>
        <p:spPr bwMode="auto">
          <a:xfrm>
            <a:off x="4084930" y="868680"/>
            <a:ext cx="4525670" cy="5303520"/>
          </a:xfrm>
          <a:prstGeom prst="rect">
            <a:avLst/>
          </a:prstGeom>
          <a:noFill/>
          <a:ln w="9525">
            <a:noFill/>
            <a:miter lim="800000"/>
            <a:headEnd/>
            <a:tailEnd/>
          </a:ln>
        </p:spPr>
      </p:pic>
      <p:sp>
        <p:nvSpPr>
          <p:cNvPr id="13" name="Freeform 12"/>
          <p:cNvSpPr/>
          <p:nvPr/>
        </p:nvSpPr>
        <p:spPr>
          <a:xfrm>
            <a:off x="5018380" y="1447800"/>
            <a:ext cx="1352550" cy="1228725"/>
          </a:xfrm>
          <a:custGeom>
            <a:avLst/>
            <a:gdLst>
              <a:gd name="connsiteX0" fmla="*/ 1000125 w 1352550"/>
              <a:gd name="connsiteY0" fmla="*/ 0 h 1533525"/>
              <a:gd name="connsiteX1" fmla="*/ 771525 w 1352550"/>
              <a:gd name="connsiteY1" fmla="*/ 152400 h 1533525"/>
              <a:gd name="connsiteX2" fmla="*/ 95250 w 1352550"/>
              <a:gd name="connsiteY2" fmla="*/ 504825 h 1533525"/>
              <a:gd name="connsiteX3" fmla="*/ 285750 w 1352550"/>
              <a:gd name="connsiteY3" fmla="*/ 866775 h 1533525"/>
              <a:gd name="connsiteX4" fmla="*/ 0 w 1352550"/>
              <a:gd name="connsiteY4" fmla="*/ 1019175 h 1533525"/>
              <a:gd name="connsiteX5" fmla="*/ 228600 w 1352550"/>
              <a:gd name="connsiteY5" fmla="*/ 1533525 h 1533525"/>
              <a:gd name="connsiteX6" fmla="*/ 323850 w 1352550"/>
              <a:gd name="connsiteY6" fmla="*/ 1514475 h 1533525"/>
              <a:gd name="connsiteX7" fmla="*/ 419100 w 1352550"/>
              <a:gd name="connsiteY7" fmla="*/ 1533525 h 1533525"/>
              <a:gd name="connsiteX8" fmla="*/ 1285875 w 1352550"/>
              <a:gd name="connsiteY8" fmla="*/ 819150 h 1533525"/>
              <a:gd name="connsiteX9" fmla="*/ 1200150 w 1352550"/>
              <a:gd name="connsiteY9" fmla="*/ 733425 h 1533525"/>
              <a:gd name="connsiteX10" fmla="*/ 1352550 w 1352550"/>
              <a:gd name="connsiteY10" fmla="*/ 590550 h 1533525"/>
              <a:gd name="connsiteX11" fmla="*/ 1000125 w 1352550"/>
              <a:gd name="connsiteY11" fmla="*/ 0 h 1533525"/>
              <a:gd name="connsiteX0" fmla="*/ 1238250 w 1352550"/>
              <a:gd name="connsiteY0" fmla="*/ 0 h 1609725"/>
              <a:gd name="connsiteX1" fmla="*/ 771525 w 1352550"/>
              <a:gd name="connsiteY1" fmla="*/ 228600 h 1609725"/>
              <a:gd name="connsiteX2" fmla="*/ 95250 w 1352550"/>
              <a:gd name="connsiteY2" fmla="*/ 581025 h 1609725"/>
              <a:gd name="connsiteX3" fmla="*/ 285750 w 1352550"/>
              <a:gd name="connsiteY3" fmla="*/ 942975 h 1609725"/>
              <a:gd name="connsiteX4" fmla="*/ 0 w 1352550"/>
              <a:gd name="connsiteY4" fmla="*/ 1095375 h 1609725"/>
              <a:gd name="connsiteX5" fmla="*/ 228600 w 1352550"/>
              <a:gd name="connsiteY5" fmla="*/ 1609725 h 1609725"/>
              <a:gd name="connsiteX6" fmla="*/ 323850 w 1352550"/>
              <a:gd name="connsiteY6" fmla="*/ 1590675 h 1609725"/>
              <a:gd name="connsiteX7" fmla="*/ 419100 w 1352550"/>
              <a:gd name="connsiteY7" fmla="*/ 1609725 h 1609725"/>
              <a:gd name="connsiteX8" fmla="*/ 1285875 w 1352550"/>
              <a:gd name="connsiteY8" fmla="*/ 895350 h 1609725"/>
              <a:gd name="connsiteX9" fmla="*/ 1200150 w 1352550"/>
              <a:gd name="connsiteY9" fmla="*/ 809625 h 1609725"/>
              <a:gd name="connsiteX10" fmla="*/ 1352550 w 1352550"/>
              <a:gd name="connsiteY10" fmla="*/ 666750 h 1609725"/>
              <a:gd name="connsiteX11" fmla="*/ 1238250 w 1352550"/>
              <a:gd name="connsiteY11" fmla="*/ 0 h 1609725"/>
              <a:gd name="connsiteX0" fmla="*/ 1238250 w 1352550"/>
              <a:gd name="connsiteY0" fmla="*/ 0 h 1609725"/>
              <a:gd name="connsiteX1" fmla="*/ 771525 w 1352550"/>
              <a:gd name="connsiteY1" fmla="*/ 228600 h 1609725"/>
              <a:gd name="connsiteX2" fmla="*/ 95250 w 1352550"/>
              <a:gd name="connsiteY2" fmla="*/ 581025 h 1609725"/>
              <a:gd name="connsiteX3" fmla="*/ 285750 w 1352550"/>
              <a:gd name="connsiteY3" fmla="*/ 942975 h 1609725"/>
              <a:gd name="connsiteX4" fmla="*/ 0 w 1352550"/>
              <a:gd name="connsiteY4" fmla="*/ 1095375 h 1609725"/>
              <a:gd name="connsiteX5" fmla="*/ 228600 w 1352550"/>
              <a:gd name="connsiteY5" fmla="*/ 1609725 h 1609725"/>
              <a:gd name="connsiteX6" fmla="*/ 323850 w 1352550"/>
              <a:gd name="connsiteY6" fmla="*/ 1590675 h 1609725"/>
              <a:gd name="connsiteX7" fmla="*/ 419100 w 1352550"/>
              <a:gd name="connsiteY7" fmla="*/ 1609725 h 1609725"/>
              <a:gd name="connsiteX8" fmla="*/ 1285875 w 1352550"/>
              <a:gd name="connsiteY8" fmla="*/ 895350 h 1609725"/>
              <a:gd name="connsiteX9" fmla="*/ 1200150 w 1352550"/>
              <a:gd name="connsiteY9" fmla="*/ 809625 h 1609725"/>
              <a:gd name="connsiteX10" fmla="*/ 1352550 w 1352550"/>
              <a:gd name="connsiteY10" fmla="*/ 666750 h 1609725"/>
              <a:gd name="connsiteX11" fmla="*/ 1238250 w 1352550"/>
              <a:gd name="connsiteY11" fmla="*/ 0 h 1609725"/>
              <a:gd name="connsiteX0" fmla="*/ 1238250 w 1352550"/>
              <a:gd name="connsiteY0" fmla="*/ 152400 h 1381125"/>
              <a:gd name="connsiteX1" fmla="*/ 771525 w 1352550"/>
              <a:gd name="connsiteY1" fmla="*/ 0 h 1381125"/>
              <a:gd name="connsiteX2" fmla="*/ 95250 w 1352550"/>
              <a:gd name="connsiteY2" fmla="*/ 352425 h 1381125"/>
              <a:gd name="connsiteX3" fmla="*/ 285750 w 1352550"/>
              <a:gd name="connsiteY3" fmla="*/ 714375 h 1381125"/>
              <a:gd name="connsiteX4" fmla="*/ 0 w 1352550"/>
              <a:gd name="connsiteY4" fmla="*/ 866775 h 1381125"/>
              <a:gd name="connsiteX5" fmla="*/ 228600 w 1352550"/>
              <a:gd name="connsiteY5" fmla="*/ 1381125 h 1381125"/>
              <a:gd name="connsiteX6" fmla="*/ 323850 w 1352550"/>
              <a:gd name="connsiteY6" fmla="*/ 1362075 h 1381125"/>
              <a:gd name="connsiteX7" fmla="*/ 419100 w 1352550"/>
              <a:gd name="connsiteY7" fmla="*/ 1381125 h 1381125"/>
              <a:gd name="connsiteX8" fmla="*/ 1285875 w 1352550"/>
              <a:gd name="connsiteY8" fmla="*/ 666750 h 1381125"/>
              <a:gd name="connsiteX9" fmla="*/ 1200150 w 1352550"/>
              <a:gd name="connsiteY9" fmla="*/ 581025 h 1381125"/>
              <a:gd name="connsiteX10" fmla="*/ 1352550 w 1352550"/>
              <a:gd name="connsiteY10" fmla="*/ 438150 h 1381125"/>
              <a:gd name="connsiteX11" fmla="*/ 1238250 w 1352550"/>
              <a:gd name="connsiteY11" fmla="*/ 152400 h 1381125"/>
              <a:gd name="connsiteX0" fmla="*/ 1238250 w 1352550"/>
              <a:gd name="connsiteY0" fmla="*/ 0 h 1228725"/>
              <a:gd name="connsiteX1" fmla="*/ 857250 w 1352550"/>
              <a:gd name="connsiteY1" fmla="*/ 228600 h 1228725"/>
              <a:gd name="connsiteX2" fmla="*/ 95250 w 1352550"/>
              <a:gd name="connsiteY2" fmla="*/ 200025 h 1228725"/>
              <a:gd name="connsiteX3" fmla="*/ 285750 w 1352550"/>
              <a:gd name="connsiteY3" fmla="*/ 561975 h 1228725"/>
              <a:gd name="connsiteX4" fmla="*/ 0 w 1352550"/>
              <a:gd name="connsiteY4" fmla="*/ 714375 h 1228725"/>
              <a:gd name="connsiteX5" fmla="*/ 228600 w 1352550"/>
              <a:gd name="connsiteY5" fmla="*/ 1228725 h 1228725"/>
              <a:gd name="connsiteX6" fmla="*/ 323850 w 1352550"/>
              <a:gd name="connsiteY6" fmla="*/ 1209675 h 1228725"/>
              <a:gd name="connsiteX7" fmla="*/ 419100 w 1352550"/>
              <a:gd name="connsiteY7" fmla="*/ 1228725 h 1228725"/>
              <a:gd name="connsiteX8" fmla="*/ 1285875 w 1352550"/>
              <a:gd name="connsiteY8" fmla="*/ 514350 h 1228725"/>
              <a:gd name="connsiteX9" fmla="*/ 1200150 w 1352550"/>
              <a:gd name="connsiteY9" fmla="*/ 428625 h 1228725"/>
              <a:gd name="connsiteX10" fmla="*/ 1352550 w 1352550"/>
              <a:gd name="connsiteY10" fmla="*/ 285750 h 1228725"/>
              <a:gd name="connsiteX11" fmla="*/ 1238250 w 1352550"/>
              <a:gd name="connsiteY11" fmla="*/ 0 h 1228725"/>
              <a:gd name="connsiteX0" fmla="*/ 1238250 w 1352550"/>
              <a:gd name="connsiteY0" fmla="*/ 0 h 1228725"/>
              <a:gd name="connsiteX1" fmla="*/ 857250 w 1352550"/>
              <a:gd name="connsiteY1" fmla="*/ 228600 h 1228725"/>
              <a:gd name="connsiteX2" fmla="*/ 476250 w 1352550"/>
              <a:gd name="connsiteY2" fmla="*/ 381000 h 1228725"/>
              <a:gd name="connsiteX3" fmla="*/ 285750 w 1352550"/>
              <a:gd name="connsiteY3" fmla="*/ 561975 h 1228725"/>
              <a:gd name="connsiteX4" fmla="*/ 0 w 1352550"/>
              <a:gd name="connsiteY4" fmla="*/ 714375 h 1228725"/>
              <a:gd name="connsiteX5" fmla="*/ 228600 w 1352550"/>
              <a:gd name="connsiteY5" fmla="*/ 1228725 h 1228725"/>
              <a:gd name="connsiteX6" fmla="*/ 323850 w 1352550"/>
              <a:gd name="connsiteY6" fmla="*/ 1209675 h 1228725"/>
              <a:gd name="connsiteX7" fmla="*/ 419100 w 1352550"/>
              <a:gd name="connsiteY7" fmla="*/ 1228725 h 1228725"/>
              <a:gd name="connsiteX8" fmla="*/ 1285875 w 1352550"/>
              <a:gd name="connsiteY8" fmla="*/ 514350 h 1228725"/>
              <a:gd name="connsiteX9" fmla="*/ 1200150 w 1352550"/>
              <a:gd name="connsiteY9" fmla="*/ 428625 h 1228725"/>
              <a:gd name="connsiteX10" fmla="*/ 1352550 w 1352550"/>
              <a:gd name="connsiteY10" fmla="*/ 285750 h 1228725"/>
              <a:gd name="connsiteX11" fmla="*/ 1238250 w 1352550"/>
              <a:gd name="connsiteY11" fmla="*/ 0 h 1228725"/>
              <a:gd name="connsiteX0" fmla="*/ 1238250 w 1352550"/>
              <a:gd name="connsiteY0" fmla="*/ 0 h 1228725"/>
              <a:gd name="connsiteX1" fmla="*/ 857250 w 1352550"/>
              <a:gd name="connsiteY1" fmla="*/ 228600 h 1228725"/>
              <a:gd name="connsiteX2" fmla="*/ 476250 w 1352550"/>
              <a:gd name="connsiteY2" fmla="*/ 381000 h 1228725"/>
              <a:gd name="connsiteX3" fmla="*/ 285750 w 1352550"/>
              <a:gd name="connsiteY3" fmla="*/ 561975 h 1228725"/>
              <a:gd name="connsiteX4" fmla="*/ 0 w 1352550"/>
              <a:gd name="connsiteY4" fmla="*/ 714375 h 1228725"/>
              <a:gd name="connsiteX5" fmla="*/ 228600 w 1352550"/>
              <a:gd name="connsiteY5" fmla="*/ 1228725 h 1228725"/>
              <a:gd name="connsiteX6" fmla="*/ 323850 w 1352550"/>
              <a:gd name="connsiteY6" fmla="*/ 1209675 h 1228725"/>
              <a:gd name="connsiteX7" fmla="*/ 419100 w 1352550"/>
              <a:gd name="connsiteY7" fmla="*/ 1228725 h 1228725"/>
              <a:gd name="connsiteX8" fmla="*/ 1285875 w 1352550"/>
              <a:gd name="connsiteY8" fmla="*/ 514350 h 1228725"/>
              <a:gd name="connsiteX9" fmla="*/ 1200150 w 1352550"/>
              <a:gd name="connsiteY9" fmla="*/ 428625 h 1228725"/>
              <a:gd name="connsiteX10" fmla="*/ 1352550 w 1352550"/>
              <a:gd name="connsiteY10" fmla="*/ 285750 h 1228725"/>
              <a:gd name="connsiteX11" fmla="*/ 1238250 w 1352550"/>
              <a:gd name="connsiteY11" fmla="*/ 0 h 1228725"/>
              <a:gd name="connsiteX0" fmla="*/ 1238250 w 1352550"/>
              <a:gd name="connsiteY0" fmla="*/ 0 h 1228725"/>
              <a:gd name="connsiteX1" fmla="*/ 857250 w 1352550"/>
              <a:gd name="connsiteY1" fmla="*/ 228600 h 1228725"/>
              <a:gd name="connsiteX2" fmla="*/ 552450 w 1352550"/>
              <a:gd name="connsiteY2" fmla="*/ 381000 h 1228725"/>
              <a:gd name="connsiteX3" fmla="*/ 285750 w 1352550"/>
              <a:gd name="connsiteY3" fmla="*/ 561975 h 1228725"/>
              <a:gd name="connsiteX4" fmla="*/ 0 w 1352550"/>
              <a:gd name="connsiteY4" fmla="*/ 714375 h 1228725"/>
              <a:gd name="connsiteX5" fmla="*/ 228600 w 1352550"/>
              <a:gd name="connsiteY5" fmla="*/ 1228725 h 1228725"/>
              <a:gd name="connsiteX6" fmla="*/ 323850 w 1352550"/>
              <a:gd name="connsiteY6" fmla="*/ 1209675 h 1228725"/>
              <a:gd name="connsiteX7" fmla="*/ 419100 w 1352550"/>
              <a:gd name="connsiteY7" fmla="*/ 1228725 h 1228725"/>
              <a:gd name="connsiteX8" fmla="*/ 1285875 w 1352550"/>
              <a:gd name="connsiteY8" fmla="*/ 514350 h 1228725"/>
              <a:gd name="connsiteX9" fmla="*/ 1200150 w 1352550"/>
              <a:gd name="connsiteY9" fmla="*/ 428625 h 1228725"/>
              <a:gd name="connsiteX10" fmla="*/ 1352550 w 1352550"/>
              <a:gd name="connsiteY10" fmla="*/ 285750 h 1228725"/>
              <a:gd name="connsiteX11" fmla="*/ 1238250 w 1352550"/>
              <a:gd name="connsiteY11" fmla="*/ 0 h 122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2550" h="1228725">
                <a:moveTo>
                  <a:pt x="1238250" y="0"/>
                </a:moveTo>
                <a:lnTo>
                  <a:pt x="857250" y="228600"/>
                </a:lnTo>
                <a:lnTo>
                  <a:pt x="552450" y="381000"/>
                </a:lnTo>
                <a:lnTo>
                  <a:pt x="285750" y="561975"/>
                </a:lnTo>
                <a:lnTo>
                  <a:pt x="0" y="714375"/>
                </a:lnTo>
                <a:lnTo>
                  <a:pt x="228600" y="1228725"/>
                </a:lnTo>
                <a:lnTo>
                  <a:pt x="323850" y="1209675"/>
                </a:lnTo>
                <a:lnTo>
                  <a:pt x="419100" y="1228725"/>
                </a:lnTo>
                <a:lnTo>
                  <a:pt x="1285875" y="514350"/>
                </a:lnTo>
                <a:lnTo>
                  <a:pt x="1200150" y="428625"/>
                </a:lnTo>
                <a:lnTo>
                  <a:pt x="1352550" y="285750"/>
                </a:lnTo>
                <a:cubicBezTo>
                  <a:pt x="1314450" y="63500"/>
                  <a:pt x="1304925" y="469900"/>
                  <a:pt x="1238250" y="0"/>
                </a:cubicBezTo>
                <a:close/>
              </a:path>
            </a:pathLst>
          </a:cu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656430" y="2905125"/>
            <a:ext cx="2895600" cy="2619375"/>
          </a:xfrm>
          <a:custGeom>
            <a:avLst/>
            <a:gdLst>
              <a:gd name="connsiteX0" fmla="*/ 2600325 w 2895600"/>
              <a:gd name="connsiteY0" fmla="*/ 438150 h 2619375"/>
              <a:gd name="connsiteX1" fmla="*/ 2257425 w 2895600"/>
              <a:gd name="connsiteY1" fmla="*/ 619125 h 2619375"/>
              <a:gd name="connsiteX2" fmla="*/ 2190750 w 2895600"/>
              <a:gd name="connsiteY2" fmla="*/ 514350 h 2619375"/>
              <a:gd name="connsiteX3" fmla="*/ 1447800 w 2895600"/>
              <a:gd name="connsiteY3" fmla="*/ 933450 h 2619375"/>
              <a:gd name="connsiteX4" fmla="*/ 923925 w 2895600"/>
              <a:gd name="connsiteY4" fmla="*/ 0 h 2619375"/>
              <a:gd name="connsiteX5" fmla="*/ 457200 w 2895600"/>
              <a:gd name="connsiteY5" fmla="*/ 200025 h 2619375"/>
              <a:gd name="connsiteX6" fmla="*/ 0 w 2895600"/>
              <a:gd name="connsiteY6" fmla="*/ 457200 h 2619375"/>
              <a:gd name="connsiteX7" fmla="*/ 114300 w 2895600"/>
              <a:gd name="connsiteY7" fmla="*/ 609600 h 2619375"/>
              <a:gd name="connsiteX8" fmla="*/ 238125 w 2895600"/>
              <a:gd name="connsiteY8" fmla="*/ 723900 h 2619375"/>
              <a:gd name="connsiteX9" fmla="*/ 438150 w 2895600"/>
              <a:gd name="connsiteY9" fmla="*/ 847725 h 2619375"/>
              <a:gd name="connsiteX10" fmla="*/ 552450 w 2895600"/>
              <a:gd name="connsiteY10" fmla="*/ 914400 h 2619375"/>
              <a:gd name="connsiteX11" fmla="*/ 609600 w 2895600"/>
              <a:gd name="connsiteY11" fmla="*/ 962025 h 2619375"/>
              <a:gd name="connsiteX12" fmla="*/ 714375 w 2895600"/>
              <a:gd name="connsiteY12" fmla="*/ 1095375 h 2619375"/>
              <a:gd name="connsiteX13" fmla="*/ 790575 w 2895600"/>
              <a:gd name="connsiteY13" fmla="*/ 1266825 h 2619375"/>
              <a:gd name="connsiteX14" fmla="*/ 809625 w 2895600"/>
              <a:gd name="connsiteY14" fmla="*/ 1409700 h 2619375"/>
              <a:gd name="connsiteX15" fmla="*/ 847725 w 2895600"/>
              <a:gd name="connsiteY15" fmla="*/ 1533525 h 2619375"/>
              <a:gd name="connsiteX16" fmla="*/ 933450 w 2895600"/>
              <a:gd name="connsiteY16" fmla="*/ 1685925 h 2619375"/>
              <a:gd name="connsiteX17" fmla="*/ 1133475 w 2895600"/>
              <a:gd name="connsiteY17" fmla="*/ 2000250 h 2619375"/>
              <a:gd name="connsiteX18" fmla="*/ 1295400 w 2895600"/>
              <a:gd name="connsiteY18" fmla="*/ 2286000 h 2619375"/>
              <a:gd name="connsiteX19" fmla="*/ 1485900 w 2895600"/>
              <a:gd name="connsiteY19" fmla="*/ 2619375 h 2619375"/>
              <a:gd name="connsiteX20" fmla="*/ 1619250 w 2895600"/>
              <a:gd name="connsiteY20" fmla="*/ 2552700 h 2619375"/>
              <a:gd name="connsiteX21" fmla="*/ 1790700 w 2895600"/>
              <a:gd name="connsiteY21" fmla="*/ 2514600 h 2619375"/>
              <a:gd name="connsiteX22" fmla="*/ 1771650 w 2895600"/>
              <a:gd name="connsiteY22" fmla="*/ 2343150 h 2619375"/>
              <a:gd name="connsiteX23" fmla="*/ 2076450 w 2895600"/>
              <a:gd name="connsiteY23" fmla="*/ 2181225 h 2619375"/>
              <a:gd name="connsiteX24" fmla="*/ 2105025 w 2895600"/>
              <a:gd name="connsiteY24" fmla="*/ 2000250 h 2619375"/>
              <a:gd name="connsiteX25" fmla="*/ 2076450 w 2895600"/>
              <a:gd name="connsiteY25" fmla="*/ 1847850 h 2619375"/>
              <a:gd name="connsiteX26" fmla="*/ 1971675 w 2895600"/>
              <a:gd name="connsiteY26" fmla="*/ 1666875 h 2619375"/>
              <a:gd name="connsiteX27" fmla="*/ 1876425 w 2895600"/>
              <a:gd name="connsiteY27" fmla="*/ 1514475 h 2619375"/>
              <a:gd name="connsiteX28" fmla="*/ 2895600 w 2895600"/>
              <a:gd name="connsiteY28" fmla="*/ 914400 h 2619375"/>
              <a:gd name="connsiteX29" fmla="*/ 2600325 w 2895600"/>
              <a:gd name="connsiteY29" fmla="*/ 438150 h 261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95600" h="2619375">
                <a:moveTo>
                  <a:pt x="2600325" y="438150"/>
                </a:moveTo>
                <a:lnTo>
                  <a:pt x="2257425" y="619125"/>
                </a:lnTo>
                <a:lnTo>
                  <a:pt x="2190750" y="514350"/>
                </a:lnTo>
                <a:lnTo>
                  <a:pt x="1447800" y="933450"/>
                </a:lnTo>
                <a:lnTo>
                  <a:pt x="923925" y="0"/>
                </a:lnTo>
                <a:lnTo>
                  <a:pt x="457200" y="200025"/>
                </a:lnTo>
                <a:lnTo>
                  <a:pt x="0" y="457200"/>
                </a:lnTo>
                <a:lnTo>
                  <a:pt x="114300" y="609600"/>
                </a:lnTo>
                <a:lnTo>
                  <a:pt x="238125" y="723900"/>
                </a:lnTo>
                <a:lnTo>
                  <a:pt x="438150" y="847725"/>
                </a:lnTo>
                <a:lnTo>
                  <a:pt x="552450" y="914400"/>
                </a:lnTo>
                <a:lnTo>
                  <a:pt x="609600" y="962025"/>
                </a:lnTo>
                <a:lnTo>
                  <a:pt x="714375" y="1095375"/>
                </a:lnTo>
                <a:lnTo>
                  <a:pt x="790575" y="1266825"/>
                </a:lnTo>
                <a:lnTo>
                  <a:pt x="809625" y="1409700"/>
                </a:lnTo>
                <a:lnTo>
                  <a:pt x="847725" y="1533525"/>
                </a:lnTo>
                <a:lnTo>
                  <a:pt x="933450" y="1685925"/>
                </a:lnTo>
                <a:lnTo>
                  <a:pt x="1133475" y="2000250"/>
                </a:lnTo>
                <a:lnTo>
                  <a:pt x="1295400" y="2286000"/>
                </a:lnTo>
                <a:lnTo>
                  <a:pt x="1485900" y="2619375"/>
                </a:lnTo>
                <a:lnTo>
                  <a:pt x="1619250" y="2552700"/>
                </a:lnTo>
                <a:lnTo>
                  <a:pt x="1790700" y="2514600"/>
                </a:lnTo>
                <a:lnTo>
                  <a:pt x="1771650" y="2343150"/>
                </a:lnTo>
                <a:lnTo>
                  <a:pt x="2076450" y="2181225"/>
                </a:lnTo>
                <a:lnTo>
                  <a:pt x="2105025" y="2000250"/>
                </a:lnTo>
                <a:lnTo>
                  <a:pt x="2076450" y="1847850"/>
                </a:lnTo>
                <a:lnTo>
                  <a:pt x="1971675" y="1666875"/>
                </a:lnTo>
                <a:lnTo>
                  <a:pt x="1876425" y="1514475"/>
                </a:lnTo>
                <a:lnTo>
                  <a:pt x="2895600" y="914400"/>
                </a:lnTo>
                <a:lnTo>
                  <a:pt x="2600325" y="438150"/>
                </a:lnTo>
                <a:close/>
              </a:path>
            </a:pathLst>
          </a:cu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4389730" y="3409950"/>
            <a:ext cx="1714500" cy="2466975"/>
          </a:xfrm>
          <a:custGeom>
            <a:avLst/>
            <a:gdLst>
              <a:gd name="connsiteX0" fmla="*/ 209550 w 1714500"/>
              <a:gd name="connsiteY0" fmla="*/ 0 h 2466975"/>
              <a:gd name="connsiteX1" fmla="*/ 0 w 1714500"/>
              <a:gd name="connsiteY1" fmla="*/ 152400 h 2466975"/>
              <a:gd name="connsiteX2" fmla="*/ 123825 w 1714500"/>
              <a:gd name="connsiteY2" fmla="*/ 371475 h 2466975"/>
              <a:gd name="connsiteX3" fmla="*/ 238125 w 1714500"/>
              <a:gd name="connsiteY3" fmla="*/ 533400 h 2466975"/>
              <a:gd name="connsiteX4" fmla="*/ 85725 w 1714500"/>
              <a:gd name="connsiteY4" fmla="*/ 638175 h 2466975"/>
              <a:gd name="connsiteX5" fmla="*/ 200025 w 1714500"/>
              <a:gd name="connsiteY5" fmla="*/ 857250 h 2466975"/>
              <a:gd name="connsiteX6" fmla="*/ 161925 w 1714500"/>
              <a:gd name="connsiteY6" fmla="*/ 952500 h 2466975"/>
              <a:gd name="connsiteX7" fmla="*/ 257175 w 1714500"/>
              <a:gd name="connsiteY7" fmla="*/ 1257300 h 2466975"/>
              <a:gd name="connsiteX8" fmla="*/ 381000 w 1714500"/>
              <a:gd name="connsiteY8" fmla="*/ 1524000 h 2466975"/>
              <a:gd name="connsiteX9" fmla="*/ 466725 w 1714500"/>
              <a:gd name="connsiteY9" fmla="*/ 1809750 h 2466975"/>
              <a:gd name="connsiteX10" fmla="*/ 571500 w 1714500"/>
              <a:gd name="connsiteY10" fmla="*/ 2114550 h 2466975"/>
              <a:gd name="connsiteX11" fmla="*/ 600075 w 1714500"/>
              <a:gd name="connsiteY11" fmla="*/ 2171700 h 2466975"/>
              <a:gd name="connsiteX12" fmla="*/ 847725 w 1714500"/>
              <a:gd name="connsiteY12" fmla="*/ 2009775 h 2466975"/>
              <a:gd name="connsiteX13" fmla="*/ 895350 w 1714500"/>
              <a:gd name="connsiteY13" fmla="*/ 1876425 h 2466975"/>
              <a:gd name="connsiteX14" fmla="*/ 1000125 w 1714500"/>
              <a:gd name="connsiteY14" fmla="*/ 1905000 h 2466975"/>
              <a:gd name="connsiteX15" fmla="*/ 1038225 w 1714500"/>
              <a:gd name="connsiteY15" fmla="*/ 2162175 h 2466975"/>
              <a:gd name="connsiteX16" fmla="*/ 1114425 w 1714500"/>
              <a:gd name="connsiteY16" fmla="*/ 2362200 h 2466975"/>
              <a:gd name="connsiteX17" fmla="*/ 1200150 w 1714500"/>
              <a:gd name="connsiteY17" fmla="*/ 2466975 h 2466975"/>
              <a:gd name="connsiteX18" fmla="*/ 1714500 w 1714500"/>
              <a:gd name="connsiteY18" fmla="*/ 2162175 h 2466975"/>
              <a:gd name="connsiteX19" fmla="*/ 1495425 w 1714500"/>
              <a:gd name="connsiteY19" fmla="*/ 1790700 h 2466975"/>
              <a:gd name="connsiteX20" fmla="*/ 1200150 w 1714500"/>
              <a:gd name="connsiteY20" fmla="*/ 1257300 h 2466975"/>
              <a:gd name="connsiteX21" fmla="*/ 1066800 w 1714500"/>
              <a:gd name="connsiteY21" fmla="*/ 1038225 h 2466975"/>
              <a:gd name="connsiteX22" fmla="*/ 1000125 w 1714500"/>
              <a:gd name="connsiteY22" fmla="*/ 819150 h 2466975"/>
              <a:gd name="connsiteX23" fmla="*/ 942975 w 1714500"/>
              <a:gd name="connsiteY23" fmla="*/ 676275 h 2466975"/>
              <a:gd name="connsiteX24" fmla="*/ 885825 w 1714500"/>
              <a:gd name="connsiteY24" fmla="*/ 552450 h 2466975"/>
              <a:gd name="connsiteX25" fmla="*/ 771525 w 1714500"/>
              <a:gd name="connsiteY25" fmla="*/ 438150 h 2466975"/>
              <a:gd name="connsiteX26" fmla="*/ 561975 w 1714500"/>
              <a:gd name="connsiteY26" fmla="*/ 314325 h 2466975"/>
              <a:gd name="connsiteX27" fmla="*/ 352425 w 1714500"/>
              <a:gd name="connsiteY27" fmla="*/ 171450 h 2466975"/>
              <a:gd name="connsiteX28" fmla="*/ 209550 w 1714500"/>
              <a:gd name="connsiteY28" fmla="*/ 0 h 246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2466975">
                <a:moveTo>
                  <a:pt x="209550" y="0"/>
                </a:moveTo>
                <a:lnTo>
                  <a:pt x="0" y="152400"/>
                </a:lnTo>
                <a:lnTo>
                  <a:pt x="123825" y="371475"/>
                </a:lnTo>
                <a:lnTo>
                  <a:pt x="238125" y="533400"/>
                </a:lnTo>
                <a:lnTo>
                  <a:pt x="85725" y="638175"/>
                </a:lnTo>
                <a:lnTo>
                  <a:pt x="200025" y="857250"/>
                </a:lnTo>
                <a:lnTo>
                  <a:pt x="161925" y="952500"/>
                </a:lnTo>
                <a:lnTo>
                  <a:pt x="257175" y="1257300"/>
                </a:lnTo>
                <a:lnTo>
                  <a:pt x="381000" y="1524000"/>
                </a:lnTo>
                <a:lnTo>
                  <a:pt x="466725" y="1809750"/>
                </a:lnTo>
                <a:lnTo>
                  <a:pt x="571500" y="2114550"/>
                </a:lnTo>
                <a:lnTo>
                  <a:pt x="600075" y="2171700"/>
                </a:lnTo>
                <a:lnTo>
                  <a:pt x="847725" y="2009775"/>
                </a:lnTo>
                <a:lnTo>
                  <a:pt x="895350" y="1876425"/>
                </a:lnTo>
                <a:lnTo>
                  <a:pt x="1000125" y="1905000"/>
                </a:lnTo>
                <a:lnTo>
                  <a:pt x="1038225" y="2162175"/>
                </a:lnTo>
                <a:lnTo>
                  <a:pt x="1114425" y="2362200"/>
                </a:lnTo>
                <a:lnTo>
                  <a:pt x="1200150" y="2466975"/>
                </a:lnTo>
                <a:lnTo>
                  <a:pt x="1714500" y="2162175"/>
                </a:lnTo>
                <a:lnTo>
                  <a:pt x="1495425" y="1790700"/>
                </a:lnTo>
                <a:lnTo>
                  <a:pt x="1200150" y="1257300"/>
                </a:lnTo>
                <a:lnTo>
                  <a:pt x="1066800" y="1038225"/>
                </a:lnTo>
                <a:lnTo>
                  <a:pt x="1000125" y="819150"/>
                </a:lnTo>
                <a:lnTo>
                  <a:pt x="942975" y="676275"/>
                </a:lnTo>
                <a:lnTo>
                  <a:pt x="885825" y="552450"/>
                </a:lnTo>
                <a:lnTo>
                  <a:pt x="771525" y="438150"/>
                </a:lnTo>
                <a:lnTo>
                  <a:pt x="561975" y="314325"/>
                </a:lnTo>
                <a:lnTo>
                  <a:pt x="352425" y="171450"/>
                </a:lnTo>
                <a:lnTo>
                  <a:pt x="209550" y="0"/>
                </a:lnTo>
                <a:close/>
              </a:path>
            </a:pathLst>
          </a:cu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5123155" y="1133475"/>
            <a:ext cx="1057275" cy="838200"/>
          </a:xfrm>
          <a:custGeom>
            <a:avLst/>
            <a:gdLst>
              <a:gd name="connsiteX0" fmla="*/ 895350 w 1057275"/>
              <a:gd name="connsiteY0" fmla="*/ 0 h 838200"/>
              <a:gd name="connsiteX1" fmla="*/ 1057275 w 1057275"/>
              <a:gd name="connsiteY1" fmla="*/ 295275 h 838200"/>
              <a:gd name="connsiteX2" fmla="*/ 152400 w 1057275"/>
              <a:gd name="connsiteY2" fmla="*/ 838200 h 838200"/>
              <a:gd name="connsiteX3" fmla="*/ 0 w 1057275"/>
              <a:gd name="connsiteY3" fmla="*/ 523875 h 838200"/>
              <a:gd name="connsiteX4" fmla="*/ 676275 w 1057275"/>
              <a:gd name="connsiteY4" fmla="*/ 142875 h 838200"/>
              <a:gd name="connsiteX5" fmla="*/ 895350 w 1057275"/>
              <a:gd name="connsiteY5"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275" h="838200">
                <a:moveTo>
                  <a:pt x="895350" y="0"/>
                </a:moveTo>
                <a:lnTo>
                  <a:pt x="1057275" y="295275"/>
                </a:lnTo>
                <a:lnTo>
                  <a:pt x="152400" y="838200"/>
                </a:lnTo>
                <a:lnTo>
                  <a:pt x="0" y="523875"/>
                </a:lnTo>
                <a:lnTo>
                  <a:pt x="676275" y="142875"/>
                </a:lnTo>
                <a:lnTo>
                  <a:pt x="895350" y="0"/>
                </a:lnTo>
                <a:close/>
              </a:path>
            </a:pathLst>
          </a:cu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6"/>
          <p:cNvSpPr txBox="1">
            <a:spLocks/>
          </p:cNvSpPr>
          <p:nvPr/>
        </p:nvSpPr>
        <p:spPr>
          <a:xfrm>
            <a:off x="4267200" y="5726113"/>
            <a:ext cx="841375" cy="369887"/>
          </a:xfrm>
          <a:prstGeom prst="rect">
            <a:avLst/>
          </a:prstGeom>
          <a:solidFill>
            <a:srgbClr val="501D1C"/>
          </a:solidFill>
        </p:spPr>
        <p:txBody>
          <a:bodyPr anchor="ctr">
            <a:normAutofit fontScale="70000" lnSpcReduction="20000"/>
          </a:bodyPr>
          <a:lstStyle/>
          <a:p>
            <a:pPr marL="342900" marR="0" lvl="0" indent="-342900" algn="ctr" defTabSz="914400" rtl="0" eaLnBrk="1" fontAlgn="auto" latinLnBrk="0" hangingPunct="1">
              <a:lnSpc>
                <a:spcPct val="100000"/>
              </a:lnSpc>
              <a:spcBef>
                <a:spcPct val="20000"/>
              </a:spcBef>
              <a:spcAft>
                <a:spcPts val="0"/>
              </a:spcAft>
              <a:buClrTx/>
              <a:buSzTx/>
              <a:tabLst/>
              <a:defRPr/>
            </a:pPr>
            <a:r>
              <a:rPr lang="en-US" sz="3200" dirty="0" smtClean="0">
                <a:solidFill>
                  <a:schemeClr val="bg1"/>
                </a:solidFill>
              </a:rPr>
              <a:t>2010</a:t>
            </a: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sp>
        <p:nvSpPr>
          <p:cNvPr id="21" name="Content Placeholder 2"/>
          <p:cNvSpPr>
            <a:spLocks noGrp="1"/>
          </p:cNvSpPr>
          <p:nvPr>
            <p:ph idx="1"/>
          </p:nvPr>
        </p:nvSpPr>
        <p:spPr>
          <a:xfrm>
            <a:off x="457200" y="2286000"/>
            <a:ext cx="3657600" cy="3840163"/>
          </a:xfrm>
        </p:spPr>
        <p:txBody>
          <a:bodyPr anchor="t">
            <a:normAutofit lnSpcReduction="10000"/>
          </a:bodyPr>
          <a:lstStyle/>
          <a:p>
            <a:pPr marL="228600" lvl="0" indent="-228600">
              <a:buFont typeface="Arial" pitchFamily="34" charset="0"/>
              <a:buChar char="•"/>
            </a:pPr>
            <a:r>
              <a:rPr lang="en-US" sz="2800" dirty="0" smtClean="0"/>
              <a:t>If yellow areas are likely to become residential and the red commercial…</a:t>
            </a:r>
          </a:p>
          <a:p>
            <a:pPr marL="228600" indent="-228600">
              <a:buFont typeface="Arial" pitchFamily="34" charset="0"/>
              <a:buChar char="•"/>
            </a:pPr>
            <a:r>
              <a:rPr lang="en-US" sz="2800" dirty="0" smtClean="0"/>
              <a:t>Travel models forecast traffic considering both local and through traffic changes.</a:t>
            </a:r>
            <a:r>
              <a:rPr lang="en-US" dirty="0" smtClean="0"/>
              <a:t> </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nvGrpSpPr>
          <p:cNvPr id="3" name="Group 2"/>
          <p:cNvGrpSpPr/>
          <p:nvPr/>
        </p:nvGrpSpPr>
        <p:grpSpPr>
          <a:xfrm>
            <a:off x="762000" y="1600200"/>
            <a:ext cx="7620000" cy="4264404"/>
            <a:chOff x="533400" y="1981200"/>
            <a:chExt cx="8305800" cy="4648200"/>
          </a:xfrm>
        </p:grpSpPr>
        <p:sp>
          <p:nvSpPr>
            <p:cNvPr id="7" name="Freeform 6"/>
            <p:cNvSpPr/>
            <p:nvPr/>
          </p:nvSpPr>
          <p:spPr>
            <a:xfrm>
              <a:off x="2209800" y="198120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Putting It All Together</a:t>
              </a:r>
              <a:endParaRPr lang="en-US" sz="2400" kern="1200" dirty="0"/>
            </a:p>
          </p:txBody>
        </p:sp>
        <p:graphicFrame>
          <p:nvGraphicFramePr>
            <p:cNvPr id="23" name="Diagram 22"/>
            <p:cNvGraphicFramePr/>
            <p:nvPr>
              <p:extLst>
                <p:ext uri="{D42A27DB-BD31-4B8C-83A1-F6EECF244321}">
                  <p14:modId xmlns:p14="http://schemas.microsoft.com/office/powerpoint/2010/main" val="392794342"/>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Plan for Lessons 3, 4, and 5</a:t>
            </a:r>
            <a:endParaRPr lang="en-US" dirty="0"/>
          </a:p>
        </p:txBody>
      </p:sp>
      <p:sp>
        <p:nvSpPr>
          <p:cNvPr id="4" name="Content Placeholder 3"/>
          <p:cNvSpPr>
            <a:spLocks noGrp="1"/>
          </p:cNvSpPr>
          <p:nvPr>
            <p:ph idx="1"/>
          </p:nvPr>
        </p:nvSpPr>
        <p:spPr>
          <a:xfrm>
            <a:off x="457200" y="2179637"/>
            <a:ext cx="8229600" cy="4525963"/>
          </a:xfrm>
        </p:spPr>
        <p:txBody>
          <a:bodyPr/>
          <a:lstStyle/>
          <a:p>
            <a:r>
              <a:rPr lang="en-US" u="sng" dirty="0" smtClean="0"/>
              <a:t>WHAT</a:t>
            </a:r>
            <a:br>
              <a:rPr lang="en-US" u="sng" dirty="0" smtClean="0"/>
            </a:br>
            <a:endParaRPr lang="en-US" u="sng" dirty="0" smtClean="0"/>
          </a:p>
          <a:p>
            <a:r>
              <a:rPr lang="en-US" u="sng" dirty="0" smtClean="0"/>
              <a:t>WHO &amp; HOW</a:t>
            </a:r>
            <a:br>
              <a:rPr lang="en-US" u="sng" dirty="0" smtClean="0"/>
            </a:br>
            <a:endParaRPr lang="en-US" u="sng" dirty="0" smtClean="0"/>
          </a:p>
          <a:p>
            <a:r>
              <a:rPr lang="en-US" u="sng" dirty="0" smtClean="0"/>
              <a:t>WHEN</a:t>
            </a:r>
            <a:endParaRPr lang="en-US" u="sng" dirty="0"/>
          </a:p>
        </p:txBody>
      </p:sp>
      <p:grpSp>
        <p:nvGrpSpPr>
          <p:cNvPr id="2" name="Group 4"/>
          <p:cNvGrpSpPr/>
          <p:nvPr/>
        </p:nvGrpSpPr>
        <p:grpSpPr>
          <a:xfrm>
            <a:off x="3352799" y="2027237"/>
            <a:ext cx="5334000" cy="1125727"/>
            <a:chOff x="1295400" y="3276600"/>
            <a:chExt cx="5334000" cy="1125727"/>
          </a:xfrm>
        </p:grpSpPr>
        <p:sp>
          <p:nvSpPr>
            <p:cNvPr id="6" name="Freeform 5"/>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   Key Inputs &amp; Quality Process</a:t>
              </a:r>
            </a:p>
          </p:txBody>
        </p:sp>
        <p:sp>
          <p:nvSpPr>
            <p:cNvPr id="7" name="Oval 6"/>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grpSp>
        <p:nvGrpSpPr>
          <p:cNvPr id="5" name="Group 7"/>
          <p:cNvGrpSpPr/>
          <p:nvPr/>
        </p:nvGrpSpPr>
        <p:grpSpPr>
          <a:xfrm>
            <a:off x="3352799" y="3121017"/>
            <a:ext cx="5334001" cy="1116020"/>
            <a:chOff x="1295400" y="4267200"/>
            <a:chExt cx="5334001" cy="1116020"/>
          </a:xfrm>
        </p:grpSpPr>
        <p:sp>
          <p:nvSpPr>
            <p:cNvPr id="9" name="Freeform 8"/>
            <p:cNvSpPr/>
            <p:nvPr/>
          </p:nvSpPr>
          <p:spPr>
            <a:xfrm rot="21600000">
              <a:off x="1828800" y="4392665"/>
              <a:ext cx="4800601"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400" kern="1200" dirty="0" smtClean="0"/>
                <a:t>Resources</a:t>
              </a:r>
            </a:p>
          </p:txBody>
        </p:sp>
        <p:sp>
          <p:nvSpPr>
            <p:cNvPr id="10" name="Oval 9"/>
            <p:cNvSpPr/>
            <p:nvPr/>
          </p:nvSpPr>
          <p:spPr>
            <a:xfrm>
              <a:off x="1295400" y="42672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grpSp>
        <p:nvGrpSpPr>
          <p:cNvPr id="8" name="Group 10"/>
          <p:cNvGrpSpPr/>
          <p:nvPr/>
        </p:nvGrpSpPr>
        <p:grpSpPr>
          <a:xfrm>
            <a:off x="3352799" y="4237037"/>
            <a:ext cx="5334000" cy="914400"/>
            <a:chOff x="1295400" y="5257800"/>
            <a:chExt cx="5334000" cy="914400"/>
          </a:xfrm>
        </p:grpSpPr>
        <p:sp>
          <p:nvSpPr>
            <p:cNvPr id="12" name="Freeform 11"/>
            <p:cNvSpPr/>
            <p:nvPr/>
          </p:nvSpPr>
          <p:spPr>
            <a:xfrm>
              <a:off x="1828800" y="537356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Putting It All Together</a:t>
              </a:r>
              <a:endParaRPr lang="en-US" sz="2400" kern="1200" dirty="0"/>
            </a:p>
          </p:txBody>
        </p:sp>
        <p:sp>
          <p:nvSpPr>
            <p:cNvPr id="13" name="Oval 12"/>
            <p:cNvSpPr/>
            <p:nvPr/>
          </p:nvSpPr>
          <p:spPr>
            <a:xfrm>
              <a:off x="1295400" y="52578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14" name="Rectangle 13"/>
          <p:cNvSpPr/>
          <p:nvPr/>
        </p:nvSpPr>
        <p:spPr>
          <a:xfrm>
            <a:off x="2438400" y="1447800"/>
            <a:ext cx="2743200" cy="461665"/>
          </a:xfrm>
          <a:prstGeom prst="rect">
            <a:avLst/>
          </a:prstGeom>
        </p:spPr>
        <p:txBody>
          <a:bodyPr wrap="square">
            <a:spAutoFit/>
          </a:bodyPr>
          <a:lstStyle/>
          <a:p>
            <a:pPr algn="ctr"/>
            <a:r>
              <a:rPr lang="en-US" sz="2400" b="1" dirty="0" smtClean="0">
                <a:solidFill>
                  <a:schemeClr val="bg1"/>
                </a:solidFill>
              </a:rPr>
              <a:t>Lessons</a:t>
            </a:r>
            <a:endParaRPr lang="en-US" sz="2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5 Components</a:t>
            </a:r>
            <a:endParaRPr lang="en-US" dirty="0"/>
          </a:p>
        </p:txBody>
      </p:sp>
      <p:sp>
        <p:nvSpPr>
          <p:cNvPr id="3" name="Content Placeholder 2"/>
          <p:cNvSpPr>
            <a:spLocks noGrp="1"/>
          </p:cNvSpPr>
          <p:nvPr>
            <p:ph idx="1"/>
          </p:nvPr>
        </p:nvSpPr>
        <p:spPr/>
        <p:txBody>
          <a:bodyPr/>
          <a:lstStyle/>
          <a:p>
            <a:r>
              <a:rPr lang="en-US" dirty="0" smtClean="0"/>
              <a:t>One size does not fit all</a:t>
            </a:r>
          </a:p>
          <a:p>
            <a:r>
              <a:rPr lang="en-US" dirty="0" smtClean="0"/>
              <a:t>The model as a project</a:t>
            </a:r>
          </a:p>
          <a:p>
            <a:pPr lvl="1"/>
            <a:r>
              <a:rPr lang="en-US" dirty="0" smtClean="0"/>
              <a:t>Choosing a project manager</a:t>
            </a:r>
          </a:p>
          <a:p>
            <a:pPr lvl="1"/>
            <a:r>
              <a:rPr lang="en-US" dirty="0" smtClean="0"/>
              <a:t>Plan the work and work the plan (then check it)</a:t>
            </a:r>
          </a:p>
          <a:p>
            <a:r>
              <a:rPr lang="en-US" dirty="0"/>
              <a:t>B</a:t>
            </a:r>
            <a:r>
              <a:rPr lang="en-US" dirty="0" smtClean="0"/>
              <a:t>est practice strategies</a:t>
            </a:r>
          </a:p>
          <a:p>
            <a:r>
              <a:rPr lang="en-US" dirty="0" smtClean="0"/>
              <a:t>Key talking points by audience</a:t>
            </a:r>
          </a:p>
          <a:p>
            <a:pPr lvl="1"/>
            <a:endParaRPr 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One Size Does Not Fit All</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MPOs’ General Issues with Models</a:t>
            </a:r>
            <a:endParaRPr lang="en-US" dirty="0"/>
          </a:p>
        </p:txBody>
      </p:sp>
      <p:graphicFrame>
        <p:nvGraphicFramePr>
          <p:cNvPr id="4" name="Diagram 3"/>
          <p:cNvGraphicFramePr/>
          <p:nvPr>
            <p:extLst>
              <p:ext uri="{D42A27DB-BD31-4B8C-83A1-F6EECF244321}">
                <p14:modId xmlns:p14="http://schemas.microsoft.com/office/powerpoint/2010/main" val="2381572766"/>
              </p:ext>
            </p:extLst>
          </p:nvPr>
        </p:nvGraphicFramePr>
        <p:xfrm>
          <a:off x="990600" y="1447800"/>
          <a:ext cx="7162800" cy="43627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642125"/>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Size Does Not Fit All</a:t>
            </a:r>
            <a:endParaRPr lang="en-US" dirty="0"/>
          </a:p>
        </p:txBody>
      </p:sp>
      <p:sp>
        <p:nvSpPr>
          <p:cNvPr id="3" name="Content Placeholder 2"/>
          <p:cNvSpPr>
            <a:spLocks noGrp="1"/>
          </p:cNvSpPr>
          <p:nvPr>
            <p:ph idx="1"/>
          </p:nvPr>
        </p:nvSpPr>
        <p:spPr/>
        <p:txBody>
          <a:bodyPr>
            <a:normAutofit lnSpcReduction="10000"/>
          </a:bodyPr>
          <a:lstStyle/>
          <a:p>
            <a:r>
              <a:rPr lang="en-US" dirty="0" smtClean="0"/>
              <a:t>Largest MPOs</a:t>
            </a:r>
          </a:p>
          <a:p>
            <a:pPr lvl="1"/>
            <a:r>
              <a:rPr lang="en-US" dirty="0" smtClean="0"/>
              <a:t>Independent with respect to model development</a:t>
            </a:r>
          </a:p>
          <a:p>
            <a:pPr lvl="1"/>
            <a:r>
              <a:rPr lang="en-US" dirty="0" smtClean="0"/>
              <a:t>Work with TxDOT to gather travel surveys and count data</a:t>
            </a:r>
          </a:p>
          <a:p>
            <a:r>
              <a:rPr lang="en-US" dirty="0" smtClean="0"/>
              <a:t>Other large MPOs are developing models with TxDOT data resources and limited TxDOT help</a:t>
            </a:r>
          </a:p>
          <a:p>
            <a:r>
              <a:rPr lang="en-US" dirty="0" smtClean="0"/>
              <a:t>Some MPOs have staff resources/interest</a:t>
            </a:r>
          </a:p>
          <a:p>
            <a:r>
              <a:rPr lang="en-US" dirty="0" smtClean="0"/>
              <a:t>Some MPOs have little staff resources/interest</a:t>
            </a: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Size Does Not Fit All, cont.</a:t>
            </a:r>
            <a:endParaRPr lang="en-US" dirty="0"/>
          </a:p>
        </p:txBody>
      </p:sp>
      <p:sp>
        <p:nvSpPr>
          <p:cNvPr id="3" name="Content Placeholder 2"/>
          <p:cNvSpPr>
            <a:spLocks noGrp="1"/>
          </p:cNvSpPr>
          <p:nvPr>
            <p:ph idx="1"/>
          </p:nvPr>
        </p:nvSpPr>
        <p:spPr/>
        <p:txBody>
          <a:bodyPr>
            <a:normAutofit/>
          </a:bodyPr>
          <a:lstStyle/>
          <a:p>
            <a:r>
              <a:rPr lang="en-US" dirty="0" smtClean="0"/>
              <a:t>Even among small and medium-sized MPOs, there is variation:</a:t>
            </a:r>
          </a:p>
          <a:p>
            <a:pPr lvl="1"/>
            <a:r>
              <a:rPr lang="en-US" dirty="0" smtClean="0"/>
              <a:t>One MPO has a separate IAC with TTI to provide guidance on model inputs</a:t>
            </a:r>
          </a:p>
          <a:p>
            <a:pPr lvl="1"/>
            <a:r>
              <a:rPr lang="en-US" dirty="0" smtClean="0"/>
              <a:t>Several MPOs use consultants to develop model inputs</a:t>
            </a:r>
          </a:p>
          <a:p>
            <a:pPr lvl="1"/>
            <a:r>
              <a:rPr lang="en-US" dirty="0" smtClean="0"/>
              <a:t>Many of the MPOs develop their model inputs in-house with current staff</a:t>
            </a: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dirty="0"/>
              <a:t>Specific Issue</a:t>
            </a:r>
          </a:p>
        </p:txBody>
      </p:sp>
      <p:sp>
        <p:nvSpPr>
          <p:cNvPr id="3" name="Content Placeholder 2"/>
          <p:cNvSpPr>
            <a:spLocks noGrp="1"/>
          </p:cNvSpPr>
          <p:nvPr>
            <p:ph idx="1"/>
          </p:nvPr>
        </p:nvSpPr>
        <p:spPr>
          <a:xfrm>
            <a:off x="609600" y="1600200"/>
            <a:ext cx="8229600" cy="4495800"/>
          </a:xfrm>
        </p:spPr>
        <p:txBody>
          <a:bodyPr/>
          <a:lstStyle/>
          <a:p>
            <a:pPr marL="0" indent="0">
              <a:buNone/>
            </a:pPr>
            <a:r>
              <a:rPr lang="en-US" dirty="0"/>
              <a:t>For </a:t>
            </a:r>
            <a:r>
              <a:rPr lang="en-US" dirty="0" smtClean="0"/>
              <a:t>small </a:t>
            </a:r>
            <a:r>
              <a:rPr lang="en-US" dirty="0"/>
              <a:t>and </a:t>
            </a:r>
            <a:r>
              <a:rPr lang="en-US" dirty="0" smtClean="0"/>
              <a:t>medium-sized MPOs across the United States, there </a:t>
            </a:r>
            <a:r>
              <a:rPr lang="en-US" dirty="0"/>
              <a:t>is a </a:t>
            </a:r>
            <a:r>
              <a:rPr lang="en-US" b="1" i="1" dirty="0" smtClean="0"/>
              <a:t>well-documented resource constraint, </a:t>
            </a:r>
            <a:r>
              <a:rPr lang="en-US" dirty="0" smtClean="0"/>
              <a:t>hence </a:t>
            </a:r>
            <a:r>
              <a:rPr lang="en-US" dirty="0"/>
              <a:t>the necessity for </a:t>
            </a:r>
            <a:r>
              <a:rPr lang="en-US" dirty="0" smtClean="0"/>
              <a:t>other strategies</a:t>
            </a:r>
            <a:r>
              <a:rPr lang="en-US" dirty="0"/>
              <a:t>—</a:t>
            </a:r>
            <a:r>
              <a:rPr lang="en-US" dirty="0" smtClean="0"/>
              <a:t>developing </a:t>
            </a:r>
            <a:r>
              <a:rPr lang="en-US" dirty="0"/>
              <a:t>innovative methodologies, scaling efforts to the resources available, and prioritizing.</a:t>
            </a:r>
          </a:p>
          <a:p>
            <a:endParaRPr lang="en-US" dirty="0"/>
          </a:p>
        </p:txBody>
      </p:sp>
    </p:spTree>
    <p:extLst>
      <p:ext uri="{BB962C8B-B14F-4D97-AF65-F5344CB8AC3E}">
        <p14:creationId xmlns:p14="http://schemas.microsoft.com/office/powerpoint/2010/main" val="2131373846"/>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Your MPO’s Unique Challenges? (Activity)</a:t>
            </a:r>
            <a:endParaRPr lang="en-US"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Does Success Mean for You? (Activity)</a:t>
            </a:r>
            <a:endParaRPr lang="en-US" dirty="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9878"/>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How Will Traffic Change across Network with a Demographic Change?</a:t>
            </a:r>
            <a:endParaRPr lang="en-US" dirty="0"/>
          </a:p>
        </p:txBody>
      </p:sp>
      <p:pic>
        <p:nvPicPr>
          <p:cNvPr id="2050" name="Picture 2"/>
          <p:cNvPicPr>
            <a:picLocks noChangeAspect="1" noChangeArrowheads="1"/>
          </p:cNvPicPr>
          <p:nvPr/>
        </p:nvPicPr>
        <p:blipFill rotWithShape="1">
          <a:blip r:embed="rId3" cstate="print"/>
          <a:srcRect t="30193"/>
          <a:stretch/>
        </p:blipFill>
        <p:spPr bwMode="auto">
          <a:xfrm>
            <a:off x="0" y="1609725"/>
            <a:ext cx="9144000" cy="4202257"/>
          </a:xfrm>
          <a:prstGeom prst="rect">
            <a:avLst/>
          </a:prstGeom>
          <a:noFill/>
          <a:ln w="9525">
            <a:noFill/>
            <a:miter lim="800000"/>
            <a:headEnd/>
            <a:tailEnd/>
          </a:ln>
        </p:spPr>
      </p:pic>
      <p:sp>
        <p:nvSpPr>
          <p:cNvPr id="55" name="Freeform 54"/>
          <p:cNvSpPr/>
          <p:nvPr/>
        </p:nvSpPr>
        <p:spPr>
          <a:xfrm>
            <a:off x="7467600" y="1609725"/>
            <a:ext cx="838200" cy="1514474"/>
          </a:xfrm>
          <a:custGeom>
            <a:avLst/>
            <a:gdLst>
              <a:gd name="connsiteX0" fmla="*/ 0 w 2276475"/>
              <a:gd name="connsiteY0" fmla="*/ 0 h 3924300"/>
              <a:gd name="connsiteX1" fmla="*/ 2276475 w 2276475"/>
              <a:gd name="connsiteY1" fmla="*/ 3924300 h 3924300"/>
              <a:gd name="connsiteX2" fmla="*/ 2276475 w 2276475"/>
              <a:gd name="connsiteY2" fmla="*/ 3924300 h 3924300"/>
            </a:gdLst>
            <a:ahLst/>
            <a:cxnLst>
              <a:cxn ang="0">
                <a:pos x="connsiteX0" y="connsiteY0"/>
              </a:cxn>
              <a:cxn ang="0">
                <a:pos x="connsiteX1" y="connsiteY1"/>
              </a:cxn>
              <a:cxn ang="0">
                <a:pos x="connsiteX2" y="connsiteY2"/>
              </a:cxn>
            </a:cxnLst>
            <a:rect l="l" t="t" r="r" b="b"/>
            <a:pathLst>
              <a:path w="2276475" h="3924300">
                <a:moveTo>
                  <a:pt x="0" y="0"/>
                </a:moveTo>
                <a:lnTo>
                  <a:pt x="2276475" y="3924300"/>
                </a:lnTo>
                <a:lnTo>
                  <a:pt x="2276475" y="3924300"/>
                </a:lnTo>
              </a:path>
            </a:pathLst>
          </a:custGeom>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Rectangle 55"/>
          <p:cNvSpPr/>
          <p:nvPr/>
        </p:nvSpPr>
        <p:spPr>
          <a:xfrm>
            <a:off x="685800" y="2209800"/>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Rectangle 13"/>
          <p:cNvSpPr/>
          <p:nvPr/>
        </p:nvSpPr>
        <p:spPr>
          <a:xfrm>
            <a:off x="2819400" y="4191000"/>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Rectangle 14"/>
          <p:cNvSpPr/>
          <p:nvPr/>
        </p:nvSpPr>
        <p:spPr>
          <a:xfrm>
            <a:off x="3124200" y="1219200"/>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6" name="Rectangle 15"/>
          <p:cNvSpPr/>
          <p:nvPr/>
        </p:nvSpPr>
        <p:spPr>
          <a:xfrm>
            <a:off x="4724400" y="3657600"/>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Freeform 9"/>
          <p:cNvSpPr/>
          <p:nvPr/>
        </p:nvSpPr>
        <p:spPr>
          <a:xfrm>
            <a:off x="6900863" y="1609725"/>
            <a:ext cx="1376362" cy="2033588"/>
          </a:xfrm>
          <a:custGeom>
            <a:avLst/>
            <a:gdLst>
              <a:gd name="connsiteX0" fmla="*/ 504825 w 1376362"/>
              <a:gd name="connsiteY0" fmla="*/ 0 h 2033588"/>
              <a:gd name="connsiteX1" fmla="*/ 19050 w 1376362"/>
              <a:gd name="connsiteY1" fmla="*/ 376238 h 2033588"/>
              <a:gd name="connsiteX2" fmla="*/ 200025 w 1376362"/>
              <a:gd name="connsiteY2" fmla="*/ 671513 h 2033588"/>
              <a:gd name="connsiteX3" fmla="*/ 328612 w 1376362"/>
              <a:gd name="connsiteY3" fmla="*/ 971550 h 2033588"/>
              <a:gd name="connsiteX4" fmla="*/ 0 w 1376362"/>
              <a:gd name="connsiteY4" fmla="*/ 1152525 h 2033588"/>
              <a:gd name="connsiteX5" fmla="*/ 38100 w 1376362"/>
              <a:gd name="connsiteY5" fmla="*/ 1300163 h 2033588"/>
              <a:gd name="connsiteX6" fmla="*/ 328612 w 1376362"/>
              <a:gd name="connsiteY6" fmla="*/ 1795463 h 2033588"/>
              <a:gd name="connsiteX7" fmla="*/ 538162 w 1376362"/>
              <a:gd name="connsiteY7" fmla="*/ 1976438 h 2033588"/>
              <a:gd name="connsiteX8" fmla="*/ 571500 w 1376362"/>
              <a:gd name="connsiteY8" fmla="*/ 2033588 h 2033588"/>
              <a:gd name="connsiteX9" fmla="*/ 1376362 w 1376362"/>
              <a:gd name="connsiteY9" fmla="*/ 1528763 h 2033588"/>
              <a:gd name="connsiteX10" fmla="*/ 504825 w 1376362"/>
              <a:gd name="connsiteY10" fmla="*/ 0 h 2033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6362" h="2033588">
                <a:moveTo>
                  <a:pt x="504825" y="0"/>
                </a:moveTo>
                <a:lnTo>
                  <a:pt x="19050" y="376238"/>
                </a:lnTo>
                <a:lnTo>
                  <a:pt x="200025" y="671513"/>
                </a:lnTo>
                <a:lnTo>
                  <a:pt x="328612" y="971550"/>
                </a:lnTo>
                <a:lnTo>
                  <a:pt x="0" y="1152525"/>
                </a:lnTo>
                <a:lnTo>
                  <a:pt x="38100" y="1300163"/>
                </a:lnTo>
                <a:lnTo>
                  <a:pt x="328612" y="1795463"/>
                </a:lnTo>
                <a:lnTo>
                  <a:pt x="538162" y="1976438"/>
                </a:lnTo>
                <a:lnTo>
                  <a:pt x="571500" y="2033588"/>
                </a:lnTo>
                <a:lnTo>
                  <a:pt x="1376362" y="1528763"/>
                </a:lnTo>
                <a:lnTo>
                  <a:pt x="504825" y="0"/>
                </a:lnTo>
                <a:close/>
              </a:path>
            </a:pathLst>
          </a:custGeom>
          <a:solidFill>
            <a:srgbClr val="FFFF00"/>
          </a:solidFill>
          <a:ln>
            <a:solidFill>
              <a:srgbClr val="2D2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7086600" y="2286000"/>
            <a:ext cx="914400" cy="1015663"/>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smtClean="0">
                <a:ln>
                  <a:noFill/>
                </a:ln>
                <a:solidFill>
                  <a:srgbClr val="2D2D19"/>
                </a:solidFill>
                <a:effectLst/>
                <a:uLnTx/>
                <a:uFillTx/>
                <a:latin typeface="+mj-lt"/>
                <a:ea typeface="+mj-ea"/>
                <a:cs typeface="+mj-cs"/>
              </a:rPr>
              <a:t>1,000</a:t>
            </a:r>
          </a:p>
          <a:p>
            <a:pPr marL="0" marR="0" indent="0" algn="ctr" defTabSz="914400" rtl="0" eaLnBrk="1" fontAlgn="auto" latinLnBrk="0" hangingPunct="1">
              <a:lnSpc>
                <a:spcPct val="100000"/>
              </a:lnSpc>
              <a:spcBef>
                <a:spcPct val="0"/>
              </a:spcBef>
              <a:spcAft>
                <a:spcPts val="0"/>
              </a:spcAft>
              <a:buClrTx/>
              <a:buSzTx/>
              <a:buFontTx/>
              <a:buNone/>
              <a:tabLst/>
            </a:pPr>
            <a:r>
              <a:rPr lang="en-US" sz="2000" dirty="0" smtClean="0">
                <a:solidFill>
                  <a:srgbClr val="2D2D19"/>
                </a:solidFill>
                <a:latin typeface="+mj-lt"/>
                <a:ea typeface="+mj-ea"/>
                <a:cs typeface="+mj-cs"/>
              </a:rPr>
              <a:t>new</a:t>
            </a:r>
            <a:r>
              <a:rPr kumimoji="0" lang="en-US" sz="2000" b="0" i="0" u="none" strike="noStrike" kern="1200" cap="none" spc="0" normalizeH="0" baseline="0" noProof="0" dirty="0" smtClean="0">
                <a:ln>
                  <a:noFill/>
                </a:ln>
                <a:solidFill>
                  <a:srgbClr val="2D2D19"/>
                </a:solidFill>
                <a:effectLst/>
                <a:uLnTx/>
                <a:uFillTx/>
                <a:latin typeface="+mj-lt"/>
                <a:ea typeface="+mj-ea"/>
                <a:cs typeface="+mj-cs"/>
              </a:rPr>
              <a:t> homes</a:t>
            </a:r>
          </a:p>
        </p:txBody>
      </p:sp>
      <p:sp>
        <p:nvSpPr>
          <p:cNvPr id="12" name="Rectangle 11"/>
          <p:cNvSpPr/>
          <p:nvPr/>
        </p:nvSpPr>
        <p:spPr>
          <a:xfrm>
            <a:off x="1447800" y="5943600"/>
            <a:ext cx="6858000" cy="369332"/>
          </a:xfrm>
          <a:prstGeom prst="rect">
            <a:avLst/>
          </a:prstGeom>
        </p:spPr>
        <p:txBody>
          <a:bodyPr wrap="square">
            <a:spAutoFit/>
          </a:bodyPr>
          <a:lstStyle/>
          <a:p>
            <a:pPr marL="228600" indent="-228600" algn="ctr"/>
            <a:r>
              <a:rPr lang="en-US" b="1" dirty="0" smtClean="0">
                <a:solidFill>
                  <a:schemeClr val="bg1"/>
                </a:solidFill>
              </a:rPr>
              <a:t>Travel models  are used to forecast traffic changes in a complex world. </a:t>
            </a: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noProof="0" dirty="0" smtClean="0">
                <a:solidFill>
                  <a:schemeClr val="bg1"/>
                </a:solidFill>
                <a:latin typeface="+mj-lt"/>
                <a:ea typeface="+mj-ea"/>
                <a:cs typeface="+mj-cs"/>
              </a:rPr>
              <a:t>Challenge: </a:t>
            </a:r>
            <a:br>
              <a:rPr lang="en-US" sz="4400" noProof="0" dirty="0" smtClean="0">
                <a:solidFill>
                  <a:schemeClr val="bg1"/>
                </a:solidFill>
                <a:latin typeface="+mj-lt"/>
                <a:ea typeface="+mj-ea"/>
                <a:cs typeface="+mj-cs"/>
              </a:rPr>
            </a:br>
            <a:r>
              <a:rPr lang="en-US" sz="4400" noProof="0" dirty="0" smtClean="0">
                <a:solidFill>
                  <a:schemeClr val="bg1"/>
                </a:solidFill>
                <a:latin typeface="+mj-lt"/>
                <a:ea typeface="+mj-ea"/>
                <a:cs typeface="+mj-cs"/>
              </a:rPr>
              <a:t>Travel Model Scheduling</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Ideal Timeline</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 5-Year MTP Cycle</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258054" name="Picture 6"/>
          <p:cNvPicPr>
            <a:picLocks noChangeAspect="1" noChangeArrowheads="1"/>
          </p:cNvPicPr>
          <p:nvPr/>
        </p:nvPicPr>
        <p:blipFill>
          <a:blip r:embed="rId3" cstate="print"/>
          <a:srcRect/>
          <a:stretch>
            <a:fillRect/>
          </a:stretch>
        </p:blipFill>
        <p:spPr bwMode="auto">
          <a:xfrm>
            <a:off x="19050" y="1900238"/>
            <a:ext cx="9105900" cy="305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Timeline</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4-Year MTP Cycle</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403458" name="Picture 2"/>
          <p:cNvPicPr>
            <a:picLocks noChangeAspect="1" noChangeArrowheads="1"/>
          </p:cNvPicPr>
          <p:nvPr/>
        </p:nvPicPr>
        <p:blipFill>
          <a:blip r:embed="rId3" cstate="print"/>
          <a:srcRect/>
          <a:stretch>
            <a:fillRect/>
          </a:stretch>
        </p:blipFill>
        <p:spPr bwMode="auto">
          <a:xfrm>
            <a:off x="14288" y="1909763"/>
            <a:ext cx="9115425" cy="303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Timeline</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4-Year MTP Cycle, More PI</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404482" name="Picture 2"/>
          <p:cNvPicPr>
            <a:picLocks noChangeAspect="1" noChangeArrowheads="1"/>
          </p:cNvPicPr>
          <p:nvPr/>
        </p:nvPicPr>
        <p:blipFill>
          <a:blip r:embed="rId3" cstate="print"/>
          <a:srcRect/>
          <a:stretch>
            <a:fillRect/>
          </a:stretch>
        </p:blipFill>
        <p:spPr bwMode="auto">
          <a:xfrm>
            <a:off x="14288" y="1900238"/>
            <a:ext cx="9115425" cy="305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6764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Schedule the Process</a:t>
            </a:r>
            <a:br>
              <a:rPr kumimoji="0" lang="en-US" sz="4400" b="0" i="0" u="none" strike="noStrike" kern="1200" cap="none" spc="0" normalizeH="0" baseline="0" noProof="0" dirty="0" smtClean="0">
                <a:ln>
                  <a:noFill/>
                </a:ln>
                <a:solidFill>
                  <a:schemeClr val="bg1"/>
                </a:solidFill>
                <a:effectLst/>
                <a:uLnTx/>
                <a:uFillTx/>
                <a:latin typeface="+mj-lt"/>
                <a:ea typeface="+mj-ea"/>
                <a:cs typeface="+mj-cs"/>
              </a:rPr>
            </a:br>
            <a:r>
              <a:rPr kumimoji="0" lang="en-US" sz="4400" b="0" i="0" u="none" strike="noStrike" kern="1200" cap="none" spc="0" normalizeH="0" baseline="0" noProof="0" dirty="0" smtClean="0">
                <a:ln>
                  <a:noFill/>
                </a:ln>
                <a:solidFill>
                  <a:schemeClr val="bg1"/>
                </a:solidFill>
                <a:effectLst/>
                <a:uLnTx/>
                <a:uFillTx/>
                <a:latin typeface="+mj-lt"/>
                <a:ea typeface="+mj-ea"/>
                <a:cs typeface="+mj-cs"/>
              </a:rPr>
              <a:t>(3 Models</a:t>
            </a:r>
            <a:r>
              <a:rPr kumimoji="0" lang="en-US" sz="4400" b="0" i="0" u="none" strike="noStrike" kern="1200" cap="none" spc="0" normalizeH="0" noProof="0" dirty="0" smtClean="0">
                <a:ln>
                  <a:noFill/>
                </a:ln>
                <a:solidFill>
                  <a:schemeClr val="bg1"/>
                </a:solidFill>
                <a:effectLst/>
                <a:uLnTx/>
                <a:uFillTx/>
                <a:latin typeface="+mj-lt"/>
                <a:ea typeface="+mj-ea"/>
                <a:cs typeface="+mj-cs"/>
              </a:rPr>
              <a:t>)</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Ideal Timeline</a:t>
            </a:r>
            <a:r>
              <a:rPr lang="en-US" dirty="0"/>
              <a:t>—</a:t>
            </a:r>
            <a:r>
              <a:rPr lang="en-US" dirty="0" smtClean="0"/>
              <a:t>3 Models</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 5-Year MTP Cycle</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2050" name="Picture 2"/>
          <p:cNvPicPr>
            <a:picLocks noChangeAspect="1" noChangeArrowheads="1"/>
          </p:cNvPicPr>
          <p:nvPr/>
        </p:nvPicPr>
        <p:blipFill>
          <a:blip r:embed="rId3" cstate="print"/>
          <a:srcRect/>
          <a:stretch>
            <a:fillRect/>
          </a:stretch>
        </p:blipFill>
        <p:spPr bwMode="auto">
          <a:xfrm>
            <a:off x="0" y="1724025"/>
            <a:ext cx="9144000" cy="38830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Timeline</a:t>
            </a:r>
            <a:r>
              <a:rPr lang="en-US" dirty="0"/>
              <a:t>—</a:t>
            </a:r>
            <a:r>
              <a:rPr lang="en-US" dirty="0" smtClean="0"/>
              <a:t>3 Models</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4-Year MTP Cycle</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3074" name="Picture 2"/>
          <p:cNvPicPr>
            <a:picLocks noChangeAspect="1" noChangeArrowheads="1"/>
          </p:cNvPicPr>
          <p:nvPr/>
        </p:nvPicPr>
        <p:blipFill>
          <a:blip r:embed="rId3" cstate="print"/>
          <a:srcRect/>
          <a:stretch>
            <a:fillRect/>
          </a:stretch>
        </p:blipFill>
        <p:spPr bwMode="auto">
          <a:xfrm>
            <a:off x="0" y="1752600"/>
            <a:ext cx="9144000" cy="39126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Timeline</a:t>
            </a:r>
            <a:endParaRPr lang="en-US" dirty="0"/>
          </a:p>
        </p:txBody>
      </p:sp>
      <p:sp>
        <p:nvSpPr>
          <p:cNvPr id="33"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a:t>
            </a:r>
            <a:r>
              <a:rPr lang="en-US" sz="3200" dirty="0">
                <a:solidFill>
                  <a:schemeClr val="bg1"/>
                </a:solidFill>
                <a:latin typeface="+mj-lt"/>
                <a:ea typeface="+mj-ea"/>
                <a:cs typeface="+mj-cs"/>
              </a:rPr>
              <a:t>-</a:t>
            </a:r>
            <a:r>
              <a:rPr kumimoji="0" lang="en-US" sz="3200" b="0" i="0" u="none" strike="noStrike" kern="1200" cap="none" spc="0" normalizeH="0" noProof="0" dirty="0" smtClean="0">
                <a:ln>
                  <a:noFill/>
                </a:ln>
                <a:solidFill>
                  <a:schemeClr val="bg1"/>
                </a:solidFill>
                <a:effectLst/>
                <a:uLnTx/>
                <a:uFillTx/>
                <a:latin typeface="+mj-lt"/>
                <a:ea typeface="+mj-ea"/>
                <a:cs typeface="+mj-cs"/>
              </a:rPr>
              <a:t>Y</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ear</a:t>
            </a:r>
            <a:r>
              <a:rPr kumimoji="0" lang="en-US" sz="3200" b="0" i="0" u="none" strike="noStrike" kern="1200" cap="none" spc="0" normalizeH="0" noProof="0" dirty="0" smtClean="0">
                <a:ln>
                  <a:noFill/>
                </a:ln>
                <a:solidFill>
                  <a:schemeClr val="bg1"/>
                </a:solidFill>
                <a:effectLst/>
                <a:uLnTx/>
                <a:uFillTx/>
                <a:latin typeface="+mj-lt"/>
                <a:ea typeface="+mj-ea"/>
                <a:cs typeface="+mj-cs"/>
              </a:rPr>
              <a:t> Count Cycle, 4-Year MTP Cycle, After Fix</a:t>
            </a:r>
            <a:r>
              <a:rPr kumimoji="0" lang="en-US" sz="3200" b="0" i="0" u="none" strike="noStrike" kern="1200" cap="none" spc="0" normalizeH="0" baseline="0" noProof="0" dirty="0" smtClean="0">
                <a:ln>
                  <a:noFill/>
                </a:ln>
                <a:solidFill>
                  <a:schemeClr val="bg1"/>
                </a:solidFill>
                <a:effectLst/>
                <a:uLnTx/>
                <a:uFillTx/>
                <a:latin typeface="+mj-lt"/>
                <a:ea typeface="+mj-ea"/>
                <a:cs typeface="+mj-cs"/>
              </a:rPr>
              <a:t>)</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pic>
        <p:nvPicPr>
          <p:cNvPr id="1026" name="Picture 2"/>
          <p:cNvPicPr>
            <a:picLocks noChangeAspect="1" noChangeArrowheads="1"/>
          </p:cNvPicPr>
          <p:nvPr/>
        </p:nvPicPr>
        <p:blipFill>
          <a:blip r:embed="rId3" cstate="print"/>
          <a:srcRect/>
          <a:stretch>
            <a:fillRect/>
          </a:stretch>
        </p:blipFill>
        <p:spPr bwMode="auto">
          <a:xfrm>
            <a:off x="0" y="1686628"/>
            <a:ext cx="9144000" cy="36521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Is This Reason to Despair?</a:t>
            </a:r>
            <a:endParaRPr lang="en-US" dirty="0"/>
          </a:p>
        </p:txBody>
      </p:sp>
      <p:sp>
        <p:nvSpPr>
          <p:cNvPr id="3" name="Content Placeholder 2"/>
          <p:cNvSpPr>
            <a:spLocks noGrp="1"/>
          </p:cNvSpPr>
          <p:nvPr>
            <p:ph idx="1"/>
          </p:nvPr>
        </p:nvSpPr>
        <p:spPr>
          <a:xfrm>
            <a:off x="533400" y="1905000"/>
            <a:ext cx="8229600" cy="3581400"/>
          </a:xfrm>
        </p:spPr>
        <p:txBody>
          <a:bodyPr>
            <a:normAutofit/>
          </a:bodyPr>
          <a:lstStyle/>
          <a:p>
            <a:pPr marL="0" lvl="0" indent="0">
              <a:buNone/>
            </a:pPr>
            <a:r>
              <a:rPr lang="en-US" i="1" dirty="0" smtClean="0"/>
              <a:t>No.</a:t>
            </a:r>
          </a:p>
          <a:p>
            <a:pPr marL="0" lvl="0" indent="0">
              <a:buNone/>
            </a:pPr>
            <a:endParaRPr lang="en-US" i="1" dirty="0" smtClean="0"/>
          </a:p>
          <a:p>
            <a:pPr marL="0" lvl="0" indent="0">
              <a:buNone/>
            </a:pPr>
            <a:r>
              <a:rPr lang="en-US" i="1" dirty="0" smtClean="0"/>
              <a:t>Knowing the 3-models concept empowers the MPO to plan ahead for future model activities.</a:t>
            </a:r>
          </a:p>
        </p:txBody>
      </p:sp>
    </p:spTree>
    <p:extLst>
      <p:ext uri="{BB962C8B-B14F-4D97-AF65-F5344CB8AC3E}">
        <p14:creationId xmlns:p14="http://schemas.microsoft.com/office/powerpoint/2010/main" val="385354548"/>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The Model as a Project</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u="sng" dirty="0" smtClean="0"/>
              <a:t>Or</a:t>
            </a:r>
            <a:r>
              <a:rPr lang="en-US" dirty="0" smtClean="0"/>
              <a:t>, What Happens in Response to a Capacity Addition or Improvement?</a:t>
            </a:r>
            <a:endParaRPr lang="en-US" dirty="0"/>
          </a:p>
        </p:txBody>
      </p:sp>
      <p:pic>
        <p:nvPicPr>
          <p:cNvPr id="2050" name="Picture 2"/>
          <p:cNvPicPr>
            <a:picLocks noChangeAspect="1" noChangeArrowheads="1"/>
          </p:cNvPicPr>
          <p:nvPr/>
        </p:nvPicPr>
        <p:blipFill rotWithShape="1">
          <a:blip r:embed="rId3" cstate="print"/>
          <a:srcRect t="30034" b="1"/>
          <a:stretch/>
        </p:blipFill>
        <p:spPr bwMode="auto">
          <a:xfrm>
            <a:off x="0" y="1631373"/>
            <a:ext cx="9144000" cy="4211782"/>
          </a:xfrm>
          <a:prstGeom prst="rect">
            <a:avLst/>
          </a:prstGeom>
          <a:noFill/>
          <a:ln w="9525">
            <a:noFill/>
            <a:miter lim="800000"/>
            <a:headEnd/>
            <a:tailEnd/>
          </a:ln>
        </p:spPr>
      </p:pic>
      <p:sp>
        <p:nvSpPr>
          <p:cNvPr id="55" name="Freeform 54"/>
          <p:cNvSpPr/>
          <p:nvPr/>
        </p:nvSpPr>
        <p:spPr>
          <a:xfrm flipV="1">
            <a:off x="4953000" y="2164773"/>
            <a:ext cx="533400" cy="381000"/>
          </a:xfrm>
          <a:custGeom>
            <a:avLst/>
            <a:gdLst>
              <a:gd name="connsiteX0" fmla="*/ 0 w 2276475"/>
              <a:gd name="connsiteY0" fmla="*/ 0 h 3924300"/>
              <a:gd name="connsiteX1" fmla="*/ 2276475 w 2276475"/>
              <a:gd name="connsiteY1" fmla="*/ 3924300 h 3924300"/>
              <a:gd name="connsiteX2" fmla="*/ 2276475 w 2276475"/>
              <a:gd name="connsiteY2" fmla="*/ 3924300 h 3924300"/>
            </a:gdLst>
            <a:ahLst/>
            <a:cxnLst>
              <a:cxn ang="0">
                <a:pos x="connsiteX0" y="connsiteY0"/>
              </a:cxn>
              <a:cxn ang="0">
                <a:pos x="connsiteX1" y="connsiteY1"/>
              </a:cxn>
              <a:cxn ang="0">
                <a:pos x="connsiteX2" y="connsiteY2"/>
              </a:cxn>
            </a:cxnLst>
            <a:rect l="l" t="t" r="r" b="b"/>
            <a:pathLst>
              <a:path w="2276475" h="3924300">
                <a:moveTo>
                  <a:pt x="0" y="0"/>
                </a:moveTo>
                <a:lnTo>
                  <a:pt x="2276475" y="3924300"/>
                </a:lnTo>
                <a:lnTo>
                  <a:pt x="2276475" y="3924300"/>
                </a:lnTo>
              </a:path>
            </a:pathLst>
          </a:custGeom>
          <a:ln w="1016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Rectangle 55"/>
          <p:cNvSpPr/>
          <p:nvPr/>
        </p:nvSpPr>
        <p:spPr>
          <a:xfrm>
            <a:off x="685800" y="22409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Rectangle 13"/>
          <p:cNvSpPr/>
          <p:nvPr/>
        </p:nvSpPr>
        <p:spPr>
          <a:xfrm>
            <a:off x="2819400" y="42221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5" name="Rectangle 14"/>
          <p:cNvSpPr/>
          <p:nvPr/>
        </p:nvSpPr>
        <p:spPr>
          <a:xfrm>
            <a:off x="3124200" y="12503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6" name="Rectangle 15"/>
          <p:cNvSpPr/>
          <p:nvPr/>
        </p:nvSpPr>
        <p:spPr>
          <a:xfrm>
            <a:off x="4724400" y="36887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Rectangle 8"/>
          <p:cNvSpPr/>
          <p:nvPr/>
        </p:nvSpPr>
        <p:spPr>
          <a:xfrm>
            <a:off x="6781800" y="16313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Rectangle 9"/>
          <p:cNvSpPr/>
          <p:nvPr/>
        </p:nvSpPr>
        <p:spPr>
          <a:xfrm>
            <a:off x="1447800" y="5943600"/>
            <a:ext cx="6858000" cy="369332"/>
          </a:xfrm>
          <a:prstGeom prst="rect">
            <a:avLst/>
          </a:prstGeom>
        </p:spPr>
        <p:txBody>
          <a:bodyPr wrap="square">
            <a:spAutoFit/>
          </a:bodyPr>
          <a:lstStyle/>
          <a:p>
            <a:pPr marL="228600" indent="-228600" algn="ctr"/>
            <a:r>
              <a:rPr lang="en-US" b="1" dirty="0" smtClean="0">
                <a:solidFill>
                  <a:schemeClr val="bg1"/>
                </a:solidFill>
              </a:rPr>
              <a:t>Travel models  are used to test the impact of different projects. </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a Project?</a:t>
            </a:r>
            <a:endParaRPr lang="en-US" dirty="0"/>
          </a:p>
        </p:txBody>
      </p:sp>
      <p:sp>
        <p:nvSpPr>
          <p:cNvPr id="3" name="Content Placeholder 2"/>
          <p:cNvSpPr>
            <a:spLocks noGrp="1"/>
          </p:cNvSpPr>
          <p:nvPr>
            <p:ph idx="1"/>
          </p:nvPr>
        </p:nvSpPr>
        <p:spPr>
          <a:xfrm>
            <a:off x="533400" y="1524000"/>
            <a:ext cx="8229600" cy="3962400"/>
          </a:xfrm>
        </p:spPr>
        <p:txBody>
          <a:bodyPr>
            <a:normAutofit fontScale="92500"/>
          </a:bodyPr>
          <a:lstStyle/>
          <a:p>
            <a:pPr marL="0" lvl="0" indent="0">
              <a:buNone/>
            </a:pPr>
            <a:r>
              <a:rPr lang="en-US" i="1" dirty="0" smtClean="0"/>
              <a:t>A project is </a:t>
            </a:r>
            <a:r>
              <a:rPr lang="en-US" i="1" dirty="0"/>
              <a:t>a </a:t>
            </a:r>
            <a:r>
              <a:rPr lang="en-US" i="1" dirty="0" smtClean="0"/>
              <a:t>one-time or cyclic </a:t>
            </a:r>
            <a:r>
              <a:rPr lang="en-US" i="1" dirty="0"/>
              <a:t>endeavor </a:t>
            </a:r>
            <a:r>
              <a:rPr lang="en-US" i="1" dirty="0" smtClean="0"/>
              <a:t>involving:</a:t>
            </a:r>
          </a:p>
          <a:p>
            <a:pPr lvl="0"/>
            <a:r>
              <a:rPr lang="en-US" dirty="0" smtClean="0"/>
              <a:t>An </a:t>
            </a:r>
            <a:r>
              <a:rPr lang="en-US" dirty="0"/>
              <a:t>established </a:t>
            </a:r>
            <a:r>
              <a:rPr lang="en-US" dirty="0" smtClean="0"/>
              <a:t>objective</a:t>
            </a:r>
            <a:endParaRPr lang="en-US" dirty="0"/>
          </a:p>
          <a:p>
            <a:pPr lvl="0"/>
            <a:r>
              <a:rPr lang="en-US" dirty="0"/>
              <a:t>A defined life span with a beginning and an </a:t>
            </a:r>
            <a:r>
              <a:rPr lang="en-US" dirty="0" smtClean="0"/>
              <a:t>end</a:t>
            </a:r>
            <a:endParaRPr lang="en-US" dirty="0"/>
          </a:p>
          <a:p>
            <a:pPr lvl="0"/>
            <a:r>
              <a:rPr lang="en-US" dirty="0"/>
              <a:t>Usually, the involvement of several departments and </a:t>
            </a:r>
            <a:r>
              <a:rPr lang="en-US" dirty="0" smtClean="0"/>
              <a:t>professionals</a:t>
            </a:r>
            <a:endParaRPr lang="en-US" dirty="0"/>
          </a:p>
          <a:p>
            <a:pPr lvl="0"/>
            <a:r>
              <a:rPr lang="en-US" dirty="0" smtClean="0"/>
              <a:t>Specific </a:t>
            </a:r>
            <a:r>
              <a:rPr lang="en-US" dirty="0"/>
              <a:t>time, cost, and performance </a:t>
            </a:r>
            <a:r>
              <a:rPr lang="en-US" dirty="0" smtClean="0"/>
              <a:t>requirements</a:t>
            </a:r>
            <a:endParaRPr lang="en-US" dirty="0"/>
          </a:p>
          <a:p>
            <a:pPr marL="0" lvl="0" indent="0">
              <a:buNone/>
            </a:pPr>
            <a:endParaRPr lang="en-US" dirty="0"/>
          </a:p>
        </p:txBody>
      </p:sp>
    </p:spTree>
    <p:extLst>
      <p:ext uri="{BB962C8B-B14F-4D97-AF65-F5344CB8AC3E}">
        <p14:creationId xmlns:p14="http://schemas.microsoft.com/office/powerpoint/2010/main" val="385354548"/>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Model as a Project</a:t>
            </a:r>
            <a:endParaRPr lang="en-US" dirty="0"/>
          </a:p>
        </p:txBody>
      </p:sp>
      <p:sp>
        <p:nvSpPr>
          <p:cNvPr id="3" name="Content Placeholder 2"/>
          <p:cNvSpPr>
            <a:spLocks noGrp="1"/>
          </p:cNvSpPr>
          <p:nvPr>
            <p:ph idx="1"/>
          </p:nvPr>
        </p:nvSpPr>
        <p:spPr>
          <a:xfrm>
            <a:off x="533400" y="1524000"/>
            <a:ext cx="8229600" cy="3962400"/>
          </a:xfrm>
        </p:spPr>
        <p:txBody>
          <a:bodyPr>
            <a:normAutofit fontScale="92500"/>
          </a:bodyPr>
          <a:lstStyle/>
          <a:p>
            <a:pPr marL="0" lvl="0" indent="0">
              <a:buNone/>
            </a:pPr>
            <a:r>
              <a:rPr lang="en-US" i="1" dirty="0" smtClean="0">
                <a:solidFill>
                  <a:srgbClr val="EE1ED5"/>
                </a:solidFill>
              </a:rPr>
              <a:t>MPO model development is cyclic</a:t>
            </a:r>
            <a:r>
              <a:rPr lang="en-US" i="1" dirty="0" smtClean="0"/>
              <a:t>, involving:</a:t>
            </a:r>
          </a:p>
          <a:p>
            <a:pPr lvl="0"/>
            <a:r>
              <a:rPr lang="en-US" dirty="0" smtClean="0"/>
              <a:t>An </a:t>
            </a:r>
            <a:r>
              <a:rPr lang="en-US" dirty="0"/>
              <a:t>established </a:t>
            </a:r>
            <a:r>
              <a:rPr lang="en-US" dirty="0" smtClean="0"/>
              <a:t>objective</a:t>
            </a:r>
            <a:r>
              <a:rPr lang="en-US" dirty="0"/>
              <a:t>—</a:t>
            </a:r>
            <a:r>
              <a:rPr lang="en-US" dirty="0" smtClean="0">
                <a:solidFill>
                  <a:srgbClr val="EE1ED5"/>
                </a:solidFill>
              </a:rPr>
              <a:t>to apply for MTP</a:t>
            </a:r>
            <a:endParaRPr lang="en-US" dirty="0"/>
          </a:p>
          <a:p>
            <a:pPr lvl="0"/>
            <a:r>
              <a:rPr lang="en-US" dirty="0"/>
              <a:t>A defined life span with a beginning and an </a:t>
            </a:r>
            <a:r>
              <a:rPr lang="en-US" dirty="0" smtClean="0"/>
              <a:t>end</a:t>
            </a:r>
            <a:endParaRPr lang="en-US" dirty="0"/>
          </a:p>
          <a:p>
            <a:pPr lvl="0"/>
            <a:r>
              <a:rPr lang="en-US" dirty="0"/>
              <a:t>Usually, the involvement of several departments and </a:t>
            </a:r>
            <a:r>
              <a:rPr lang="en-US" dirty="0" smtClean="0"/>
              <a:t>professionals</a:t>
            </a:r>
            <a:r>
              <a:rPr lang="en-US" dirty="0"/>
              <a:t>—</a:t>
            </a:r>
            <a:r>
              <a:rPr lang="en-US" dirty="0" smtClean="0">
                <a:solidFill>
                  <a:srgbClr val="EE1ED5"/>
                </a:solidFill>
              </a:rPr>
              <a:t>and agencies</a:t>
            </a:r>
            <a:endParaRPr lang="en-US" dirty="0"/>
          </a:p>
          <a:p>
            <a:pPr lvl="0"/>
            <a:r>
              <a:rPr lang="en-US" dirty="0" smtClean="0"/>
              <a:t>Specific </a:t>
            </a:r>
            <a:r>
              <a:rPr lang="en-US" dirty="0"/>
              <a:t>time, cost, and performance </a:t>
            </a:r>
            <a:r>
              <a:rPr lang="en-US" dirty="0" smtClean="0"/>
              <a:t>requirements</a:t>
            </a:r>
            <a:endParaRPr lang="en-US" dirty="0"/>
          </a:p>
          <a:p>
            <a:pPr marL="0" lvl="0" indent="0">
              <a:buNone/>
            </a:pPr>
            <a:endParaRPr lang="en-US" dirty="0"/>
          </a:p>
        </p:txBody>
      </p:sp>
    </p:spTree>
    <p:extLst>
      <p:ext uri="{BB962C8B-B14F-4D97-AF65-F5344CB8AC3E}">
        <p14:creationId xmlns:p14="http://schemas.microsoft.com/office/powerpoint/2010/main" val="385354548"/>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Ideal MTP/Model Schedule</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8" name="TextBox 17"/>
          <p:cNvSpPr txBox="1"/>
          <p:nvPr/>
        </p:nvSpPr>
        <p:spPr>
          <a:xfrm>
            <a:off x="1295400" y="2514600"/>
            <a:ext cx="1143000"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2004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2" y="4038600"/>
            <a:ext cx="1294716" cy="211853"/>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25" name="Flowchart: Alternate Process 24"/>
          <p:cNvSpPr/>
          <p:nvPr/>
        </p:nvSpPr>
        <p:spPr>
          <a:xfrm>
            <a:off x="6430945" y="4240404"/>
            <a:ext cx="1296237" cy="255396"/>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a:t>
            </a:r>
            <a:endParaRPr lang="en-US" sz="1400" b="1" dirty="0">
              <a:solidFill>
                <a:schemeClr val="bg2">
                  <a:lumMod val="10000"/>
                </a:schemeClr>
              </a:solidFill>
            </a:endParaRPr>
          </a:p>
        </p:txBody>
      </p:sp>
      <p:sp>
        <p:nvSpPr>
          <p:cNvPr id="26" name="5-Point Star 25"/>
          <p:cNvSpPr/>
          <p:nvPr/>
        </p:nvSpPr>
        <p:spPr>
          <a:xfrm>
            <a:off x="7467600" y="405892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4230469"/>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0" name="Rounded Rectangle 29"/>
          <p:cNvSpPr/>
          <p:nvPr/>
        </p:nvSpPr>
        <p:spPr>
          <a:xfrm>
            <a:off x="9448800" y="1600200"/>
            <a:ext cx="1676400" cy="1295400"/>
          </a:xfrm>
          <a:prstGeom prst="roundRect">
            <a:avLst/>
          </a:prstGeom>
          <a:noFill/>
          <a:ln w="76200">
            <a:solidFill>
              <a:srgbClr val="EE1E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3"/>
          <p:cNvSpPr txBox="1">
            <a:spLocks/>
          </p:cNvSpPr>
          <p:nvPr/>
        </p:nvSpPr>
        <p:spPr>
          <a:xfrm>
            <a:off x="457200" y="228600"/>
            <a:ext cx="3962400" cy="19812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Model Implementation Matrix</a:t>
            </a:r>
            <a:endParaRPr lang="en-US" dirty="0">
              <a:solidFill>
                <a:schemeClr val="bg1"/>
              </a:solidFill>
            </a:endParaRPr>
          </a:p>
        </p:txBody>
      </p:sp>
      <p:sp>
        <p:nvSpPr>
          <p:cNvPr id="26" name="Rectangle 25"/>
          <p:cNvSpPr/>
          <p:nvPr/>
        </p:nvSpPr>
        <p:spPr>
          <a:xfrm>
            <a:off x="762000" y="4419600"/>
            <a:ext cx="7620000" cy="60960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Model Development</a:t>
            </a:r>
            <a:endParaRPr lang="en-US" sz="2800" dirty="0">
              <a:solidFill>
                <a:schemeClr val="tx1"/>
              </a:solidFill>
            </a:endParaRPr>
          </a:p>
        </p:txBody>
      </p:sp>
      <p:sp>
        <p:nvSpPr>
          <p:cNvPr id="27" name="Rectangle 26"/>
          <p:cNvSpPr/>
          <p:nvPr/>
        </p:nvSpPr>
        <p:spPr>
          <a:xfrm rot="16200000">
            <a:off x="3809999" y="1295400"/>
            <a:ext cx="1981201" cy="609600"/>
          </a:xfrm>
          <a:prstGeom prst="rect">
            <a:avLst/>
          </a:prstGeom>
          <a:solidFill>
            <a:schemeClr val="accent3">
              <a:lumMod val="75000"/>
            </a:schemeClr>
          </a:solidFill>
          <a:ln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t>MPO</a:t>
            </a:r>
            <a:endParaRPr lang="en-US" sz="2800" dirty="0"/>
          </a:p>
        </p:txBody>
      </p:sp>
      <p:sp>
        <p:nvSpPr>
          <p:cNvPr id="28" name="Rectangle 27"/>
          <p:cNvSpPr/>
          <p:nvPr/>
        </p:nvSpPr>
        <p:spPr>
          <a:xfrm rot="16200000">
            <a:off x="5638800" y="1295400"/>
            <a:ext cx="1981200" cy="609600"/>
          </a:xfrm>
          <a:prstGeom prst="rect">
            <a:avLst/>
          </a:prstGeom>
          <a:solidFill>
            <a:schemeClr val="accent6">
              <a:lumMod val="75000"/>
            </a:schemeClr>
          </a:solidFill>
          <a:ln cap="sq">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t>FHWA</a:t>
            </a:r>
            <a:endParaRPr lang="en-US" sz="2800" dirty="0"/>
          </a:p>
        </p:txBody>
      </p:sp>
      <p:sp>
        <p:nvSpPr>
          <p:cNvPr id="29" name="Rectangle 28"/>
          <p:cNvSpPr/>
          <p:nvPr/>
        </p:nvSpPr>
        <p:spPr>
          <a:xfrm>
            <a:off x="762000" y="5181600"/>
            <a:ext cx="7620000" cy="609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Model Application</a:t>
            </a:r>
            <a:endParaRPr lang="en-US" sz="2800" dirty="0">
              <a:solidFill>
                <a:schemeClr val="tx1"/>
              </a:solidFill>
            </a:endParaRPr>
          </a:p>
        </p:txBody>
      </p:sp>
      <p:sp>
        <p:nvSpPr>
          <p:cNvPr id="30" name="Rectangle 29"/>
          <p:cNvSpPr/>
          <p:nvPr/>
        </p:nvSpPr>
        <p:spPr>
          <a:xfrm>
            <a:off x="762000" y="2133600"/>
            <a:ext cx="7620000" cy="60960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Networks</a:t>
            </a:r>
            <a:endParaRPr lang="en-US" sz="2800" dirty="0">
              <a:solidFill>
                <a:schemeClr val="tx1"/>
              </a:solidFill>
            </a:endParaRPr>
          </a:p>
        </p:txBody>
      </p:sp>
      <p:sp>
        <p:nvSpPr>
          <p:cNvPr id="31" name="Rectangle 30"/>
          <p:cNvSpPr/>
          <p:nvPr/>
        </p:nvSpPr>
        <p:spPr>
          <a:xfrm>
            <a:off x="762000" y="3657600"/>
            <a:ext cx="7620000" cy="609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Other Inputs</a:t>
            </a:r>
            <a:endParaRPr lang="en-US" sz="2800" dirty="0">
              <a:solidFill>
                <a:schemeClr val="tx1"/>
              </a:solidFill>
            </a:endParaRPr>
          </a:p>
        </p:txBody>
      </p:sp>
      <p:sp>
        <p:nvSpPr>
          <p:cNvPr id="32" name="TextBox 31"/>
          <p:cNvSpPr txBox="1"/>
          <p:nvPr/>
        </p:nvSpPr>
        <p:spPr>
          <a:xfrm rot="16200000">
            <a:off x="-1447801" y="3700790"/>
            <a:ext cx="3657600" cy="52322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lang="en-US" sz="2800" dirty="0" smtClean="0">
                <a:solidFill>
                  <a:schemeClr val="bg1"/>
                </a:solidFill>
                <a:latin typeface="+mj-lt"/>
                <a:ea typeface="+mj-ea"/>
                <a:cs typeface="+mj-cs"/>
              </a:rPr>
              <a:t>Functional</a:t>
            </a:r>
            <a:endParaRPr kumimoji="0" lang="en-US" sz="2800" b="0"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33" name="Rectangle 32"/>
          <p:cNvSpPr/>
          <p:nvPr/>
        </p:nvSpPr>
        <p:spPr>
          <a:xfrm rot="16200000">
            <a:off x="4495800" y="1524000"/>
            <a:ext cx="2438400" cy="609600"/>
          </a:xfrm>
          <a:prstGeom prst="rect">
            <a:avLst/>
          </a:prstGeom>
          <a:solidFill>
            <a:schemeClr val="accent1">
              <a:lumMod val="75000"/>
            </a:schemeClr>
          </a:solidFill>
          <a:ln cap="sq">
            <a:solidFill>
              <a:schemeClr val="accent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t>TxDOT</a:t>
            </a:r>
            <a:endParaRPr lang="en-US" sz="2800" dirty="0"/>
          </a:p>
        </p:txBody>
      </p:sp>
      <p:sp>
        <p:nvSpPr>
          <p:cNvPr id="34" name="Rectangle 33"/>
          <p:cNvSpPr/>
          <p:nvPr/>
        </p:nvSpPr>
        <p:spPr>
          <a:xfrm rot="16200000">
            <a:off x="6248398" y="1600199"/>
            <a:ext cx="2590802" cy="609598"/>
          </a:xfrm>
          <a:prstGeom prst="rect">
            <a:avLst/>
          </a:prstGeom>
          <a:solidFill>
            <a:schemeClr val="accent4">
              <a:lumMod val="75000"/>
            </a:schemeClr>
          </a:solidFill>
          <a:ln cap="sq">
            <a:solidFill>
              <a:schemeClr val="accent4">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t>Others</a:t>
            </a:r>
            <a:endParaRPr lang="en-US" sz="2800" dirty="0"/>
          </a:p>
        </p:txBody>
      </p:sp>
      <p:sp>
        <p:nvSpPr>
          <p:cNvPr id="35" name="Rectangle 34"/>
          <p:cNvSpPr/>
          <p:nvPr/>
        </p:nvSpPr>
        <p:spPr>
          <a:xfrm rot="16200000">
            <a:off x="5230585" y="3608614"/>
            <a:ext cx="968829" cy="609600"/>
          </a:xfrm>
          <a:prstGeom prst="rect">
            <a:avLst/>
          </a:prstGeom>
          <a:solidFill>
            <a:schemeClr val="accent1">
              <a:lumMod val="75000"/>
            </a:schemeClr>
          </a:solidFill>
          <a:ln cap="sq">
            <a:solidFill>
              <a:schemeClr val="accent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36" name="Rectangle 35"/>
          <p:cNvSpPr/>
          <p:nvPr/>
        </p:nvSpPr>
        <p:spPr>
          <a:xfrm>
            <a:off x="762000" y="2895600"/>
            <a:ext cx="7620000" cy="609600"/>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Demographics</a:t>
            </a:r>
            <a:endParaRPr lang="en-US" sz="2800" dirty="0">
              <a:solidFill>
                <a:schemeClr val="tx1"/>
              </a:solidFill>
            </a:endParaRPr>
          </a:p>
        </p:txBody>
      </p:sp>
      <p:sp>
        <p:nvSpPr>
          <p:cNvPr id="37" name="Rectangle 36"/>
          <p:cNvSpPr/>
          <p:nvPr/>
        </p:nvSpPr>
        <p:spPr>
          <a:xfrm rot="16200000">
            <a:off x="6202681" y="2891246"/>
            <a:ext cx="853440" cy="609600"/>
          </a:xfrm>
          <a:prstGeom prst="rect">
            <a:avLst/>
          </a:prstGeom>
          <a:solidFill>
            <a:schemeClr val="accent6">
              <a:lumMod val="75000"/>
            </a:schemeClr>
          </a:solidFill>
          <a:ln cap="sq">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38" name="Rectangle 37"/>
          <p:cNvSpPr/>
          <p:nvPr/>
        </p:nvSpPr>
        <p:spPr>
          <a:xfrm rot="16200000">
            <a:off x="4369526" y="2895600"/>
            <a:ext cx="862147" cy="609600"/>
          </a:xfrm>
          <a:prstGeom prst="rect">
            <a:avLst/>
          </a:prstGeom>
          <a:solidFill>
            <a:schemeClr val="accent3">
              <a:lumMod val="75000"/>
            </a:schemeClr>
          </a:solidFill>
          <a:ln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39" name="Rectangle 38"/>
          <p:cNvSpPr/>
          <p:nvPr/>
        </p:nvSpPr>
        <p:spPr>
          <a:xfrm rot="16200000">
            <a:off x="4358640" y="4417423"/>
            <a:ext cx="866502" cy="609600"/>
          </a:xfrm>
          <a:prstGeom prst="rect">
            <a:avLst/>
          </a:prstGeom>
          <a:solidFill>
            <a:schemeClr val="accent3">
              <a:lumMod val="75000"/>
            </a:schemeClr>
          </a:solidFill>
          <a:ln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0" name="Rectangle 39"/>
          <p:cNvSpPr/>
          <p:nvPr/>
        </p:nvSpPr>
        <p:spPr>
          <a:xfrm rot="16200000">
            <a:off x="5122543" y="5351143"/>
            <a:ext cx="1184913" cy="609600"/>
          </a:xfrm>
          <a:prstGeom prst="rect">
            <a:avLst/>
          </a:prstGeom>
          <a:solidFill>
            <a:schemeClr val="accent1">
              <a:lumMod val="75000"/>
            </a:schemeClr>
          </a:solidFill>
          <a:ln cap="sq">
            <a:solidFill>
              <a:schemeClr val="accent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1" name="Rectangle 40"/>
          <p:cNvSpPr/>
          <p:nvPr/>
        </p:nvSpPr>
        <p:spPr>
          <a:xfrm rot="16200000">
            <a:off x="6237237" y="4421502"/>
            <a:ext cx="858343" cy="609600"/>
          </a:xfrm>
          <a:prstGeom prst="rect">
            <a:avLst/>
          </a:prstGeom>
          <a:solidFill>
            <a:schemeClr val="accent6">
              <a:lumMod val="75000"/>
            </a:schemeClr>
          </a:solidFill>
          <a:ln cap="sq">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2" name="Rectangle 41"/>
          <p:cNvSpPr/>
          <p:nvPr/>
        </p:nvSpPr>
        <p:spPr>
          <a:xfrm rot="16200000">
            <a:off x="6445431" y="5726973"/>
            <a:ext cx="433252" cy="609600"/>
          </a:xfrm>
          <a:prstGeom prst="rect">
            <a:avLst/>
          </a:prstGeom>
          <a:solidFill>
            <a:schemeClr val="accent6">
              <a:lumMod val="75000"/>
            </a:schemeClr>
          </a:solidFill>
          <a:ln cap="sq">
            <a:solidFill>
              <a:schemeClr val="accent6">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3" name="Rectangle 42"/>
          <p:cNvSpPr/>
          <p:nvPr/>
        </p:nvSpPr>
        <p:spPr>
          <a:xfrm rot="16200000">
            <a:off x="7112726" y="3661953"/>
            <a:ext cx="862149" cy="609602"/>
          </a:xfrm>
          <a:prstGeom prst="rect">
            <a:avLst/>
          </a:prstGeom>
          <a:solidFill>
            <a:schemeClr val="accent4">
              <a:lumMod val="75000"/>
            </a:schemeClr>
          </a:solidFill>
          <a:ln cap="sq">
            <a:solidFill>
              <a:schemeClr val="accent4">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4" name="Rectangle 43"/>
          <p:cNvSpPr/>
          <p:nvPr/>
        </p:nvSpPr>
        <p:spPr>
          <a:xfrm rot="16200000">
            <a:off x="6951345" y="5351141"/>
            <a:ext cx="1184912" cy="609602"/>
          </a:xfrm>
          <a:prstGeom prst="rect">
            <a:avLst/>
          </a:prstGeom>
          <a:solidFill>
            <a:schemeClr val="accent4">
              <a:lumMod val="75000"/>
            </a:schemeClr>
          </a:solidFill>
          <a:ln cap="sq">
            <a:solidFill>
              <a:schemeClr val="accent4">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45" name="Rectangle 44"/>
          <p:cNvSpPr/>
          <p:nvPr/>
        </p:nvSpPr>
        <p:spPr>
          <a:xfrm rot="16200000">
            <a:off x="4576354" y="5728063"/>
            <a:ext cx="431074" cy="609600"/>
          </a:xfrm>
          <a:prstGeom prst="rect">
            <a:avLst/>
          </a:prstGeom>
          <a:solidFill>
            <a:schemeClr val="accent3">
              <a:lumMod val="75000"/>
            </a:schemeClr>
          </a:solidFill>
          <a:ln cap="sq">
            <a:solidFill>
              <a:schemeClr val="accent3">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800" dirty="0"/>
          </a:p>
        </p:txBody>
      </p:sp>
      <p:sp>
        <p:nvSpPr>
          <p:cNvPr id="23" name="TextBox 22"/>
          <p:cNvSpPr txBox="1"/>
          <p:nvPr/>
        </p:nvSpPr>
        <p:spPr>
          <a:xfrm>
            <a:off x="3810000" y="88612"/>
            <a:ext cx="4724400" cy="584775"/>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Organizational</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977891446"/>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Who Is the Project Manager for Your MPO’s Model? (Activity)</a:t>
            </a:r>
            <a:endParaRPr lang="en-US" dirty="0"/>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4724400" y="457200"/>
            <a:ext cx="4114800" cy="55626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a:off x="304800" y="457200"/>
            <a:ext cx="4114800" cy="5562600"/>
          </a:xfrm>
          <a:prstGeom prst="roundRect">
            <a:avLst/>
          </a:prstGeom>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457200" y="457200"/>
            <a:ext cx="8229600" cy="1143000"/>
          </a:xfrm>
        </p:spPr>
        <p:txBody>
          <a:bodyPr/>
          <a:lstStyle/>
          <a:p>
            <a:r>
              <a:rPr lang="en-US" dirty="0" smtClean="0">
                <a:solidFill>
                  <a:schemeClr val="bg2">
                    <a:lumMod val="10000"/>
                  </a:schemeClr>
                </a:solidFill>
              </a:rPr>
              <a:t> Plan the Work          Work the Plan</a:t>
            </a:r>
            <a:endParaRPr lang="en-US" dirty="0">
              <a:solidFill>
                <a:schemeClr val="bg2">
                  <a:lumMod val="10000"/>
                </a:schemeClr>
              </a:solidFill>
            </a:endParaRPr>
          </a:p>
        </p:txBody>
      </p:sp>
      <p:cxnSp>
        <p:nvCxnSpPr>
          <p:cNvPr id="4" name="Elbow Connector 3"/>
          <p:cNvCxnSpPr>
            <a:endCxn id="9" idx="0"/>
          </p:cNvCxnSpPr>
          <p:nvPr/>
        </p:nvCxnSpPr>
        <p:spPr>
          <a:xfrm rot="5400000" flipH="1" flipV="1">
            <a:off x="1802528" y="2361294"/>
            <a:ext cx="3633944" cy="2514599"/>
          </a:xfrm>
          <a:prstGeom prst="bentConnector4">
            <a:avLst>
              <a:gd name="adj1" fmla="val -9627"/>
              <a:gd name="adj2" fmla="val 88154"/>
            </a:avLst>
          </a:prstGeom>
          <a:ln w="76200" cap="sq">
            <a:solidFill>
              <a:srgbClr val="FFFF00"/>
            </a:solidFill>
            <a:prstDash val="sysDash"/>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5" name="Freeform 4"/>
          <p:cNvSpPr/>
          <p:nvPr/>
        </p:nvSpPr>
        <p:spPr>
          <a:xfrm>
            <a:off x="4876800" y="251460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Provide Draft </a:t>
            </a:r>
            <a:endParaRPr lang="en-US" sz="2400" dirty="0" smtClean="0">
              <a:solidFill>
                <a:schemeClr val="bg1"/>
              </a:solidFill>
            </a:endParaRPr>
          </a:p>
          <a:p>
            <a:pPr algn="ctr"/>
            <a:r>
              <a:rPr lang="en-US" sz="2400" dirty="0" smtClean="0">
                <a:solidFill>
                  <a:schemeClr val="bg1"/>
                </a:solidFill>
              </a:rPr>
              <a:t>Model </a:t>
            </a:r>
            <a:r>
              <a:rPr lang="en-US" sz="2400" dirty="0">
                <a:solidFill>
                  <a:schemeClr val="bg1"/>
                </a:solidFill>
              </a:rPr>
              <a:t>Deliverables</a:t>
            </a:r>
          </a:p>
        </p:txBody>
      </p:sp>
      <p:sp>
        <p:nvSpPr>
          <p:cNvPr id="6" name="Freeform 5"/>
          <p:cNvSpPr/>
          <p:nvPr/>
        </p:nvSpPr>
        <p:spPr>
          <a:xfrm>
            <a:off x="533400" y="3652485"/>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algn="ctr"/>
            <a:r>
              <a:rPr lang="en-US" sz="2400" dirty="0">
                <a:latin typeface="Times New Roman" pitchFamily="18" charset="0"/>
                <a:cs typeface="Times New Roman" pitchFamily="18" charset="0"/>
              </a:rPr>
              <a:t> </a:t>
            </a:r>
            <a:r>
              <a:rPr lang="en-US" sz="2400" dirty="0">
                <a:solidFill>
                  <a:schemeClr val="bg1"/>
                </a:solidFill>
              </a:rPr>
              <a:t>Assign Roles and Responsibilities</a:t>
            </a:r>
          </a:p>
        </p:txBody>
      </p:sp>
      <p:sp>
        <p:nvSpPr>
          <p:cNvPr id="7" name="Freeform 6"/>
          <p:cNvSpPr/>
          <p:nvPr/>
        </p:nvSpPr>
        <p:spPr>
          <a:xfrm>
            <a:off x="533400" y="2545079"/>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algn="ctr"/>
            <a:r>
              <a:rPr lang="en-US" sz="2400" dirty="0" smtClean="0">
                <a:solidFill>
                  <a:schemeClr val="bg1"/>
                </a:solidFill>
              </a:rPr>
              <a:t>Determine Model </a:t>
            </a:r>
            <a:r>
              <a:rPr lang="en-US" sz="2400" dirty="0">
                <a:solidFill>
                  <a:schemeClr val="bg1"/>
                </a:solidFill>
              </a:rPr>
              <a:t>Needs</a:t>
            </a:r>
          </a:p>
        </p:txBody>
      </p:sp>
      <p:sp>
        <p:nvSpPr>
          <p:cNvPr id="8" name="Freeform 7"/>
          <p:cNvSpPr/>
          <p:nvPr/>
        </p:nvSpPr>
        <p:spPr>
          <a:xfrm>
            <a:off x="533400" y="1447801"/>
            <a:ext cx="3657600" cy="1097279"/>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algn="ctr">
              <a:lnSpc>
                <a:spcPts val="2700"/>
              </a:lnSpc>
              <a:spcAft>
                <a:spcPts val="300"/>
              </a:spcAft>
            </a:pPr>
            <a:r>
              <a:rPr lang="en-US" sz="2400" dirty="0" smtClean="0">
                <a:solidFill>
                  <a:schemeClr val="bg1"/>
                </a:solidFill>
              </a:rPr>
              <a:t>Identify </a:t>
            </a:r>
            <a:r>
              <a:rPr lang="en-US" sz="2400" dirty="0">
                <a:solidFill>
                  <a:schemeClr val="bg1"/>
                </a:solidFill>
              </a:rPr>
              <a:t>the Project Manager (PM) </a:t>
            </a:r>
            <a:r>
              <a:rPr lang="en-US" sz="2400" dirty="0" smtClean="0">
                <a:solidFill>
                  <a:schemeClr val="bg1"/>
                </a:solidFill>
              </a:rPr>
              <a:t>for Model</a:t>
            </a:r>
            <a:endParaRPr lang="en-US" sz="2400" dirty="0">
              <a:solidFill>
                <a:schemeClr val="bg1"/>
              </a:solidFill>
            </a:endParaRPr>
          </a:p>
        </p:txBody>
      </p:sp>
      <p:sp>
        <p:nvSpPr>
          <p:cNvPr id="9" name="Freeform 8"/>
          <p:cNvSpPr/>
          <p:nvPr/>
        </p:nvSpPr>
        <p:spPr>
          <a:xfrm>
            <a:off x="4876800" y="141732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Monitor Model Schedule</a:t>
            </a:r>
          </a:p>
        </p:txBody>
      </p:sp>
      <p:sp>
        <p:nvSpPr>
          <p:cNvPr id="10" name="Freeform 9"/>
          <p:cNvSpPr/>
          <p:nvPr/>
        </p:nvSpPr>
        <p:spPr>
          <a:xfrm>
            <a:off x="4876800" y="365760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Review Models</a:t>
            </a:r>
          </a:p>
        </p:txBody>
      </p:sp>
      <p:sp>
        <p:nvSpPr>
          <p:cNvPr id="11" name="Freeform 10"/>
          <p:cNvSpPr/>
          <p:nvPr/>
        </p:nvSpPr>
        <p:spPr>
          <a:xfrm>
            <a:off x="4876800" y="4749764"/>
            <a:ext cx="3657600" cy="685800"/>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algn="ctr"/>
            <a:r>
              <a:rPr lang="en-US" sz="2400" dirty="0">
                <a:solidFill>
                  <a:schemeClr val="bg1"/>
                </a:solidFill>
              </a:rPr>
              <a:t>Provide Final </a:t>
            </a:r>
            <a:endParaRPr lang="en-US" sz="2400" dirty="0" smtClean="0">
              <a:solidFill>
                <a:schemeClr val="bg1"/>
              </a:solidFill>
            </a:endParaRPr>
          </a:p>
          <a:p>
            <a:pPr algn="ctr"/>
            <a:r>
              <a:rPr lang="en-US" sz="2400" dirty="0" smtClean="0">
                <a:solidFill>
                  <a:schemeClr val="bg1"/>
                </a:solidFill>
              </a:rPr>
              <a:t>Model </a:t>
            </a:r>
            <a:r>
              <a:rPr lang="en-US" sz="2400" dirty="0">
                <a:solidFill>
                  <a:schemeClr val="bg1"/>
                </a:solidFill>
              </a:rPr>
              <a:t>Deliverables</a:t>
            </a:r>
          </a:p>
        </p:txBody>
      </p:sp>
      <p:sp>
        <p:nvSpPr>
          <p:cNvPr id="12" name="Freeform 11"/>
          <p:cNvSpPr/>
          <p:nvPr/>
        </p:nvSpPr>
        <p:spPr>
          <a:xfrm>
            <a:off x="533400" y="4754880"/>
            <a:ext cx="3657600" cy="685800"/>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algn="ctr"/>
            <a:r>
              <a:rPr lang="en-US" sz="2400" dirty="0">
                <a:solidFill>
                  <a:schemeClr val="bg1"/>
                </a:solidFill>
              </a:rPr>
              <a:t>Agree on Model Schedule</a:t>
            </a:r>
          </a:p>
        </p:txBody>
      </p:sp>
      <p:sp>
        <p:nvSpPr>
          <p:cNvPr id="15" name="Rectangle 14"/>
          <p:cNvSpPr/>
          <p:nvPr/>
        </p:nvSpPr>
        <p:spPr>
          <a:xfrm>
            <a:off x="76200" y="9573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Information Needed to Make Modeling Decisions</a:t>
            </a:r>
            <a:endParaRPr lang="en-US"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Determine</a:t>
            </a:r>
            <a:r>
              <a:rPr kumimoji="0" lang="en-US" sz="4400" b="0" i="0" u="none" strike="noStrike" kern="1200" cap="none" spc="0" normalizeH="0" noProof="0" dirty="0" smtClean="0">
                <a:ln>
                  <a:noFill/>
                </a:ln>
                <a:solidFill>
                  <a:schemeClr val="bg1"/>
                </a:solidFill>
                <a:effectLst/>
                <a:uLnTx/>
                <a:uFillTx/>
                <a:latin typeface="+mj-lt"/>
                <a:ea typeface="+mj-ea"/>
                <a:cs typeface="+mj-cs"/>
              </a:rPr>
              <a:t> Model Need</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Defining </a:t>
            </a:r>
            <a:r>
              <a:rPr lang="en-US" u="sng" dirty="0" smtClean="0"/>
              <a:t>Your</a:t>
            </a:r>
            <a:r>
              <a:rPr lang="en-US" dirty="0" smtClean="0"/>
              <a:t> MPO’s Specific Modeling Objective</a:t>
            </a:r>
            <a:endParaRPr lang="en-US" dirty="0"/>
          </a:p>
        </p:txBody>
      </p:sp>
      <p:sp>
        <p:nvSpPr>
          <p:cNvPr id="4" name="Content Placeholder 3"/>
          <p:cNvSpPr>
            <a:spLocks noGrp="1"/>
          </p:cNvSpPr>
          <p:nvPr>
            <p:ph idx="1"/>
          </p:nvPr>
        </p:nvSpPr>
        <p:spPr>
          <a:xfrm>
            <a:off x="457200" y="1600201"/>
            <a:ext cx="8458200" cy="4191000"/>
          </a:xfrm>
        </p:spPr>
        <p:txBody>
          <a:bodyPr>
            <a:noAutofit/>
          </a:bodyPr>
          <a:lstStyle/>
          <a:p>
            <a:r>
              <a:rPr lang="en-US" sz="2800" dirty="0" smtClean="0"/>
              <a:t>Do you need a model? </a:t>
            </a:r>
            <a:endParaRPr lang="en-US" sz="2800" i="1" dirty="0" smtClean="0">
              <a:solidFill>
                <a:srgbClr val="EE1ED5"/>
              </a:solidFill>
            </a:endParaRPr>
          </a:p>
          <a:p>
            <a:r>
              <a:rPr lang="en-US" sz="2800" dirty="0" smtClean="0"/>
              <a:t>Determine the model you need</a:t>
            </a:r>
          </a:p>
          <a:p>
            <a:r>
              <a:rPr lang="en-US" sz="2800" dirty="0" smtClean="0"/>
              <a:t>Identify and describe the model you have available right now</a:t>
            </a:r>
          </a:p>
          <a:p>
            <a:r>
              <a:rPr lang="en-US" sz="2800" dirty="0" smtClean="0"/>
              <a:t>Describe the model under development and when it will be available</a:t>
            </a: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667000" y="1295400"/>
            <a:ext cx="1287780" cy="4191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a:normAutofit/>
          </a:bodyPr>
          <a:lstStyle/>
          <a:p>
            <a:r>
              <a:rPr lang="en-US" dirty="0" smtClean="0"/>
              <a:t>Determine MTP Forecast Year</a:t>
            </a:r>
            <a:endParaRPr lang="en-US" dirty="0"/>
          </a:p>
        </p:txBody>
      </p:sp>
      <p:pic>
        <p:nvPicPr>
          <p:cNvPr id="10" name="Picture 9" descr="MTP Plan.png"/>
          <p:cNvPicPr>
            <a:picLocks noChangeAspect="1"/>
          </p:cNvPicPr>
          <p:nvPr/>
        </p:nvPicPr>
        <p:blipFill>
          <a:blip r:embed="rId3" cstate="print"/>
          <a:stretch>
            <a:fillRect/>
          </a:stretch>
        </p:blipFill>
        <p:spPr>
          <a:xfrm>
            <a:off x="533400" y="4468559"/>
            <a:ext cx="1226735" cy="1246441"/>
          </a:xfrm>
          <a:prstGeom prst="rect">
            <a:avLst/>
          </a:prstGeom>
        </p:spPr>
      </p:pic>
      <p:cxnSp>
        <p:nvCxnSpPr>
          <p:cNvPr id="14" name="Straight Arrow Connector 13"/>
          <p:cNvCxnSpPr/>
          <p:nvPr/>
        </p:nvCxnSpPr>
        <p:spPr>
          <a:xfrm>
            <a:off x="533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05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276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648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019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1219200"/>
            <a:ext cx="44958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 </a:t>
            </a:r>
            <a:r>
              <a:rPr kumimoji="0" lang="en-US" sz="2800" b="0" i="0" u="none" strike="noStrike" kern="1200" cap="none" spc="0" normalizeH="0" baseline="0" noProof="0" dirty="0" smtClean="0">
                <a:ln>
                  <a:noFill/>
                </a:ln>
                <a:effectLst/>
                <a:uLnTx/>
                <a:uFillTx/>
                <a:latin typeface="Arial" pitchFamily="34" charset="0"/>
                <a:ea typeface="+mj-ea"/>
                <a:cs typeface="Arial" pitchFamily="34" charset="0"/>
              </a:rPr>
              <a:t>=</a:t>
            </a:r>
            <a:endParaRPr kumimoji="0" lang="en-US" sz="44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6" name="TextBox 25"/>
          <p:cNvSpPr txBox="1"/>
          <p:nvPr/>
        </p:nvSpPr>
        <p:spPr>
          <a:xfrm>
            <a:off x="533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4- or 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7" name="TextBox 26"/>
          <p:cNvSpPr txBox="1"/>
          <p:nvPr/>
        </p:nvSpPr>
        <p:spPr>
          <a:xfrm>
            <a:off x="1905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8" name="Right Brace 27"/>
          <p:cNvSpPr/>
          <p:nvPr/>
        </p:nvSpPr>
        <p:spPr>
          <a:xfrm rot="16200000">
            <a:off x="4305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Right Brace 28"/>
          <p:cNvSpPr/>
          <p:nvPr/>
        </p:nvSpPr>
        <p:spPr>
          <a:xfrm rot="16200000">
            <a:off x="914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533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239000" y="5715000"/>
            <a:ext cx="1287780" cy="4191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a:off x="7239000" y="5638800"/>
            <a:ext cx="14478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effectLst/>
                <a:uLnTx/>
                <a:uFillTx/>
                <a:latin typeface="Arial" pitchFamily="34" charset="0"/>
                <a:ea typeface="+mj-ea"/>
                <a:cs typeface="Arial" pitchFamily="34" charset="0"/>
              </a:rPr>
              <a:t>=</a:t>
            </a:r>
            <a:endParaRPr kumimoji="0" lang="en-US" sz="44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5" name="TextBox 24"/>
          <p:cNvSpPr txBox="1"/>
          <p:nvPr/>
        </p:nvSpPr>
        <p:spPr>
          <a:xfrm>
            <a:off x="3429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30" name="Straight Arrow Connector 29"/>
          <p:cNvCxnSpPr/>
          <p:nvPr/>
        </p:nvCxnSpPr>
        <p:spPr>
          <a:xfrm>
            <a:off x="7315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600200" y="4362271"/>
            <a:ext cx="7086600" cy="1384995"/>
          </a:xfrm>
          <a:prstGeom prst="rect">
            <a:avLst/>
          </a:prstGeom>
        </p:spPr>
        <p:txBody>
          <a:bodyPr wrap="square" rtlCol="0" anchor="t">
            <a:spAutoFit/>
          </a:bodyPr>
          <a:lstStyle/>
          <a:p>
            <a:pPr>
              <a:spcBef>
                <a:spcPct val="0"/>
              </a:spcBef>
            </a:pPr>
            <a:r>
              <a:rPr lang="en-US" sz="2800" dirty="0" smtClean="0">
                <a:solidFill>
                  <a:srgbClr val="92D050"/>
                </a:solidFill>
                <a:latin typeface="Arial" pitchFamily="34" charset="0"/>
                <a:ea typeface="+mj-ea"/>
                <a:cs typeface="Arial" pitchFamily="34" charset="0"/>
              </a:rPr>
              <a:t>?</a:t>
            </a: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rmAutofit/>
          </a:bodyPr>
          <a:lstStyle/>
          <a:p>
            <a:r>
              <a:rPr lang="en-US" u="sng" dirty="0" smtClean="0"/>
              <a:t>Or</a:t>
            </a:r>
            <a:r>
              <a:rPr lang="en-US" dirty="0" smtClean="0"/>
              <a:t>, How Do We Compare Projects?</a:t>
            </a:r>
            <a:endParaRPr lang="en-US" dirty="0"/>
          </a:p>
        </p:txBody>
      </p:sp>
      <p:sp>
        <p:nvSpPr>
          <p:cNvPr id="10" name="Rectangle 9"/>
          <p:cNvSpPr/>
          <p:nvPr/>
        </p:nvSpPr>
        <p:spPr>
          <a:xfrm>
            <a:off x="1447800" y="5955268"/>
            <a:ext cx="6858000" cy="369332"/>
          </a:xfrm>
          <a:prstGeom prst="rect">
            <a:avLst/>
          </a:prstGeom>
        </p:spPr>
        <p:txBody>
          <a:bodyPr wrap="square">
            <a:spAutoFit/>
          </a:bodyPr>
          <a:lstStyle/>
          <a:p>
            <a:pPr marL="228600" indent="-228600" algn="ctr"/>
            <a:r>
              <a:rPr lang="en-US" b="1" dirty="0" smtClean="0">
                <a:solidFill>
                  <a:schemeClr val="bg1"/>
                </a:solidFill>
              </a:rPr>
              <a:t>Travel model results  are one consideration to compare projects. </a:t>
            </a:r>
          </a:p>
        </p:txBody>
      </p:sp>
      <p:pic>
        <p:nvPicPr>
          <p:cNvPr id="11" name="Picture 2"/>
          <p:cNvPicPr>
            <a:picLocks noChangeAspect="1" noChangeArrowheads="1"/>
          </p:cNvPicPr>
          <p:nvPr/>
        </p:nvPicPr>
        <p:blipFill>
          <a:blip r:embed="rId3" cstate="print"/>
          <a:srcRect t="23188"/>
          <a:stretch>
            <a:fillRect/>
          </a:stretch>
        </p:blipFill>
        <p:spPr bwMode="auto">
          <a:xfrm>
            <a:off x="0" y="1219200"/>
            <a:ext cx="9144000" cy="4623955"/>
          </a:xfrm>
          <a:prstGeom prst="rect">
            <a:avLst/>
          </a:prstGeom>
          <a:noFill/>
          <a:ln w="9525">
            <a:noFill/>
            <a:miter lim="800000"/>
            <a:headEnd/>
            <a:tailEnd/>
          </a:ln>
        </p:spPr>
      </p:pic>
      <p:sp>
        <p:nvSpPr>
          <p:cNvPr id="12" name="Freeform 11"/>
          <p:cNvSpPr/>
          <p:nvPr/>
        </p:nvSpPr>
        <p:spPr>
          <a:xfrm>
            <a:off x="7239000" y="1250373"/>
            <a:ext cx="1066800" cy="1905000"/>
          </a:xfrm>
          <a:custGeom>
            <a:avLst/>
            <a:gdLst>
              <a:gd name="connsiteX0" fmla="*/ 0 w 2276475"/>
              <a:gd name="connsiteY0" fmla="*/ 0 h 3924300"/>
              <a:gd name="connsiteX1" fmla="*/ 2276475 w 2276475"/>
              <a:gd name="connsiteY1" fmla="*/ 3924300 h 3924300"/>
              <a:gd name="connsiteX2" fmla="*/ 2276475 w 2276475"/>
              <a:gd name="connsiteY2" fmla="*/ 3924300 h 3924300"/>
            </a:gdLst>
            <a:ahLst/>
            <a:cxnLst>
              <a:cxn ang="0">
                <a:pos x="connsiteX0" y="connsiteY0"/>
              </a:cxn>
              <a:cxn ang="0">
                <a:pos x="connsiteX1" y="connsiteY1"/>
              </a:cxn>
              <a:cxn ang="0">
                <a:pos x="connsiteX2" y="connsiteY2"/>
              </a:cxn>
            </a:cxnLst>
            <a:rect l="l" t="t" r="r" b="b"/>
            <a:pathLst>
              <a:path w="2276475" h="3924300">
                <a:moveTo>
                  <a:pt x="0" y="0"/>
                </a:moveTo>
                <a:lnTo>
                  <a:pt x="2276475" y="3924300"/>
                </a:lnTo>
                <a:lnTo>
                  <a:pt x="2276475" y="3924300"/>
                </a:lnTo>
              </a:path>
            </a:pathLst>
          </a:custGeom>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4953000" y="26981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7" name="Freeform 16"/>
          <p:cNvSpPr/>
          <p:nvPr/>
        </p:nvSpPr>
        <p:spPr>
          <a:xfrm rot="21429451">
            <a:off x="3352800" y="3612573"/>
            <a:ext cx="1066800" cy="1905000"/>
          </a:xfrm>
          <a:custGeom>
            <a:avLst/>
            <a:gdLst>
              <a:gd name="connsiteX0" fmla="*/ 0 w 2276475"/>
              <a:gd name="connsiteY0" fmla="*/ 0 h 3924300"/>
              <a:gd name="connsiteX1" fmla="*/ 2276475 w 2276475"/>
              <a:gd name="connsiteY1" fmla="*/ 3924300 h 3924300"/>
              <a:gd name="connsiteX2" fmla="*/ 2276475 w 2276475"/>
              <a:gd name="connsiteY2" fmla="*/ 3924300 h 3924300"/>
            </a:gdLst>
            <a:ahLst/>
            <a:cxnLst>
              <a:cxn ang="0">
                <a:pos x="connsiteX0" y="connsiteY0"/>
              </a:cxn>
              <a:cxn ang="0">
                <a:pos x="connsiteX1" y="connsiteY1"/>
              </a:cxn>
              <a:cxn ang="0">
                <a:pos x="connsiteX2" y="connsiteY2"/>
              </a:cxn>
            </a:cxnLst>
            <a:rect l="l" t="t" r="r" b="b"/>
            <a:pathLst>
              <a:path w="2276475" h="3924300">
                <a:moveTo>
                  <a:pt x="0" y="0"/>
                </a:moveTo>
                <a:lnTo>
                  <a:pt x="2276475" y="3924300"/>
                </a:lnTo>
                <a:lnTo>
                  <a:pt x="2276475" y="3924300"/>
                </a:lnTo>
              </a:path>
            </a:pathLst>
          </a:custGeom>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6255327" y="1717964"/>
            <a:ext cx="1257300" cy="1974273"/>
          </a:xfrm>
          <a:custGeom>
            <a:avLst/>
            <a:gdLst>
              <a:gd name="connsiteX0" fmla="*/ 0 w 1257300"/>
              <a:gd name="connsiteY0" fmla="*/ 0 h 1974273"/>
              <a:gd name="connsiteX1" fmla="*/ 83128 w 1257300"/>
              <a:gd name="connsiteY1" fmla="*/ 155864 h 1974273"/>
              <a:gd name="connsiteX2" fmla="*/ 72737 w 1257300"/>
              <a:gd name="connsiteY2" fmla="*/ 290945 h 1974273"/>
              <a:gd name="connsiteX3" fmla="*/ 270164 w 1257300"/>
              <a:gd name="connsiteY3" fmla="*/ 737754 h 1974273"/>
              <a:gd name="connsiteX4" fmla="*/ 540328 w 1257300"/>
              <a:gd name="connsiteY4" fmla="*/ 883227 h 1974273"/>
              <a:gd name="connsiteX5" fmla="*/ 623455 w 1257300"/>
              <a:gd name="connsiteY5" fmla="*/ 1018309 h 1974273"/>
              <a:gd name="connsiteX6" fmla="*/ 654628 w 1257300"/>
              <a:gd name="connsiteY6" fmla="*/ 1205345 h 1974273"/>
              <a:gd name="connsiteX7" fmla="*/ 1007918 w 1257300"/>
              <a:gd name="connsiteY7" fmla="*/ 1787236 h 1974273"/>
              <a:gd name="connsiteX8" fmla="*/ 1205346 w 1257300"/>
              <a:gd name="connsiteY8" fmla="*/ 1880754 h 1974273"/>
              <a:gd name="connsiteX9" fmla="*/ 1257300 w 1257300"/>
              <a:gd name="connsiteY9" fmla="*/ 1974273 h 197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974273">
                <a:moveTo>
                  <a:pt x="0" y="0"/>
                </a:moveTo>
                <a:cubicBezTo>
                  <a:pt x="35502" y="53686"/>
                  <a:pt x="71005" y="107373"/>
                  <a:pt x="83128" y="155864"/>
                </a:cubicBezTo>
                <a:cubicBezTo>
                  <a:pt x="95251" y="204355"/>
                  <a:pt x="41564" y="193963"/>
                  <a:pt x="72737" y="290945"/>
                </a:cubicBezTo>
                <a:cubicBezTo>
                  <a:pt x="103910" y="387927"/>
                  <a:pt x="192232" y="639040"/>
                  <a:pt x="270164" y="737754"/>
                </a:cubicBezTo>
                <a:cubicBezTo>
                  <a:pt x="348096" y="836468"/>
                  <a:pt x="481446" y="836468"/>
                  <a:pt x="540328" y="883227"/>
                </a:cubicBezTo>
                <a:cubicBezTo>
                  <a:pt x="599210" y="929986"/>
                  <a:pt x="604405" y="964623"/>
                  <a:pt x="623455" y="1018309"/>
                </a:cubicBezTo>
                <a:cubicBezTo>
                  <a:pt x="642505" y="1071995"/>
                  <a:pt x="590551" y="1077191"/>
                  <a:pt x="654628" y="1205345"/>
                </a:cubicBezTo>
                <a:cubicBezTo>
                  <a:pt x="718705" y="1333499"/>
                  <a:pt x="916132" y="1674668"/>
                  <a:pt x="1007918" y="1787236"/>
                </a:cubicBezTo>
                <a:cubicBezTo>
                  <a:pt x="1099704" y="1899804"/>
                  <a:pt x="1163783" y="1849581"/>
                  <a:pt x="1205346" y="1880754"/>
                </a:cubicBezTo>
                <a:cubicBezTo>
                  <a:pt x="1246909" y="1911927"/>
                  <a:pt x="1252104" y="1943100"/>
                  <a:pt x="1257300" y="1974273"/>
                </a:cubicBezTo>
              </a:path>
            </a:pathLst>
          </a:custGeom>
          <a:ln w="762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Determine the Model Needed</a:t>
            </a:r>
            <a:br>
              <a:rPr lang="en-US" dirty="0" smtClean="0"/>
            </a:br>
            <a:r>
              <a:rPr lang="en-US" dirty="0" smtClean="0"/>
              <a:t>(Exhibit &amp; Activity)</a:t>
            </a:r>
            <a:endParaRPr lang="en-US"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3-Model Concept</a:t>
            </a:r>
            <a:endParaRPr lang="en-US" dirty="0"/>
          </a:p>
        </p:txBody>
      </p:sp>
      <p:sp>
        <p:nvSpPr>
          <p:cNvPr id="3" name="Content Placeholder 2"/>
          <p:cNvSpPr>
            <a:spLocks noGrp="1"/>
          </p:cNvSpPr>
          <p:nvPr>
            <p:ph idx="1"/>
          </p:nvPr>
        </p:nvSpPr>
        <p:spPr/>
        <p:txBody>
          <a:bodyPr/>
          <a:lstStyle/>
          <a:p>
            <a:r>
              <a:rPr lang="en-US" dirty="0" smtClean="0"/>
              <a:t>Current model available</a:t>
            </a:r>
          </a:p>
          <a:p>
            <a:r>
              <a:rPr lang="en-US" dirty="0" smtClean="0"/>
              <a:t>Model under development</a:t>
            </a:r>
          </a:p>
          <a:p>
            <a:r>
              <a:rPr lang="en-US" dirty="0" smtClean="0"/>
              <a:t>Data collection for next model after that</a:t>
            </a:r>
            <a:endParaRPr lang="en-US" dirty="0"/>
          </a:p>
        </p:txBody>
      </p:sp>
      <p:sp>
        <p:nvSpPr>
          <p:cNvPr id="4" name="Rounded Rectangle 3"/>
          <p:cNvSpPr/>
          <p:nvPr/>
        </p:nvSpPr>
        <p:spPr>
          <a:xfrm>
            <a:off x="381000" y="1524000"/>
            <a:ext cx="5791200" cy="68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Identify and Describe Model “In Hand”</a:t>
            </a:r>
            <a:endParaRPr lang="en-US" dirty="0"/>
          </a:p>
        </p:txBody>
      </p:sp>
      <p:sp>
        <p:nvSpPr>
          <p:cNvPr id="4" name="Content Placeholder 3"/>
          <p:cNvSpPr>
            <a:spLocks noGrp="1"/>
          </p:cNvSpPr>
          <p:nvPr>
            <p:ph idx="1"/>
          </p:nvPr>
        </p:nvSpPr>
        <p:spPr>
          <a:xfrm>
            <a:off x="457200" y="1600201"/>
            <a:ext cx="8458200" cy="4191000"/>
          </a:xfrm>
        </p:spPr>
        <p:txBody>
          <a:bodyPr>
            <a:noAutofit/>
          </a:bodyPr>
          <a:lstStyle/>
          <a:p>
            <a:r>
              <a:rPr lang="en-US" dirty="0" smtClean="0"/>
              <a:t>What travel model do you have available right now?</a:t>
            </a:r>
          </a:p>
          <a:p>
            <a:r>
              <a:rPr lang="en-US" dirty="0" smtClean="0"/>
              <a:t>Does it meet above needs?</a:t>
            </a:r>
          </a:p>
          <a:p>
            <a:r>
              <a:rPr lang="en-US" dirty="0" smtClean="0"/>
              <a:t>What level of effort is necessary to get the model to meet above needs?</a:t>
            </a: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Describe YOUR Current Available Model (Activity)</a:t>
            </a:r>
            <a:endParaRPr lang="en-US" dirty="0"/>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“Moving the Finish Line”</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Reminder: “Stale” Model Concept</a:t>
            </a:r>
            <a:endParaRPr lang="en-US" dirty="0"/>
          </a:p>
        </p:txBody>
      </p:sp>
      <p:pic>
        <p:nvPicPr>
          <p:cNvPr id="10" name="Picture 9"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14" name="Straight Arrow Connector 13"/>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05400" y="121920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Model 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22" name="Straight Arrow Connector 21"/>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2743200"/>
            <a:ext cx="1524000" cy="1384995"/>
          </a:xfrm>
          <a:prstGeom prst="rect">
            <a:avLst/>
          </a:prstGeom>
        </p:spPr>
        <p:txBody>
          <a:bodyPr wrap="square" rtlCol="0" anchor="t">
            <a:spAutoFit/>
          </a:bodyPr>
          <a:lstStyle/>
          <a:p>
            <a:pPr>
              <a:spcBef>
                <a:spcPct val="0"/>
              </a:spcBef>
            </a:pPr>
            <a:r>
              <a:rPr lang="en-US" sz="2800" dirty="0" smtClean="0">
                <a:solidFill>
                  <a:schemeClr val="accent6">
                    <a:lumMod val="75000"/>
                  </a:schemeClr>
                </a:solidFill>
                <a:latin typeface="Arial" pitchFamily="34" charset="0"/>
                <a:ea typeface="+mj-ea"/>
                <a:cs typeface="Arial" pitchFamily="34" charset="0"/>
              </a:rPr>
              <a:t>&gt; 10 years</a:t>
            </a:r>
          </a:p>
          <a:p>
            <a:pPr>
              <a:spcBef>
                <a:spcPct val="0"/>
              </a:spcBef>
            </a:pPr>
            <a:r>
              <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old</a:t>
            </a:r>
          </a:p>
        </p:txBody>
      </p:sp>
      <p:sp>
        <p:nvSpPr>
          <p:cNvPr id="33" name="TextBox 32"/>
          <p:cNvSpPr txBox="1"/>
          <p:nvPr/>
        </p:nvSpPr>
        <p:spPr>
          <a:xfrm>
            <a:off x="3581400" y="16865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a:t>
            </a:r>
            <a:r>
              <a:rPr lang="en-US" sz="2800" noProof="0" dirty="0" smtClean="0">
                <a:solidFill>
                  <a:schemeClr val="bg1"/>
                </a:solidFill>
                <a:latin typeface="Arial" pitchFamily="34" charset="0"/>
                <a:ea typeface="+mj-ea"/>
                <a:cs typeface="Arial" pitchFamily="34" charset="0"/>
              </a:rPr>
              <a:t>y</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4" name="Straight Arrow Connector 33"/>
          <p:cNvCxnSpPr/>
          <p:nvPr/>
        </p:nvCxnSpPr>
        <p:spPr>
          <a:xfrm>
            <a:off x="7412516" y="2133600"/>
            <a:ext cx="0" cy="198120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217144" y="21437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8" name="Straight Arrow Connector 37"/>
          <p:cNvCxnSpPr/>
          <p:nvPr/>
        </p:nvCxnSpPr>
        <p:spPr>
          <a:xfrm>
            <a:off x="6048260" y="2590800"/>
            <a:ext cx="0" cy="151382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152400" y="2743200"/>
            <a:ext cx="2133600" cy="1828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1524000" y="4191000"/>
            <a:ext cx="3124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“Moving the Finish Line” Strategy</a:t>
            </a:r>
            <a:endParaRPr lang="en-US" dirty="0"/>
          </a:p>
        </p:txBody>
      </p:sp>
      <p:pic>
        <p:nvPicPr>
          <p:cNvPr id="10" name="Picture 9" descr="MTP Plan.png"/>
          <p:cNvPicPr>
            <a:picLocks noChangeAspect="1"/>
          </p:cNvPicPr>
          <p:nvPr/>
        </p:nvPicPr>
        <p:blipFill>
          <a:blip r:embed="rId3" cstate="print"/>
          <a:stretch>
            <a:fillRect/>
          </a:stretch>
        </p:blipFill>
        <p:spPr>
          <a:xfrm>
            <a:off x="4648200" y="4468559"/>
            <a:ext cx="1226735" cy="1246441"/>
          </a:xfrm>
          <a:prstGeom prst="rect">
            <a:avLst/>
          </a:prstGeom>
        </p:spPr>
      </p:pic>
      <p:cxnSp>
        <p:nvCxnSpPr>
          <p:cNvPr id="14" name="Straight Arrow Connector 13"/>
          <p:cNvCxnSpPr/>
          <p:nvPr/>
        </p:nvCxnSpPr>
        <p:spPr>
          <a:xfrm>
            <a:off x="46482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8200" y="1457980"/>
            <a:ext cx="45720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Planned 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46482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50292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46482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240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Original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15240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600200" y="2743200"/>
            <a:ext cx="1524000" cy="1384995"/>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11 years</a:t>
            </a:r>
          </a:p>
          <a:p>
            <a:pPr>
              <a:spcBef>
                <a:spcPct val="0"/>
              </a:spcBef>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old</a:t>
            </a:r>
          </a:p>
        </p:txBody>
      </p:sp>
      <p:cxnSp>
        <p:nvCxnSpPr>
          <p:cNvPr id="28" name="Straight Arrow Connector 27"/>
          <p:cNvCxnSpPr/>
          <p:nvPr/>
        </p:nvCxnSpPr>
        <p:spPr>
          <a:xfrm>
            <a:off x="6019800" y="4191000"/>
            <a:ext cx="2209800" cy="0"/>
          </a:xfrm>
          <a:prstGeom prst="straightConnector1">
            <a:avLst/>
          </a:prstGeom>
          <a:ln w="76200">
            <a:solidFill>
              <a:schemeClr val="bg1"/>
            </a:solidFill>
            <a:prstDash val="sysDash"/>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1981200" y="4495800"/>
            <a:ext cx="2667000" cy="0"/>
          </a:xfrm>
          <a:prstGeom prst="straightConnector1">
            <a:avLst/>
          </a:prstGeom>
          <a:ln w="76200">
            <a:solidFill>
              <a:srgbClr val="EE1ED5"/>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667000" y="4572000"/>
            <a:ext cx="1752600" cy="523220"/>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10 years</a:t>
            </a:r>
          </a:p>
        </p:txBody>
      </p:sp>
      <p:sp>
        <p:nvSpPr>
          <p:cNvPr id="47" name="TextBox 46"/>
          <p:cNvSpPr txBox="1"/>
          <p:nvPr/>
        </p:nvSpPr>
        <p:spPr>
          <a:xfrm>
            <a:off x="2590800" y="1219200"/>
            <a:ext cx="1676400" cy="1384995"/>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Adopt Plan Early</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48" name="Straight Arrow Connector 47"/>
          <p:cNvCxnSpPr/>
          <p:nvPr/>
        </p:nvCxnSpPr>
        <p:spPr>
          <a:xfrm>
            <a:off x="4267200" y="1828800"/>
            <a:ext cx="0" cy="2286000"/>
          </a:xfrm>
          <a:prstGeom prst="straightConnector1">
            <a:avLst/>
          </a:prstGeom>
          <a:ln w="3810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743200" y="2743200"/>
            <a:ext cx="1524000" cy="1384995"/>
          </a:xfrm>
          <a:prstGeom prst="rect">
            <a:avLst/>
          </a:prstGeom>
        </p:spPr>
        <p:txBody>
          <a:bodyPr wrap="square" rtlCol="0" anchor="t">
            <a:spAutoFit/>
          </a:bodyPr>
          <a:lstStyle/>
          <a:p>
            <a:pPr algn="r">
              <a:spcBef>
                <a:spcPct val="0"/>
              </a:spcBef>
            </a:pPr>
            <a:r>
              <a:rPr lang="en-US" sz="2800" noProof="0" dirty="0" smtClean="0">
                <a:solidFill>
                  <a:srgbClr val="EE1ED5"/>
                </a:solidFill>
                <a:latin typeface="Arial" pitchFamily="34" charset="0"/>
                <a:ea typeface="+mj-ea"/>
                <a:cs typeface="Arial" pitchFamily="34" charset="0"/>
              </a:rPr>
              <a:t>within model lifespan</a:t>
            </a:r>
            <a:endPar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20" name="Straight Arrow Connector 19"/>
          <p:cNvCxnSpPr/>
          <p:nvPr/>
        </p:nvCxnSpPr>
        <p:spPr>
          <a:xfrm>
            <a:off x="1981200" y="4267200"/>
            <a:ext cx="0" cy="381000"/>
          </a:xfrm>
          <a:prstGeom prst="straightConnector1">
            <a:avLst/>
          </a:prstGeom>
          <a:ln w="19050">
            <a:solidFill>
              <a:srgbClr val="EE1ED5"/>
            </a:solidFill>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343400" y="4191000"/>
            <a:ext cx="1295400" cy="0"/>
          </a:xfrm>
          <a:prstGeom prst="straightConnector1">
            <a:avLst/>
          </a:prstGeom>
          <a:ln w="76200">
            <a:solidFill>
              <a:srgbClr val="EE1ED5"/>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2" name="Right Brace 21"/>
          <p:cNvSpPr/>
          <p:nvPr/>
        </p:nvSpPr>
        <p:spPr>
          <a:xfrm rot="16200000">
            <a:off x="4724400" y="3124201"/>
            <a:ext cx="533400" cy="1295399"/>
          </a:xfrm>
          <a:prstGeom prst="rightBrace">
            <a:avLst/>
          </a:prstGeom>
          <a:ln w="28575">
            <a:solidFill>
              <a:srgbClr val="EE1ED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Arrow Connector 26"/>
          <p:cNvCxnSpPr/>
          <p:nvPr/>
        </p:nvCxnSpPr>
        <p:spPr>
          <a:xfrm>
            <a:off x="5715000" y="4191000"/>
            <a:ext cx="2209800" cy="0"/>
          </a:xfrm>
          <a:prstGeom prst="straightConnector1">
            <a:avLst/>
          </a:prstGeom>
          <a:ln w="76200">
            <a:solidFill>
              <a:srgbClr val="EE1ED5"/>
            </a:solidFill>
            <a:prstDash val="sysDash"/>
            <a:headEnd type="diamond"/>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172200" y="4810035"/>
            <a:ext cx="2514600" cy="1200329"/>
          </a:xfrm>
          <a:prstGeom prst="rect">
            <a:avLst/>
          </a:prstGeom>
          <a:solidFill>
            <a:srgbClr val="FFFF00"/>
          </a:solidFill>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3600" b="0" i="0" u="none" strike="noStrike" kern="1200" cap="none" spc="0" normalizeH="0" baseline="0" noProof="0" dirty="0" smtClean="0">
                <a:ln>
                  <a:noFill/>
                </a:ln>
                <a:effectLst/>
                <a:uLnTx/>
                <a:uFillTx/>
                <a:latin typeface="+mj-lt"/>
                <a:ea typeface="+mj-ea"/>
                <a:cs typeface="+mj-cs"/>
              </a:rPr>
              <a:t>Check with </a:t>
            </a:r>
            <a:r>
              <a:rPr kumimoji="0" lang="en-US" sz="3600" b="0" i="0" u="none" strike="noStrike" kern="1200" cap="none" spc="0" normalizeH="0" baseline="0" noProof="0" dirty="0" err="1" smtClean="0">
                <a:ln>
                  <a:noFill/>
                </a:ln>
                <a:effectLst/>
                <a:uLnTx/>
                <a:uFillTx/>
                <a:latin typeface="+mj-lt"/>
                <a:ea typeface="+mj-ea"/>
                <a:cs typeface="+mj-cs"/>
              </a:rPr>
              <a:t>Tx</a:t>
            </a:r>
            <a:r>
              <a:rPr lang="en-US" sz="3600" dirty="0" smtClean="0">
                <a:latin typeface="+mj-lt"/>
                <a:ea typeface="+mj-ea"/>
                <a:cs typeface="+mj-cs"/>
              </a:rPr>
              <a:t>DOT TPP!</a:t>
            </a:r>
            <a:endParaRPr kumimoji="0" lang="en-US" sz="4400" b="0" i="0" u="none" strike="noStrike" kern="1200" cap="none" spc="0" normalizeH="0" baseline="0" noProof="0" dirty="0" smtClean="0">
              <a:ln>
                <a:noFill/>
              </a:ln>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right)">
                                      <p:cBhvr>
                                        <p:cTn id="7" dur="1000"/>
                                        <p:tgtEl>
                                          <p:spTgt spid="4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right)">
                                      <p:cBhvr>
                                        <p:cTn id="10" dur="1000"/>
                                        <p:tgtEl>
                                          <p:spTgt spid="49"/>
                                        </p:tgtEl>
                                      </p:cBhvr>
                                    </p:animEffect>
                                  </p:childTnLst>
                                </p:cTn>
                              </p:par>
                              <p:par>
                                <p:cTn id="11" presetID="22" presetClass="entr" presetSubtype="2"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right)">
                                      <p:cBhvr>
                                        <p:cTn id="13" dur="1000"/>
                                        <p:tgtEl>
                                          <p:spTgt spid="4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1000"/>
                                        <p:tgtEl>
                                          <p:spTgt spid="22"/>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10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P spid="22" grpId="0" animBg="1"/>
      <p:bldP spid="32" grpId="0" animBg="1"/>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3-Model Concept</a:t>
            </a:r>
            <a:endParaRPr lang="en-US" dirty="0"/>
          </a:p>
        </p:txBody>
      </p:sp>
      <p:sp>
        <p:nvSpPr>
          <p:cNvPr id="3" name="Content Placeholder 2"/>
          <p:cNvSpPr>
            <a:spLocks noGrp="1"/>
          </p:cNvSpPr>
          <p:nvPr>
            <p:ph idx="1"/>
          </p:nvPr>
        </p:nvSpPr>
        <p:spPr/>
        <p:txBody>
          <a:bodyPr/>
          <a:lstStyle/>
          <a:p>
            <a:r>
              <a:rPr lang="en-US" dirty="0" smtClean="0"/>
              <a:t>Current model available</a:t>
            </a:r>
          </a:p>
          <a:p>
            <a:r>
              <a:rPr lang="en-US" dirty="0" smtClean="0"/>
              <a:t>Model under development</a:t>
            </a:r>
          </a:p>
          <a:p>
            <a:r>
              <a:rPr lang="en-US" dirty="0" smtClean="0"/>
              <a:t>Data collection for next model after that</a:t>
            </a:r>
            <a:endParaRPr lang="en-US" dirty="0"/>
          </a:p>
        </p:txBody>
      </p:sp>
      <p:sp>
        <p:nvSpPr>
          <p:cNvPr id="4" name="Rounded Rectangle 3"/>
          <p:cNvSpPr/>
          <p:nvPr/>
        </p:nvSpPr>
        <p:spPr>
          <a:xfrm>
            <a:off x="381000" y="2133600"/>
            <a:ext cx="5791200" cy="68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Describe the Model Currently under Development</a:t>
            </a:r>
            <a:endParaRPr lang="en-US" dirty="0"/>
          </a:p>
        </p:txBody>
      </p:sp>
      <p:sp>
        <p:nvSpPr>
          <p:cNvPr id="4" name="Content Placeholder 3"/>
          <p:cNvSpPr>
            <a:spLocks noGrp="1"/>
          </p:cNvSpPr>
          <p:nvPr>
            <p:ph idx="1"/>
          </p:nvPr>
        </p:nvSpPr>
        <p:spPr>
          <a:xfrm>
            <a:off x="457200" y="1600201"/>
            <a:ext cx="8458200" cy="4191000"/>
          </a:xfrm>
        </p:spPr>
        <p:txBody>
          <a:bodyPr>
            <a:noAutofit/>
          </a:bodyPr>
          <a:lstStyle/>
          <a:p>
            <a:r>
              <a:rPr lang="en-US" dirty="0" smtClean="0"/>
              <a:t>When it will be available for application?</a:t>
            </a:r>
          </a:p>
          <a:p>
            <a:r>
              <a:rPr lang="en-US" dirty="0" smtClean="0"/>
              <a:t>What is the risk that the model development schedule will not be achieved?</a:t>
            </a:r>
          </a:p>
          <a:p>
            <a:r>
              <a:rPr lang="en-US" dirty="0" smtClean="0"/>
              <a:t>Is the model under purview of TxDOT for model development?</a:t>
            </a:r>
          </a:p>
          <a:p>
            <a:r>
              <a:rPr lang="en-US" dirty="0" smtClean="0"/>
              <a:t>Model advantages compared to model currently available</a:t>
            </a:r>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Describe YOUR Model under Development (Activity)</a:t>
            </a:r>
            <a:endParaRPr lang="en-US" dirty="0"/>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3191"/>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3429000" cy="1828800"/>
          </a:xfrm>
        </p:spPr>
        <p:txBody>
          <a:bodyPr>
            <a:normAutofit/>
          </a:bodyPr>
          <a:lstStyle/>
          <a:p>
            <a:r>
              <a:rPr lang="en-US" dirty="0" smtClean="0"/>
              <a:t>Model Concept</a:t>
            </a:r>
          </a:p>
        </p:txBody>
      </p:sp>
      <p:sp>
        <p:nvSpPr>
          <p:cNvPr id="39" name="Rectangle 38"/>
          <p:cNvSpPr/>
          <p:nvPr/>
        </p:nvSpPr>
        <p:spPr>
          <a:xfrm>
            <a:off x="990600" y="2544716"/>
            <a:ext cx="2524335" cy="1485695"/>
          </a:xfrm>
          <a:prstGeom prst="rect">
            <a:avLst/>
          </a:prstGeom>
        </p:spPr>
        <p:txBody>
          <a:bodyPr wrap="square">
            <a:spAutoFit/>
          </a:bodyPr>
          <a:lstStyle/>
          <a:p>
            <a:pPr algn="ctr"/>
            <a:r>
              <a:rPr lang="en-US" sz="2400" b="1" dirty="0" smtClean="0">
                <a:solidFill>
                  <a:schemeClr val="bg1"/>
                </a:solidFill>
              </a:rPr>
              <a:t>Build a Model That Replicates Traffic</a:t>
            </a:r>
          </a:p>
          <a:p>
            <a:pPr algn="ctr"/>
            <a:r>
              <a:rPr lang="en-US" sz="2400" b="1" dirty="0" smtClean="0">
                <a:solidFill>
                  <a:schemeClr val="bg1"/>
                </a:solidFill>
              </a:rPr>
              <a:t>TODAY…</a:t>
            </a:r>
            <a:br>
              <a:rPr lang="en-US" sz="2400" b="1" dirty="0" smtClean="0">
                <a:solidFill>
                  <a:schemeClr val="bg1"/>
                </a:solidFill>
              </a:rPr>
            </a:br>
            <a:r>
              <a:rPr lang="en-US" sz="2400" dirty="0" smtClean="0">
                <a:solidFill>
                  <a:schemeClr val="bg1"/>
                </a:solidFill>
              </a:rPr>
              <a:t>(in Base </a:t>
            </a:r>
            <a:r>
              <a:rPr lang="en-US" sz="2400" dirty="0">
                <a:solidFill>
                  <a:schemeClr val="bg1"/>
                </a:solidFill>
              </a:rPr>
              <a:t>Y</a:t>
            </a:r>
            <a:r>
              <a:rPr lang="en-US" sz="2400" dirty="0" smtClean="0">
                <a:solidFill>
                  <a:schemeClr val="bg1"/>
                </a:solidFill>
              </a:rPr>
              <a:t>ear)</a:t>
            </a:r>
          </a:p>
        </p:txBody>
      </p:sp>
      <p:sp>
        <p:nvSpPr>
          <p:cNvPr id="19" name="Left-Right Arrow 18"/>
          <p:cNvSpPr/>
          <p:nvPr/>
        </p:nvSpPr>
        <p:spPr>
          <a:xfrm>
            <a:off x="3731307" y="5285422"/>
            <a:ext cx="93761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lowchart: Alternate Process 24"/>
          <p:cNvSpPr/>
          <p:nvPr/>
        </p:nvSpPr>
        <p:spPr>
          <a:xfrm>
            <a:off x="4813164" y="1534982"/>
            <a:ext cx="2812830" cy="793362"/>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3875554" y="3265954"/>
            <a:ext cx="1730973" cy="786545"/>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2" name="Oval 41"/>
          <p:cNvSpPr/>
          <p:nvPr/>
        </p:nvSpPr>
        <p:spPr>
          <a:xfrm>
            <a:off x="4085208" y="1370674"/>
            <a:ext cx="3896040" cy="1353043"/>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3" name="Down Arrow 42"/>
          <p:cNvSpPr/>
          <p:nvPr/>
        </p:nvSpPr>
        <p:spPr>
          <a:xfrm>
            <a:off x="5661746" y="4683818"/>
            <a:ext cx="755046" cy="483230"/>
          </a:xfrm>
          <a:prstGeom prst="downArrow">
            <a:avLst/>
          </a:prstGeom>
          <a:ln w="9525">
            <a:solidFill>
              <a:srgbClr val="2D2D19"/>
            </a:solidFill>
          </a:ln>
        </p:spPr>
        <p:style>
          <a:lnRef idx="2">
            <a:scrgbClr r="0" g="0" b="0"/>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48" name="Shape 47"/>
          <p:cNvSpPr/>
          <p:nvPr/>
        </p:nvSpPr>
        <p:spPr>
          <a:xfrm>
            <a:off x="3925139" y="1204564"/>
            <a:ext cx="4228261" cy="3382609"/>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49" name="Group 48"/>
          <p:cNvGrpSpPr/>
          <p:nvPr/>
        </p:nvGrpSpPr>
        <p:grpSpPr>
          <a:xfrm>
            <a:off x="4529175" y="381000"/>
            <a:ext cx="2808324" cy="3806299"/>
            <a:chOff x="4576761" y="152400"/>
            <a:chExt cx="2967039" cy="4021416"/>
          </a:xfrm>
        </p:grpSpPr>
        <p:sp>
          <p:nvSpPr>
            <p:cNvPr id="45" name="Freeform 44"/>
            <p:cNvSpPr/>
            <p:nvPr/>
          </p:nvSpPr>
          <p:spPr>
            <a:xfrm>
              <a:off x="5604224" y="273792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sz="1900" kern="1200" dirty="0" smtClean="0"/>
                <a:t>Travel Behavior</a:t>
              </a:r>
              <a:endParaRPr lang="en-US" sz="1900" kern="1200" dirty="0"/>
            </a:p>
          </p:txBody>
        </p:sp>
        <p:sp>
          <p:nvSpPr>
            <p:cNvPr id="46" name="Freeform 45"/>
            <p:cNvSpPr/>
            <p:nvPr/>
          </p:nvSpPr>
          <p:spPr>
            <a:xfrm>
              <a:off x="4576761" y="166068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sz="1900" kern="1200" dirty="0" smtClean="0"/>
                <a:t>Network</a:t>
              </a:r>
              <a:endParaRPr lang="en-US" sz="1900" kern="1200" dirty="0"/>
            </a:p>
          </p:txBody>
        </p:sp>
        <p:sp>
          <p:nvSpPr>
            <p:cNvPr id="47" name="Freeform 46"/>
            <p:cNvSpPr/>
            <p:nvPr/>
          </p:nvSpPr>
          <p:spPr>
            <a:xfrm>
              <a:off x="6044565" y="1313516"/>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sz="1900" kern="1200" dirty="0" smtClean="0"/>
                <a:t>Demo-graphics</a:t>
              </a:r>
              <a:endParaRPr lang="en-US" sz="1900" kern="1200" dirty="0"/>
            </a:p>
          </p:txBody>
        </p:sp>
        <p:sp>
          <p:nvSpPr>
            <p:cNvPr id="28" name="Rectangle 27"/>
            <p:cNvSpPr/>
            <p:nvPr/>
          </p:nvSpPr>
          <p:spPr>
            <a:xfrm>
              <a:off x="4800600" y="152400"/>
              <a:ext cx="2743200" cy="461665"/>
            </a:xfrm>
            <a:prstGeom prst="rect">
              <a:avLst/>
            </a:prstGeom>
          </p:spPr>
          <p:txBody>
            <a:bodyPr wrap="square">
              <a:spAutoFit/>
            </a:bodyPr>
            <a:lstStyle/>
            <a:p>
              <a:pPr algn="ctr"/>
              <a:r>
                <a:rPr lang="en-US" sz="2400" b="1" dirty="0" smtClean="0">
                  <a:solidFill>
                    <a:schemeClr val="bg1"/>
                  </a:solidFill>
                </a:rPr>
                <a:t>Base Year Inputs</a:t>
              </a:r>
              <a:endParaRPr lang="en-US" sz="2400" b="1" dirty="0">
                <a:solidFill>
                  <a:schemeClr val="bg1"/>
                </a:solidFill>
              </a:endParaRPr>
            </a:p>
          </p:txBody>
        </p:sp>
        <p:sp>
          <p:nvSpPr>
            <p:cNvPr id="36" name="Striped Right Arrow 35"/>
            <p:cNvSpPr/>
            <p:nvPr/>
          </p:nvSpPr>
          <p:spPr>
            <a:xfrm rot="5400000">
              <a:off x="5753100" y="647700"/>
              <a:ext cx="838200" cy="762000"/>
            </a:xfrm>
            <a:prstGeom prst="stripedRightArrow">
              <a:avLst>
                <a:gd name="adj1" fmla="val 50000"/>
                <a:gd name="adj2" fmla="val 3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Freeform 20"/>
          <p:cNvSpPr/>
          <p:nvPr/>
        </p:nvSpPr>
        <p:spPr>
          <a:xfrm>
            <a:off x="4236174" y="5028481"/>
            <a:ext cx="3624224" cy="906055"/>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2400" b="1" kern="1200" dirty="0" smtClean="0">
                <a:solidFill>
                  <a:schemeClr val="bg1"/>
                </a:solidFill>
              </a:rPr>
              <a:t>Base Year</a:t>
            </a:r>
            <a:br>
              <a:rPr lang="en-US" sz="2400" b="1" kern="1200" dirty="0" smtClean="0">
                <a:solidFill>
                  <a:schemeClr val="bg1"/>
                </a:solidFill>
              </a:rPr>
            </a:br>
            <a:r>
              <a:rPr lang="en-US" sz="2400" b="1" dirty="0" smtClean="0">
                <a:solidFill>
                  <a:schemeClr val="bg1"/>
                </a:solidFill>
              </a:rPr>
              <a:t>MODELED </a:t>
            </a:r>
            <a:r>
              <a:rPr lang="en-US" sz="2400" b="1" kern="1200" dirty="0" smtClean="0">
                <a:solidFill>
                  <a:schemeClr val="bg1"/>
                </a:solidFill>
              </a:rPr>
              <a:t>Traffic</a:t>
            </a:r>
            <a:endParaRPr lang="en-US" sz="2400" b="1" kern="1200" dirty="0">
              <a:solidFill>
                <a:schemeClr val="bg1"/>
              </a:solidFill>
            </a:endParaRPr>
          </a:p>
        </p:txBody>
      </p:sp>
      <p:sp>
        <p:nvSpPr>
          <p:cNvPr id="22" name="Oval 21"/>
          <p:cNvSpPr/>
          <p:nvPr/>
        </p:nvSpPr>
        <p:spPr>
          <a:xfrm>
            <a:off x="2072458" y="4780555"/>
            <a:ext cx="1370353" cy="1370353"/>
          </a:xfrm>
          <a:prstGeom prst="ellipse">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Freeform 22"/>
          <p:cNvSpPr/>
          <p:nvPr/>
        </p:nvSpPr>
        <p:spPr>
          <a:xfrm>
            <a:off x="2000334" y="4996926"/>
            <a:ext cx="1514601" cy="1081858"/>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kern="1200" dirty="0" smtClean="0">
                <a:solidFill>
                  <a:schemeClr val="bg1"/>
                </a:solidFill>
              </a:rPr>
              <a:t>Base Year</a:t>
            </a:r>
            <a:br>
              <a:rPr lang="en-US" kern="1200" dirty="0" smtClean="0">
                <a:solidFill>
                  <a:schemeClr val="bg1"/>
                </a:solidFill>
              </a:rPr>
            </a:br>
            <a:r>
              <a:rPr lang="en-US" kern="1200" dirty="0" smtClean="0">
                <a:solidFill>
                  <a:schemeClr val="bg1"/>
                </a:solidFill>
              </a:rPr>
              <a:t>OBSERVED</a:t>
            </a:r>
            <a:br>
              <a:rPr lang="en-US" kern="1200" dirty="0" smtClean="0">
                <a:solidFill>
                  <a:schemeClr val="bg1"/>
                </a:solidFill>
              </a:rPr>
            </a:br>
            <a:r>
              <a:rPr lang="en-US" kern="1200" dirty="0" smtClean="0">
                <a:solidFill>
                  <a:schemeClr val="bg1"/>
                </a:solidFill>
              </a:rPr>
              <a:t>Traffic</a:t>
            </a:r>
            <a:br>
              <a:rPr lang="en-US" kern="1200" dirty="0" smtClean="0">
                <a:solidFill>
                  <a:schemeClr val="bg1"/>
                </a:solidFill>
              </a:rPr>
            </a:br>
            <a:r>
              <a:rPr lang="en-US" kern="1200" dirty="0" smtClean="0">
                <a:solidFill>
                  <a:schemeClr val="bg1"/>
                </a:solidFill>
              </a:rPr>
              <a:t>Counts</a:t>
            </a:r>
            <a:endParaRPr lang="en-US" kern="1200" dirty="0">
              <a:solidFill>
                <a:schemeClr val="bg1"/>
              </a:solidFill>
            </a:endParaRPr>
          </a:p>
        </p:txBody>
      </p:sp>
      <p:sp>
        <p:nvSpPr>
          <p:cNvPr id="26" name="Rounded Rectangle 25"/>
          <p:cNvSpPr/>
          <p:nvPr/>
        </p:nvSpPr>
        <p:spPr>
          <a:xfrm>
            <a:off x="228600" y="2133600"/>
            <a:ext cx="3505200" cy="23622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ounded Rectangle 26"/>
          <p:cNvSpPr/>
          <p:nvPr/>
        </p:nvSpPr>
        <p:spPr>
          <a:xfrm>
            <a:off x="1981200" y="4648200"/>
            <a:ext cx="6934200" cy="16002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375341" y="2205335"/>
            <a:ext cx="2596459" cy="461665"/>
          </a:xfrm>
          <a:prstGeom prst="rect">
            <a:avLst/>
          </a:prstGeom>
        </p:spPr>
        <p:txBody>
          <a:bodyPr wrap="square">
            <a:spAutoFit/>
          </a:bodyPr>
          <a:lstStyle/>
          <a:p>
            <a:r>
              <a:rPr lang="en-US" sz="2400" b="1" dirty="0" smtClean="0">
                <a:solidFill>
                  <a:schemeClr val="accent6">
                    <a:lumMod val="75000"/>
                  </a:schemeClr>
                </a:solidFill>
              </a:rPr>
              <a:t>Calibration</a:t>
            </a:r>
            <a:endParaRPr lang="en-US" sz="2400" b="1" dirty="0">
              <a:solidFill>
                <a:schemeClr val="accent6">
                  <a:lumMod val="75000"/>
                </a:schemeClr>
              </a:solidFill>
            </a:endParaRPr>
          </a:p>
        </p:txBody>
      </p:sp>
      <p:sp>
        <p:nvSpPr>
          <p:cNvPr id="30" name="Rectangle 29"/>
          <p:cNvSpPr/>
          <p:nvPr/>
        </p:nvSpPr>
        <p:spPr>
          <a:xfrm>
            <a:off x="6248400" y="4648200"/>
            <a:ext cx="2596459" cy="461665"/>
          </a:xfrm>
          <a:prstGeom prst="rect">
            <a:avLst/>
          </a:prstGeom>
        </p:spPr>
        <p:txBody>
          <a:bodyPr wrap="square">
            <a:spAutoFit/>
          </a:bodyPr>
          <a:lstStyle/>
          <a:p>
            <a:pPr algn="r"/>
            <a:r>
              <a:rPr lang="en-US" sz="2400" b="1" dirty="0" smtClean="0">
                <a:solidFill>
                  <a:schemeClr val="accent6">
                    <a:lumMod val="75000"/>
                  </a:schemeClr>
                </a:solidFill>
              </a:rPr>
              <a:t>Validation</a:t>
            </a:r>
            <a:endParaRPr lang="en-US" sz="2400" b="1" dirty="0">
              <a:solidFill>
                <a:schemeClr val="accent6">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000" fill="hold"/>
                                        <p:tgtEl>
                                          <p:spTgt spid="49"/>
                                        </p:tgtEl>
                                        <p:attrNameLst>
                                          <p:attrName>ppt_x</p:attrName>
                                        </p:attrNameLst>
                                      </p:cBhvr>
                                      <p:tavLst>
                                        <p:tav tm="0">
                                          <p:val>
                                            <p:strVal val="#ppt_x"/>
                                          </p:val>
                                        </p:tav>
                                        <p:tav tm="100000">
                                          <p:val>
                                            <p:strVal val="#ppt_x"/>
                                          </p:val>
                                        </p:tav>
                                      </p:tavLst>
                                    </p:anim>
                                    <p:anim calcmode="lin" valueType="num">
                                      <p:cBhvr additive="base">
                                        <p:cTn id="8" dur="1000" fill="hold"/>
                                        <p:tgtEl>
                                          <p:spTgt spid="4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path" presetSubtype="0" accel="50000" decel="50000" fill="hold" nodeType="click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2" dur="2000" fill="hold"/>
                                        <p:tgtEl>
                                          <p:spTgt spid="49"/>
                                        </p:tgtEl>
                                        <p:attrNameLst>
                                          <p:attrName>ppt_x</p:attrName>
                                          <p:attrName>ppt_y</p:attrName>
                                        </p:attrNameLst>
                                      </p:cBhvr>
                                    </p:animMotion>
                                  </p:childTnLst>
                                </p:cTn>
                              </p:par>
                              <p:par>
                                <p:cTn id="13" presetID="29" presetClass="path" presetSubtype="0" accel="50000" decel="50000" fill="hold"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4" dur="2000" fill="hold"/>
                                        <p:tgtEl>
                                          <p:spTgt spid="42"/>
                                        </p:tgtEl>
                                        <p:attrNameLst>
                                          <p:attrName>ppt_x</p:attrName>
                                          <p:attrName>ppt_y</p:attrName>
                                        </p:attrNameLst>
                                      </p:cBhvr>
                                    </p:animMotion>
                                  </p:childTnLst>
                                </p:cTn>
                              </p:par>
                              <p:par>
                                <p:cTn id="15" presetID="29" presetClass="path" presetSubtype="0" accel="50000" decel="50000" fill="hold"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6" dur="2000" fill="hold"/>
                                        <p:tgtEl>
                                          <p:spTgt spid="48"/>
                                        </p:tgtEl>
                                        <p:attrNameLst>
                                          <p:attrName>ppt_x</p:attrName>
                                          <p:attrName>ppt_y</p:attrName>
                                        </p:attrNameLst>
                                      </p:cBhvr>
                                    </p:animMotion>
                                  </p:childTnLst>
                                </p:cTn>
                              </p:par>
                              <p:par>
                                <p:cTn id="17" presetID="29" presetClass="path" presetSubtype="0" accel="50000" decel="50000" fill="hold" grpId="0"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8" dur="2000" fill="hold"/>
                                        <p:tgtEl>
                                          <p:spTgt spid="20"/>
                                        </p:tgtEl>
                                        <p:attrNameLst>
                                          <p:attrName>ppt_x</p:attrName>
                                          <p:attrName>ppt_y</p:attrName>
                                        </p:attrNameLst>
                                      </p:cBhvr>
                                    </p:animMotion>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animBg="1"/>
      <p:bldP spid="23" grpId="0"/>
      <p:bldP spid="26" grpId="0" animBg="1"/>
      <p:bldP spid="27" grpId="0" animBg="1"/>
      <p:bldP spid="29" grpId="0"/>
      <p:bldP spid="30"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Consider Options</a:t>
            </a:r>
            <a:br>
              <a:rPr lang="en-US" dirty="0" smtClean="0"/>
            </a:br>
            <a:r>
              <a:rPr lang="en-US" dirty="0" smtClean="0"/>
              <a:t>(Activity)</a:t>
            </a:r>
            <a:endParaRPr lang="en-US" dirty="0"/>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Identify Plans A and B</a:t>
            </a:r>
            <a:br>
              <a:rPr lang="en-US" dirty="0" smtClean="0"/>
            </a:br>
            <a:r>
              <a:rPr lang="en-US" dirty="0" smtClean="0"/>
              <a:t>(Activity)</a:t>
            </a:r>
            <a:endParaRPr lang="en-US"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6626"/>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905000"/>
            <a:ext cx="8229600" cy="3048000"/>
          </a:xfrm>
          <a:prstGeom prst="rect">
            <a:avLst/>
          </a:prstGeom>
        </p:spPr>
        <p:txBody>
          <a:bodyPr>
            <a:noAutofit/>
          </a:bodyPr>
          <a:lstStyle/>
          <a:p>
            <a:r>
              <a:rPr lang="en-US" sz="3600" b="1" i="1" dirty="0" smtClean="0">
                <a:solidFill>
                  <a:srgbClr val="FFFF00"/>
                </a:solidFill>
              </a:rPr>
              <a:t>IMPORTANT!</a:t>
            </a:r>
          </a:p>
          <a:p>
            <a:r>
              <a:rPr lang="en-US" sz="3600" b="1" i="1" dirty="0" smtClean="0">
                <a:solidFill>
                  <a:srgbClr val="FFFF00"/>
                </a:solidFill>
              </a:rPr>
              <a:t>Confer with TPP early in the MTP planning process to ensure the assumptions and information used for these decisions are correct. </a:t>
            </a:r>
            <a:endParaRPr lang="en-US" sz="3600" i="1" dirty="0">
              <a:solidFill>
                <a:srgbClr val="FFFF00"/>
              </a:solidFill>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6764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Schedule the </a:t>
            </a:r>
            <a:r>
              <a:rPr lang="en-US" sz="4400" dirty="0" smtClean="0">
                <a:solidFill>
                  <a:schemeClr val="bg1"/>
                </a:solidFill>
                <a:latin typeface="+mj-lt"/>
                <a:ea typeface="+mj-ea"/>
                <a:cs typeface="+mj-cs"/>
              </a:rPr>
              <a:t>Activities </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for Each Plan</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First, Identify Specific Model Tasks</a:t>
            </a:r>
            <a:br>
              <a:rPr lang="en-US" dirty="0" smtClean="0"/>
            </a:br>
            <a:r>
              <a:rPr lang="en-US" dirty="0" smtClean="0"/>
              <a:t>(Exhibit, Simple)</a:t>
            </a:r>
            <a:endParaRPr lang="en-US" dirty="0"/>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3191"/>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Identify Specific Model Tasks (Tabloid)</a:t>
            </a:r>
            <a:endParaRPr lang="en-US" dirty="0"/>
          </a:p>
        </p:txBody>
      </p:sp>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207" y="1195388"/>
            <a:ext cx="7222193" cy="4672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Identify Plans A and B</a:t>
            </a:r>
            <a:br>
              <a:rPr lang="en-US" dirty="0" smtClean="0"/>
            </a:br>
            <a:r>
              <a:rPr lang="en-US" dirty="0" smtClean="0"/>
              <a:t>(Activity)</a:t>
            </a:r>
            <a:endParaRPr lang="en-US" dirty="0"/>
          </a:p>
        </p:txBody>
      </p: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Schedule Tasks for Plans A &amp; B</a:t>
            </a:r>
            <a:endParaRPr lang="en-US" dirty="0"/>
          </a:p>
        </p:txBody>
      </p:sp>
      <p:sp>
        <p:nvSpPr>
          <p:cNvPr id="7" name="Rectangle 6"/>
          <p:cNvSpPr/>
          <p:nvPr/>
        </p:nvSpPr>
        <p:spPr>
          <a:xfrm>
            <a:off x="609600" y="2057400"/>
            <a:ext cx="3657600" cy="25908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8800" b="1" dirty="0" smtClean="0"/>
              <a:t>Plan A</a:t>
            </a:r>
            <a:endParaRPr lang="en-US" b="1" dirty="0"/>
          </a:p>
        </p:txBody>
      </p:sp>
      <p:sp>
        <p:nvSpPr>
          <p:cNvPr id="8" name="Rectangle 7"/>
          <p:cNvSpPr/>
          <p:nvPr/>
        </p:nvSpPr>
        <p:spPr>
          <a:xfrm>
            <a:off x="4648200" y="2057400"/>
            <a:ext cx="3657600" cy="25908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8800" b="1" dirty="0" smtClean="0"/>
              <a:t>Plan B</a:t>
            </a:r>
            <a:endParaRPr lang="en-US" b="1" dirty="0"/>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Draft Schedule Overview (Exhibit)</a:t>
            </a:r>
            <a:endParaRPr lang="en-US"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5576"/>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Recommended Level of Detail</a:t>
            </a:r>
            <a:endParaRPr lang="en-US" dirty="0"/>
          </a:p>
        </p:txBody>
      </p:sp>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219200"/>
            <a:ext cx="6400800" cy="4946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3429000" cy="1828800"/>
          </a:xfrm>
        </p:spPr>
        <p:txBody>
          <a:bodyPr>
            <a:normAutofit/>
          </a:bodyPr>
          <a:lstStyle/>
          <a:p>
            <a:r>
              <a:rPr lang="en-US" dirty="0" smtClean="0"/>
              <a:t>Model Concept</a:t>
            </a:r>
          </a:p>
        </p:txBody>
      </p:sp>
      <p:sp>
        <p:nvSpPr>
          <p:cNvPr id="25" name="Flowchart: Alternate Process 24"/>
          <p:cNvSpPr/>
          <p:nvPr/>
        </p:nvSpPr>
        <p:spPr>
          <a:xfrm>
            <a:off x="4742096" y="1515244"/>
            <a:ext cx="2872678" cy="810242"/>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3784536" y="3283046"/>
            <a:ext cx="1767802" cy="803280"/>
          </a:xfrm>
          <a:prstGeom prst="rect">
            <a:avLst/>
          </a:prstGeom>
        </p:spPr>
        <p:txBody>
          <a:bodyPr wrap="square">
            <a:spAutoFit/>
          </a:bodyPr>
          <a:lstStyle/>
          <a:p>
            <a:pPr algn="ctr"/>
            <a:r>
              <a:rPr lang="en-US" sz="2400" b="1" dirty="0" smtClean="0">
                <a:solidFill>
                  <a:schemeClr val="bg1"/>
                </a:solidFill>
              </a:rPr>
              <a:t>Computer Model</a:t>
            </a:r>
            <a:endParaRPr lang="en-US" sz="2400" b="1" dirty="0">
              <a:solidFill>
                <a:schemeClr val="bg1"/>
              </a:solidFill>
            </a:endParaRPr>
          </a:p>
        </p:txBody>
      </p:sp>
      <p:sp>
        <p:nvSpPr>
          <p:cNvPr id="42" name="Oval 41"/>
          <p:cNvSpPr/>
          <p:nvPr/>
        </p:nvSpPr>
        <p:spPr>
          <a:xfrm>
            <a:off x="3998651" y="1347441"/>
            <a:ext cx="3978934" cy="138183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3" name="Down Arrow 42"/>
          <p:cNvSpPr/>
          <p:nvPr/>
        </p:nvSpPr>
        <p:spPr>
          <a:xfrm>
            <a:off x="5608732" y="4731078"/>
            <a:ext cx="771111" cy="493511"/>
          </a:xfrm>
          <a:prstGeom prst="downArrow">
            <a:avLst/>
          </a:prstGeom>
          <a:ln w="9525">
            <a:solidFill>
              <a:srgbClr val="2D2D19"/>
            </a:solidFill>
          </a:ln>
        </p:spPr>
        <p:style>
          <a:lnRef idx="2">
            <a:scrgbClr r="0" g="0" b="0"/>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44" name="Freeform 43"/>
          <p:cNvSpPr/>
          <p:nvPr/>
        </p:nvSpPr>
        <p:spPr>
          <a:xfrm>
            <a:off x="4069963" y="5125887"/>
            <a:ext cx="3839444" cy="925333"/>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3300" b="1" kern="1200" dirty="0" smtClean="0">
                <a:solidFill>
                  <a:schemeClr val="bg1"/>
                </a:solidFill>
              </a:rPr>
              <a:t>Forecast Year Traffic</a:t>
            </a:r>
            <a:endParaRPr lang="en-US" sz="3300" b="1" kern="1200" dirty="0">
              <a:solidFill>
                <a:schemeClr val="bg1"/>
              </a:solidFill>
            </a:endParaRPr>
          </a:p>
        </p:txBody>
      </p:sp>
      <p:sp>
        <p:nvSpPr>
          <p:cNvPr id="48" name="Shape 47"/>
          <p:cNvSpPr/>
          <p:nvPr/>
        </p:nvSpPr>
        <p:spPr>
          <a:xfrm>
            <a:off x="3835176" y="1177796"/>
            <a:ext cx="4318224" cy="3454579"/>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3" name="Group 48"/>
          <p:cNvGrpSpPr/>
          <p:nvPr/>
        </p:nvGrpSpPr>
        <p:grpSpPr>
          <a:xfrm>
            <a:off x="4452065" y="336710"/>
            <a:ext cx="3015535" cy="3887285"/>
            <a:chOff x="4576762" y="152400"/>
            <a:chExt cx="3119586" cy="4021416"/>
          </a:xfrm>
        </p:grpSpPr>
        <p:sp>
          <p:nvSpPr>
            <p:cNvPr id="45" name="Freeform 44"/>
            <p:cNvSpPr/>
            <p:nvPr/>
          </p:nvSpPr>
          <p:spPr>
            <a:xfrm>
              <a:off x="5604224" y="273792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r>
                <a:rPr lang="en-US" sz="1900" kern="1200" dirty="0" smtClean="0"/>
                <a:t>Travel Behavior</a:t>
              </a:r>
              <a:endParaRPr lang="en-US" sz="1900" kern="1200" dirty="0"/>
            </a:p>
          </p:txBody>
        </p:sp>
        <p:sp>
          <p:nvSpPr>
            <p:cNvPr id="46" name="Freeform 45"/>
            <p:cNvSpPr/>
            <p:nvPr/>
          </p:nvSpPr>
          <p:spPr>
            <a:xfrm>
              <a:off x="4576762" y="1660683"/>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sz="1900" kern="1200" dirty="0" smtClean="0"/>
                <a:t>Network</a:t>
              </a:r>
              <a:endParaRPr lang="en-US" sz="1900" kern="1200" dirty="0"/>
            </a:p>
          </p:txBody>
        </p:sp>
        <p:sp>
          <p:nvSpPr>
            <p:cNvPr id="47" name="Freeform 46"/>
            <p:cNvSpPr/>
            <p:nvPr/>
          </p:nvSpPr>
          <p:spPr>
            <a:xfrm>
              <a:off x="6044565" y="1313516"/>
              <a:ext cx="1435893" cy="1435893"/>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r>
                <a:rPr lang="en-US" sz="1900" kern="1200" dirty="0" smtClean="0"/>
                <a:t>Demo-graphics</a:t>
              </a:r>
              <a:endParaRPr lang="en-US" sz="1900" kern="1200" dirty="0"/>
            </a:p>
          </p:txBody>
        </p:sp>
        <p:sp>
          <p:nvSpPr>
            <p:cNvPr id="28" name="Rectangle 27"/>
            <p:cNvSpPr/>
            <p:nvPr/>
          </p:nvSpPr>
          <p:spPr>
            <a:xfrm>
              <a:off x="4655591" y="152400"/>
              <a:ext cx="3040757" cy="477595"/>
            </a:xfrm>
            <a:prstGeom prst="rect">
              <a:avLst/>
            </a:prstGeom>
          </p:spPr>
          <p:txBody>
            <a:bodyPr wrap="square">
              <a:spAutoFit/>
            </a:bodyPr>
            <a:lstStyle/>
            <a:p>
              <a:pPr algn="ctr"/>
              <a:r>
                <a:rPr lang="en-US" sz="2400" b="1" dirty="0" smtClean="0">
                  <a:solidFill>
                    <a:schemeClr val="bg1"/>
                  </a:solidFill>
                </a:rPr>
                <a:t>Forecast Year Inputs</a:t>
              </a:r>
              <a:endParaRPr lang="en-US" sz="2400" b="1" dirty="0">
                <a:solidFill>
                  <a:schemeClr val="bg1"/>
                </a:solidFill>
              </a:endParaRPr>
            </a:p>
          </p:txBody>
        </p:sp>
        <p:sp>
          <p:nvSpPr>
            <p:cNvPr id="36" name="Striped Right Arrow 35"/>
            <p:cNvSpPr/>
            <p:nvPr/>
          </p:nvSpPr>
          <p:spPr>
            <a:xfrm rot="5400000">
              <a:off x="5753100" y="647700"/>
              <a:ext cx="838200" cy="762000"/>
            </a:xfrm>
            <a:prstGeom prst="stripedRightArrow">
              <a:avLst>
                <a:gd name="adj1" fmla="val 50000"/>
                <a:gd name="adj2" fmla="val 3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9" name="Rectangle 38"/>
          <p:cNvSpPr/>
          <p:nvPr/>
        </p:nvSpPr>
        <p:spPr>
          <a:xfrm>
            <a:off x="838200" y="2589275"/>
            <a:ext cx="2578044" cy="1160293"/>
          </a:xfrm>
          <a:prstGeom prst="rect">
            <a:avLst/>
          </a:prstGeom>
        </p:spPr>
        <p:txBody>
          <a:bodyPr wrap="square">
            <a:spAutoFit/>
          </a:bodyPr>
          <a:lstStyle/>
          <a:p>
            <a:pPr algn="ctr"/>
            <a:r>
              <a:rPr lang="en-US" sz="2400" b="1" dirty="0" smtClean="0">
                <a:solidFill>
                  <a:schemeClr val="bg1"/>
                </a:solidFill>
              </a:rPr>
              <a:t>Input Future Year Data to Predict</a:t>
            </a:r>
            <a:br>
              <a:rPr lang="en-US" sz="2400" b="1" dirty="0" smtClean="0">
                <a:solidFill>
                  <a:schemeClr val="bg1"/>
                </a:solidFill>
              </a:rPr>
            </a:br>
            <a:r>
              <a:rPr lang="en-US" sz="2400" b="1" dirty="0" smtClean="0">
                <a:solidFill>
                  <a:schemeClr val="bg1"/>
                </a:solidFill>
              </a:rPr>
              <a:t>IN FUTURE YEAR</a:t>
            </a:r>
            <a:endParaRPr lang="en-US" sz="24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path" presetSubtype="0" accel="50000" decel="50000" fill="hold" nodeType="click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2" dur="2000" fill="hold"/>
                                        <p:tgtEl>
                                          <p:spTgt spid="3"/>
                                        </p:tgtEl>
                                        <p:attrNameLst>
                                          <p:attrName>ppt_x</p:attrName>
                                          <p:attrName>ppt_y</p:attrName>
                                        </p:attrNameLst>
                                      </p:cBhvr>
                                    </p:animMotion>
                                  </p:childTnLst>
                                </p:cTn>
                              </p:par>
                              <p:par>
                                <p:cTn id="13" presetID="29" presetClass="path" presetSubtype="0" accel="50000" decel="50000" fill="hold"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4" dur="2000" fill="hold"/>
                                        <p:tgtEl>
                                          <p:spTgt spid="42"/>
                                        </p:tgtEl>
                                        <p:attrNameLst>
                                          <p:attrName>ppt_x</p:attrName>
                                          <p:attrName>ppt_y</p:attrName>
                                        </p:attrNameLst>
                                      </p:cBhvr>
                                    </p:animMotion>
                                  </p:childTnLst>
                                </p:cTn>
                              </p:par>
                              <p:par>
                                <p:cTn id="15" presetID="29" presetClass="path" presetSubtype="0" accel="50000" decel="50000" fill="hold"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6" dur="2000" fill="hold"/>
                                        <p:tgtEl>
                                          <p:spTgt spid="48"/>
                                        </p:tgtEl>
                                        <p:attrNameLst>
                                          <p:attrName>ppt_x</p:attrName>
                                          <p:attrName>ppt_y</p:attrName>
                                        </p:attrNameLst>
                                      </p:cBhvr>
                                    </p:animMotion>
                                  </p:childTnLst>
                                </p:cTn>
                              </p:par>
                              <p:par>
                                <p:cTn id="17" presetID="29" presetClass="path" presetSubtype="0" accel="50000" decel="50000" fill="hold" grpId="0" nodeType="withEffect">
                                  <p:stCondLst>
                                    <p:cond delay="0"/>
                                  </p:stCondLst>
                                  <p:childTnLst>
                                    <p:animMotion origin="layout" path="M 0 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  -0.071 0.01333  C -0.051 0.01867  -0.032 0.02133  -0.017 0.02  C -0.004 0.02  0.01 0.01733  0.025 0.01333  C 0.069 0  0.102 -0.028  0.098 -0.048  C 0.095 -0.068  0.057 -0.07333  0.013 -0.06  C -0.008 -0.05333  -0.027 -0.044  -0.04 -0.03333  C -0.051 -0.02533  -0.062 -0.016  -0.074 -0.004  C -0.109 0.03467  -0.13 0.07733  -0.12 0.09333  C -0.111 0.10933  -0.074 0.092  -0.039 0.05467  C -0.022 0.036  -0.008 0.01733  0 0  Z" pathEditMode="relative" ptsTypes="">
                                      <p:cBhvr>
                                        <p:cTn id="18" dur="2000" fill="hold"/>
                                        <p:tgtEl>
                                          <p:spTgt spid="20"/>
                                        </p:tgtEl>
                                        <p:attrNameLst>
                                          <p:attrName>ppt_x</p:attrName>
                                          <p:attrName>ppt_y</p:attrName>
                                        </p:attrNameLst>
                                      </p:cBhvr>
                                    </p:animMotion>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4"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Activities: Plan A and Plan B</a:t>
            </a:r>
            <a:endParaRPr lang="en-US" dirty="0"/>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226126"/>
            <a:ext cx="6400800" cy="4946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Deciding a Trigger Point</a:t>
            </a:r>
            <a:endParaRPr lang="en-US" dirty="0"/>
          </a:p>
        </p:txBody>
      </p:sp>
      <p:sp>
        <p:nvSpPr>
          <p:cNvPr id="3" name="Content Placeholder 2"/>
          <p:cNvSpPr>
            <a:spLocks noGrp="1"/>
          </p:cNvSpPr>
          <p:nvPr>
            <p:ph idx="1"/>
          </p:nvPr>
        </p:nvSpPr>
        <p:spPr/>
        <p:txBody>
          <a:bodyPr/>
          <a:lstStyle/>
          <a:p>
            <a:r>
              <a:rPr lang="en-US" dirty="0" smtClean="0"/>
              <a:t>Desirable (Plan A)</a:t>
            </a:r>
          </a:p>
          <a:p>
            <a:r>
              <a:rPr lang="en-US" dirty="0" smtClean="0"/>
              <a:t>Fall-back (Plan B)</a:t>
            </a:r>
          </a:p>
          <a:p>
            <a:r>
              <a:rPr lang="en-US" dirty="0" smtClean="0"/>
              <a:t>What triggers the fall-back? </a:t>
            </a:r>
          </a:p>
          <a:p>
            <a:pPr lvl="1"/>
            <a:r>
              <a:rPr lang="en-US" dirty="0" smtClean="0"/>
              <a:t>Make decision now what/when trigger occurs</a:t>
            </a:r>
          </a:p>
          <a:p>
            <a:pPr lvl="1"/>
            <a:r>
              <a:rPr lang="en-US" dirty="0" smtClean="0"/>
              <a:t>Decide whom you tell</a:t>
            </a:r>
            <a:endParaRPr lang="en-US" dirty="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Activities That Should Be Scheduled</a:t>
            </a:r>
            <a:endParaRPr lang="en-US" dirty="0"/>
          </a:p>
        </p:txBody>
      </p:sp>
      <p:sp>
        <p:nvSpPr>
          <p:cNvPr id="96" name="Content Placeholder 95"/>
          <p:cNvSpPr>
            <a:spLocks noGrp="1"/>
          </p:cNvSpPr>
          <p:nvPr>
            <p:ph idx="1"/>
          </p:nvPr>
        </p:nvSpPr>
        <p:spPr/>
        <p:txBody>
          <a:bodyPr>
            <a:normAutofit/>
          </a:bodyPr>
          <a:lstStyle/>
          <a:p>
            <a:r>
              <a:rPr lang="en-US" dirty="0" smtClean="0"/>
              <a:t>Communication milestones/regular check-ins</a:t>
            </a:r>
          </a:p>
          <a:p>
            <a:r>
              <a:rPr lang="en-US" dirty="0" smtClean="0"/>
              <a:t>QA/QC activities</a:t>
            </a:r>
          </a:p>
          <a:p>
            <a:r>
              <a:rPr lang="en-US" dirty="0" smtClean="0"/>
              <a:t>Incorporating model tasks into UPWP</a:t>
            </a:r>
          </a:p>
          <a:p>
            <a:r>
              <a:rPr lang="en-US" dirty="0" smtClean="0"/>
              <a:t>Staff training prior to anticipated tasks</a:t>
            </a:r>
          </a:p>
          <a:p>
            <a:r>
              <a:rPr lang="en-US" dirty="0" smtClean="0"/>
              <a:t>Tasks related to engaging consultants</a:t>
            </a:r>
          </a:p>
          <a:p>
            <a:r>
              <a:rPr lang="en-US" dirty="0" smtClean="0"/>
              <a:t>Post-MTP retrospective (lessons learned)</a:t>
            </a:r>
            <a:endParaRPr lang="en-US" dirty="0"/>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Schedule Related Activities (Example)</a:t>
            </a:r>
            <a:endParaRPr lang="en-US" dirty="0"/>
          </a:p>
        </p:txBody>
      </p:sp>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0"/>
            <a:ext cx="4064000" cy="6282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Determine &amp; Agree</a:t>
            </a:r>
            <a:br>
              <a:rPr kumimoji="0" lang="en-US" sz="4400" b="0" i="0" u="none" strike="noStrike" kern="1200" cap="none" spc="0" normalizeH="0" baseline="0" noProof="0" dirty="0" smtClean="0">
                <a:ln>
                  <a:noFill/>
                </a:ln>
                <a:solidFill>
                  <a:schemeClr val="bg1"/>
                </a:solidFill>
                <a:effectLst/>
                <a:uLnTx/>
                <a:uFillTx/>
                <a:latin typeface="+mj-lt"/>
                <a:ea typeface="+mj-ea"/>
                <a:cs typeface="+mj-cs"/>
              </a:rPr>
            </a:br>
            <a:r>
              <a:rPr kumimoji="0" lang="en-US" sz="4400" b="0" i="0" u="none" strike="noStrike" kern="1200" cap="none" spc="0" normalizeH="0" baseline="0" noProof="0" dirty="0" smtClean="0">
                <a:ln>
                  <a:noFill/>
                </a:ln>
                <a:solidFill>
                  <a:schemeClr val="bg1"/>
                </a:solidFill>
                <a:effectLst/>
                <a:uLnTx/>
                <a:uFillTx/>
                <a:latin typeface="+mj-lt"/>
                <a:ea typeface="+mj-ea"/>
                <a:cs typeface="+mj-cs"/>
              </a:rPr>
              <a:t>to Roles &amp; Responsibilities</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Understand the Various </a:t>
            </a:r>
            <a:r>
              <a:rPr lang="en-US" dirty="0" err="1" smtClean="0"/>
              <a:t>TxDOT</a:t>
            </a:r>
            <a:r>
              <a:rPr lang="en-US" dirty="0" smtClean="0"/>
              <a:t>-MPO Relationships for TDM</a:t>
            </a:r>
            <a:br>
              <a:rPr lang="en-US" dirty="0" smtClean="0"/>
            </a:br>
            <a:r>
              <a:rPr lang="en-US" dirty="0" smtClean="0"/>
              <a:t>(Exhibit)</a:t>
            </a:r>
            <a:endParaRPr lang="en-US" dirty="0"/>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7434"/>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Matching Staff Skill Sets to Model Tasks (Exhibit from Lesson 4)</a:t>
            </a:r>
            <a:endParaRPr lang="en-US" dirty="0"/>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276600" cy="5518150"/>
          </a:xfrm>
        </p:spPr>
        <p:txBody>
          <a:bodyPr>
            <a:normAutofit/>
          </a:bodyPr>
          <a:lstStyle/>
          <a:p>
            <a:r>
              <a:rPr lang="en-US" dirty="0" smtClean="0"/>
              <a:t>Staff Skill Sets “Crib Notes” (Exhibit)</a:t>
            </a:r>
            <a:endParaRPr lang="en-US" dirty="0"/>
          </a:p>
        </p:txBody>
      </p:sp>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9293"/>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Suggested Model Training for MPO Staff (Exhibit)</a:t>
            </a:r>
            <a:endParaRPr lang="en-US" dirty="0"/>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5312"/>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Available MPO Staff for Model Tasks (Exhibit)</a:t>
            </a:r>
            <a:endParaRPr lang="en-US" dirty="0"/>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“Develop” versus “Apply”</a:t>
            </a:r>
            <a:endParaRPr lang="en-US" dirty="0"/>
          </a:p>
        </p:txBody>
      </p:sp>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a:t>
            </a:r>
            <a:r>
              <a:rPr kumimoji="0" lang="en-US" sz="2400" b="0" i="0" u="none" strike="noStrike" kern="1200" cap="none" spc="0" normalizeH="0" noProof="0" dirty="0" smtClean="0">
                <a:ln>
                  <a:noFill/>
                </a:ln>
                <a:solidFill>
                  <a:schemeClr val="bg1"/>
                </a:solidFill>
                <a:effectLst/>
                <a:uLnTx/>
                <a:uFillTx/>
                <a:latin typeface="+mj-lt"/>
                <a:ea typeface="+mj-ea"/>
                <a:cs typeface="+mj-cs"/>
              </a:rPr>
              <a: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pic>
        <p:nvPicPr>
          <p:cNvPr id="12290" name="Picture 2"/>
          <p:cNvPicPr>
            <a:picLocks noChangeAspect="1" noChangeArrowheads="1"/>
          </p:cNvPicPr>
          <p:nvPr/>
        </p:nvPicPr>
        <p:blipFill>
          <a:blip r:embed="rId4" cstate="print"/>
          <a:srcRect/>
          <a:stretch>
            <a:fillRect/>
          </a:stretch>
        </p:blipFill>
        <p:spPr bwMode="auto">
          <a:xfrm>
            <a:off x="295656" y="1350264"/>
            <a:ext cx="3895344" cy="3678936"/>
          </a:xfrm>
          <a:prstGeom prst="rect">
            <a:avLst/>
          </a:prstGeom>
          <a:noFill/>
          <a:ln w="9525">
            <a:noFill/>
            <a:miter lim="800000"/>
            <a:headEnd/>
            <a:tailEnd/>
          </a:ln>
          <a:effectLst/>
        </p:spPr>
      </p:pic>
      <p:sp>
        <p:nvSpPr>
          <p:cNvPr id="10" name="Left-Right Arrow 9"/>
          <p:cNvSpPr/>
          <p:nvPr/>
        </p:nvSpPr>
        <p:spPr>
          <a:xfrm>
            <a:off x="1371600" y="43434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1000"/>
                                        <p:tgtEl>
                                          <p:spTgt spid="3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9"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“Back of the Napkin” Peek</a:t>
            </a:r>
            <a:endParaRPr lang="en-US" dirty="0"/>
          </a:p>
        </p:txBody>
      </p:sp>
      <p:pic>
        <p:nvPicPr>
          <p:cNvPr id="542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95400"/>
            <a:ext cx="6400800" cy="4946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Pros and Cons of Using Consultants</a:t>
            </a:r>
            <a:br>
              <a:rPr lang="en-US" dirty="0" smtClean="0"/>
            </a:br>
            <a:r>
              <a:rPr lang="en-US" dirty="0" smtClean="0"/>
              <a:t>(Activity)</a:t>
            </a:r>
            <a:endParaRPr lang="en-US" dirty="0"/>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Reminder: Model Staffing Options</a:t>
            </a:r>
            <a:endParaRPr lang="en-US" dirty="0"/>
          </a:p>
        </p:txBody>
      </p:sp>
      <p:grpSp>
        <p:nvGrpSpPr>
          <p:cNvPr id="3" name="Group 6"/>
          <p:cNvGrpSpPr/>
          <p:nvPr/>
        </p:nvGrpSpPr>
        <p:grpSpPr>
          <a:xfrm>
            <a:off x="765017" y="5638800"/>
            <a:ext cx="7572215" cy="518831"/>
            <a:chOff x="3126878" y="2488672"/>
            <a:chExt cx="2128242" cy="928155"/>
          </a:xfrm>
        </p:grpSpPr>
        <p:sp>
          <p:nvSpPr>
            <p:cNvPr id="8" name="Rounded Rectangle 7"/>
            <p:cNvSpPr/>
            <p:nvPr/>
          </p:nvSpPr>
          <p:spPr>
            <a:xfrm>
              <a:off x="3126878" y="2488672"/>
              <a:ext cx="2128242" cy="928155"/>
            </a:xfrm>
            <a:prstGeom prst="roundRect">
              <a:avLst>
                <a:gd name="adj" fmla="val 10000"/>
              </a:avLst>
            </a:pr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sp>
        <p:sp>
          <p:nvSpPr>
            <p:cNvPr id="9" name="Rounded Rectangle 4"/>
            <p:cNvSpPr/>
            <p:nvPr/>
          </p:nvSpPr>
          <p:spPr>
            <a:xfrm>
              <a:off x="3154063" y="2515857"/>
              <a:ext cx="2073872" cy="8737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420" tIns="43815" rIns="58420" bIns="43815" numCol="1" spcCol="1270" anchor="ctr" anchorCtr="0">
              <a:noAutofit/>
            </a:bodyPr>
            <a:lstStyle/>
            <a:p>
              <a:pPr lvl="0" algn="ctr" defTabSz="1022350">
                <a:lnSpc>
                  <a:spcPct val="90000"/>
                </a:lnSpc>
                <a:spcBef>
                  <a:spcPct val="0"/>
                </a:spcBef>
                <a:spcAft>
                  <a:spcPct val="35000"/>
                </a:spcAft>
              </a:pPr>
              <a:r>
                <a:rPr lang="en-US" sz="2000" kern="1200" dirty="0" smtClean="0"/>
                <a:t>TxDOT Oversight</a:t>
              </a:r>
              <a:endParaRPr lang="en-US" sz="2000" kern="1200" dirty="0"/>
            </a:p>
          </p:txBody>
        </p:sp>
      </p:grpSp>
      <p:sp>
        <p:nvSpPr>
          <p:cNvPr id="12" name="Freeform 11"/>
          <p:cNvSpPr/>
          <p:nvPr/>
        </p:nvSpPr>
        <p:spPr>
          <a:xfrm>
            <a:off x="765941"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Network &amp; Demographic Inputs</a:t>
            </a:r>
            <a:endParaRPr lang="en-US" sz="2200" kern="1200" dirty="0"/>
          </a:p>
        </p:txBody>
      </p:sp>
      <p:sp>
        <p:nvSpPr>
          <p:cNvPr id="16" name="Freeform 15"/>
          <p:cNvSpPr/>
          <p:nvPr/>
        </p:nvSpPr>
        <p:spPr>
          <a:xfrm>
            <a:off x="3349478"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Development &amp; Calibration</a:t>
            </a:r>
            <a:endParaRPr lang="en-US" sz="2200" kern="1200" dirty="0"/>
          </a:p>
        </p:txBody>
      </p:sp>
      <p:sp>
        <p:nvSpPr>
          <p:cNvPr id="17" name="Freeform 16"/>
          <p:cNvSpPr/>
          <p:nvPr/>
        </p:nvSpPr>
        <p:spPr>
          <a:xfrm>
            <a:off x="3589807" y="3462641"/>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18" name="Freeform 17"/>
          <p:cNvSpPr/>
          <p:nvPr/>
        </p:nvSpPr>
        <p:spPr>
          <a:xfrm>
            <a:off x="3581400" y="251460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19" name="Freeform 18"/>
          <p:cNvSpPr/>
          <p:nvPr/>
        </p:nvSpPr>
        <p:spPr>
          <a:xfrm>
            <a:off x="3589807"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20" name="Freeform 19"/>
          <p:cNvSpPr/>
          <p:nvPr/>
        </p:nvSpPr>
        <p:spPr>
          <a:xfrm>
            <a:off x="5933017" y="1371601"/>
            <a:ext cx="2403290" cy="4130298"/>
          </a:xfrm>
          <a:custGeom>
            <a:avLst/>
            <a:gdLst>
              <a:gd name="connsiteX0" fmla="*/ 0 w 2660302"/>
              <a:gd name="connsiteY0" fmla="*/ 266030 h 4572000"/>
              <a:gd name="connsiteX1" fmla="*/ 77919 w 2660302"/>
              <a:gd name="connsiteY1" fmla="*/ 77918 h 4572000"/>
              <a:gd name="connsiteX2" fmla="*/ 266031 w 2660302"/>
              <a:gd name="connsiteY2" fmla="*/ 0 h 4572000"/>
              <a:gd name="connsiteX3" fmla="*/ 2394272 w 2660302"/>
              <a:gd name="connsiteY3" fmla="*/ 0 h 4572000"/>
              <a:gd name="connsiteX4" fmla="*/ 2582384 w 2660302"/>
              <a:gd name="connsiteY4" fmla="*/ 77919 h 4572000"/>
              <a:gd name="connsiteX5" fmla="*/ 2660302 w 2660302"/>
              <a:gd name="connsiteY5" fmla="*/ 266031 h 4572000"/>
              <a:gd name="connsiteX6" fmla="*/ 2660302 w 2660302"/>
              <a:gd name="connsiteY6" fmla="*/ 4305970 h 4572000"/>
              <a:gd name="connsiteX7" fmla="*/ 2582384 w 2660302"/>
              <a:gd name="connsiteY7" fmla="*/ 4494082 h 4572000"/>
              <a:gd name="connsiteX8" fmla="*/ 2394272 w 2660302"/>
              <a:gd name="connsiteY8" fmla="*/ 4572000 h 4572000"/>
              <a:gd name="connsiteX9" fmla="*/ 266030 w 2660302"/>
              <a:gd name="connsiteY9" fmla="*/ 4572000 h 4572000"/>
              <a:gd name="connsiteX10" fmla="*/ 77918 w 2660302"/>
              <a:gd name="connsiteY10" fmla="*/ 4494081 h 4572000"/>
              <a:gd name="connsiteX11" fmla="*/ 0 w 2660302"/>
              <a:gd name="connsiteY11" fmla="*/ 4305969 h 4572000"/>
              <a:gd name="connsiteX12" fmla="*/ 0 w 2660302"/>
              <a:gd name="connsiteY12" fmla="*/ 266030 h 45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45720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305970"/>
                </a:lnTo>
                <a:cubicBezTo>
                  <a:pt x="2660302" y="4376526"/>
                  <a:pt x="2632274" y="4444191"/>
                  <a:pt x="2582384" y="4494082"/>
                </a:cubicBezTo>
                <a:cubicBezTo>
                  <a:pt x="2532494" y="4543972"/>
                  <a:pt x="2464828" y="4572000"/>
                  <a:pt x="2394272" y="4572000"/>
                </a:cubicBezTo>
                <a:lnTo>
                  <a:pt x="266030" y="4572000"/>
                </a:lnTo>
                <a:cubicBezTo>
                  <a:pt x="195474" y="4572000"/>
                  <a:pt x="127809" y="4543972"/>
                  <a:pt x="77918" y="4494081"/>
                </a:cubicBezTo>
                <a:cubicBezTo>
                  <a:pt x="28028" y="4444191"/>
                  <a:pt x="0" y="4376525"/>
                  <a:pt x="0" y="4305969"/>
                </a:cubicBezTo>
                <a:lnTo>
                  <a:pt x="0" y="266030"/>
                </a:lnTo>
                <a:close/>
              </a:path>
            </a:pathLst>
          </a:custGeom>
          <a:solidFill>
            <a:schemeClr val="bg1">
              <a:lumMod val="95000"/>
            </a:schemeClr>
          </a:solidFill>
          <a:ln>
            <a:solidFill>
              <a:srgbClr val="2D2D19"/>
            </a:solidFill>
          </a:ln>
        </p:spPr>
        <p:style>
          <a:lnRef idx="0">
            <a:scrgbClr r="0" g="0" b="0"/>
          </a:lnRef>
          <a:fillRef idx="1">
            <a:scrgbClr r="0" g="0" b="0"/>
          </a:fillRef>
          <a:effectRef idx="2">
            <a:schemeClr val="dk2">
              <a:tint val="40000"/>
              <a:hueOff val="0"/>
              <a:satOff val="0"/>
              <a:lumOff val="0"/>
              <a:alphaOff val="0"/>
            </a:schemeClr>
          </a:effectRef>
          <a:fontRef idx="minor">
            <a:schemeClr val="dk1">
              <a:hueOff val="0"/>
              <a:satOff val="0"/>
              <a:lumOff val="0"/>
              <a:alphaOff val="0"/>
            </a:schemeClr>
          </a:fontRef>
        </p:style>
        <p:txBody>
          <a:bodyPr spcFirstLastPara="0" vert="horz" wrap="square" lIns="102870" tIns="102870" rIns="102870" bIns="3303270" numCol="1" spcCol="1270" anchor="ctr" anchorCtr="0">
            <a:noAutofit/>
          </a:bodyPr>
          <a:lstStyle/>
          <a:p>
            <a:pPr lvl="0" algn="ctr" defTabSz="1200150">
              <a:lnSpc>
                <a:spcPct val="90000"/>
              </a:lnSpc>
              <a:spcBef>
                <a:spcPct val="0"/>
              </a:spcBef>
              <a:spcAft>
                <a:spcPct val="35000"/>
              </a:spcAft>
            </a:pPr>
            <a:r>
              <a:rPr lang="en-US" sz="2200" kern="1200" dirty="0" smtClean="0"/>
              <a:t>Model Application &amp; Maintenance</a:t>
            </a:r>
            <a:endParaRPr lang="en-US" sz="2200" kern="1200" dirty="0"/>
          </a:p>
        </p:txBody>
      </p:sp>
      <p:sp>
        <p:nvSpPr>
          <p:cNvPr id="21" name="Freeform 20"/>
          <p:cNvSpPr/>
          <p:nvPr/>
        </p:nvSpPr>
        <p:spPr>
          <a:xfrm>
            <a:off x="6173346" y="261104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2" name="Freeform 21"/>
          <p:cNvSpPr/>
          <p:nvPr/>
        </p:nvSpPr>
        <p:spPr>
          <a:xfrm>
            <a:off x="6173346" y="3547318"/>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TxDOT Staff</a:t>
            </a:r>
            <a:endParaRPr lang="en-US" sz="2000" kern="1200" dirty="0"/>
          </a:p>
        </p:txBody>
      </p:sp>
      <p:sp>
        <p:nvSpPr>
          <p:cNvPr id="23" name="Freeform 22"/>
          <p:cNvSpPr/>
          <p:nvPr/>
        </p:nvSpPr>
        <p:spPr>
          <a:xfrm>
            <a:off x="6173346" y="448359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
        <p:nvSpPr>
          <p:cNvPr id="11" name="Rounded Rectangle 10"/>
          <p:cNvSpPr/>
          <p:nvPr/>
        </p:nvSpPr>
        <p:spPr>
          <a:xfrm>
            <a:off x="765017" y="6181411"/>
            <a:ext cx="7572215" cy="407796"/>
          </a:xfrm>
          <a:prstGeom prst="roundRect">
            <a:avLst>
              <a:gd name="adj" fmla="val 10000"/>
            </a:avLst>
          </a:prstGeom>
          <a:solidFill>
            <a:schemeClr val="accent6">
              <a:lumMod val="75000"/>
            </a:schemeClr>
          </a:solidFill>
        </p:spPr>
        <p:style>
          <a:lnRef idx="0">
            <a:schemeClr val="lt2">
              <a:hueOff val="0"/>
              <a:satOff val="0"/>
              <a:lumOff val="0"/>
              <a:alphaOff val="0"/>
            </a:schemeClr>
          </a:lnRef>
          <a:fillRef idx="3">
            <a:schemeClr val="dk2">
              <a:hueOff val="0"/>
              <a:satOff val="0"/>
              <a:lumOff val="0"/>
              <a:alphaOff val="0"/>
            </a:schemeClr>
          </a:fillRef>
          <a:effectRef idx="3">
            <a:schemeClr val="dk2">
              <a:hueOff val="0"/>
              <a:satOff val="0"/>
              <a:lumOff val="0"/>
              <a:alphaOff val="0"/>
            </a:schemeClr>
          </a:effectRef>
          <a:fontRef idx="minor">
            <a:schemeClr val="lt1"/>
          </a:fontRef>
        </p:style>
        <p:txBody>
          <a:bodyPr/>
          <a:lstStyle/>
          <a:p>
            <a:pPr algn="ctr">
              <a:spcAft>
                <a:spcPts val="600"/>
              </a:spcAft>
            </a:pPr>
            <a:r>
              <a:rPr lang="en-US" sz="2000" dirty="0" smtClean="0">
                <a:solidFill>
                  <a:srgbClr val="2D2D19"/>
                </a:solidFill>
              </a:rPr>
              <a:t>FHWA Oversight</a:t>
            </a:r>
            <a:endParaRPr lang="en-US" sz="2000" dirty="0">
              <a:solidFill>
                <a:srgbClr val="2D2D19"/>
              </a:solidFill>
            </a:endParaRPr>
          </a:p>
        </p:txBody>
      </p:sp>
      <p:sp>
        <p:nvSpPr>
          <p:cNvPr id="24" name="Rectangle 23"/>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272</a:t>
            </a:fld>
            <a:endParaRPr lang="en-US" b="1" dirty="0"/>
          </a:p>
        </p:txBody>
      </p:sp>
      <p:sp>
        <p:nvSpPr>
          <p:cNvPr id="25" name="Freeform 24"/>
          <p:cNvSpPr/>
          <p:nvPr/>
        </p:nvSpPr>
        <p:spPr>
          <a:xfrm>
            <a:off x="1006270" y="250413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solidFill>
                  <a:srgbClr val="2D2D19"/>
                </a:solidFill>
              </a:rPr>
              <a:t>MPO Staff</a:t>
            </a:r>
            <a:endParaRPr lang="en-US" sz="2000" kern="1200" dirty="0">
              <a:solidFill>
                <a:srgbClr val="2D2D19"/>
              </a:solidFill>
            </a:endParaRPr>
          </a:p>
        </p:txBody>
      </p:sp>
      <p:sp>
        <p:nvSpPr>
          <p:cNvPr id="26" name="Freeform 25"/>
          <p:cNvSpPr/>
          <p:nvPr/>
        </p:nvSpPr>
        <p:spPr>
          <a:xfrm>
            <a:off x="1006270" y="3467970"/>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MPO Contractor Staff</a:t>
            </a:r>
            <a:endParaRPr lang="en-US" sz="2000" kern="1200" dirty="0"/>
          </a:p>
        </p:txBody>
      </p:sp>
      <p:sp>
        <p:nvSpPr>
          <p:cNvPr id="27" name="Freeform 26"/>
          <p:cNvSpPr/>
          <p:nvPr/>
        </p:nvSpPr>
        <p:spPr>
          <a:xfrm>
            <a:off x="1006270" y="4446363"/>
            <a:ext cx="1922633" cy="811437"/>
          </a:xfrm>
          <a:custGeom>
            <a:avLst/>
            <a:gdLst>
              <a:gd name="connsiteX0" fmla="*/ 0 w 2128242"/>
              <a:gd name="connsiteY0" fmla="*/ 89821 h 898214"/>
              <a:gd name="connsiteX1" fmla="*/ 26308 w 2128242"/>
              <a:gd name="connsiteY1" fmla="*/ 26308 h 898214"/>
              <a:gd name="connsiteX2" fmla="*/ 89821 w 2128242"/>
              <a:gd name="connsiteY2" fmla="*/ 0 h 898214"/>
              <a:gd name="connsiteX3" fmla="*/ 2038421 w 2128242"/>
              <a:gd name="connsiteY3" fmla="*/ 0 h 898214"/>
              <a:gd name="connsiteX4" fmla="*/ 2101934 w 2128242"/>
              <a:gd name="connsiteY4" fmla="*/ 26308 h 898214"/>
              <a:gd name="connsiteX5" fmla="*/ 2128242 w 2128242"/>
              <a:gd name="connsiteY5" fmla="*/ 89821 h 898214"/>
              <a:gd name="connsiteX6" fmla="*/ 2128242 w 2128242"/>
              <a:gd name="connsiteY6" fmla="*/ 808393 h 898214"/>
              <a:gd name="connsiteX7" fmla="*/ 2101934 w 2128242"/>
              <a:gd name="connsiteY7" fmla="*/ 871906 h 898214"/>
              <a:gd name="connsiteX8" fmla="*/ 2038421 w 2128242"/>
              <a:gd name="connsiteY8" fmla="*/ 898214 h 898214"/>
              <a:gd name="connsiteX9" fmla="*/ 89821 w 2128242"/>
              <a:gd name="connsiteY9" fmla="*/ 898214 h 898214"/>
              <a:gd name="connsiteX10" fmla="*/ 26308 w 2128242"/>
              <a:gd name="connsiteY10" fmla="*/ 871906 h 898214"/>
              <a:gd name="connsiteX11" fmla="*/ 0 w 2128242"/>
              <a:gd name="connsiteY11" fmla="*/ 808393 h 898214"/>
              <a:gd name="connsiteX12" fmla="*/ 0 w 2128242"/>
              <a:gd name="connsiteY12" fmla="*/ 89821 h 89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898214">
                <a:moveTo>
                  <a:pt x="0" y="89821"/>
                </a:moveTo>
                <a:cubicBezTo>
                  <a:pt x="0" y="65999"/>
                  <a:pt x="9463" y="43153"/>
                  <a:pt x="26308" y="26308"/>
                </a:cubicBezTo>
                <a:cubicBezTo>
                  <a:pt x="43153" y="9463"/>
                  <a:pt x="65999" y="0"/>
                  <a:pt x="89821" y="0"/>
                </a:cubicBezTo>
                <a:lnTo>
                  <a:pt x="2038421" y="0"/>
                </a:lnTo>
                <a:cubicBezTo>
                  <a:pt x="2062243" y="0"/>
                  <a:pt x="2085089" y="9463"/>
                  <a:pt x="2101934" y="26308"/>
                </a:cubicBezTo>
                <a:cubicBezTo>
                  <a:pt x="2118779" y="43153"/>
                  <a:pt x="2128242" y="65999"/>
                  <a:pt x="2128242" y="89821"/>
                </a:cubicBezTo>
                <a:lnTo>
                  <a:pt x="2128242" y="808393"/>
                </a:lnTo>
                <a:cubicBezTo>
                  <a:pt x="2128242" y="832215"/>
                  <a:pt x="2118779" y="855061"/>
                  <a:pt x="2101934" y="871906"/>
                </a:cubicBezTo>
                <a:cubicBezTo>
                  <a:pt x="2085089" y="888751"/>
                  <a:pt x="2062243" y="898214"/>
                  <a:pt x="2038421" y="898214"/>
                </a:cubicBezTo>
                <a:lnTo>
                  <a:pt x="89821" y="898214"/>
                </a:lnTo>
                <a:cubicBezTo>
                  <a:pt x="65999" y="898214"/>
                  <a:pt x="43153" y="888751"/>
                  <a:pt x="26308" y="871906"/>
                </a:cubicBezTo>
                <a:cubicBezTo>
                  <a:pt x="9463" y="855061"/>
                  <a:pt x="0" y="832215"/>
                  <a:pt x="0" y="808393"/>
                </a:cubicBezTo>
                <a:lnTo>
                  <a:pt x="0" y="89821"/>
                </a:lnTo>
                <a:close/>
              </a:path>
            </a:pathLst>
          </a:custGeom>
          <a:solidFill>
            <a:srgbClr val="672C94"/>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84728" tIns="70123" rIns="84728" bIns="70123" numCol="1" spcCol="1270" anchor="ctr" anchorCtr="0">
            <a:noAutofit/>
          </a:bodyPr>
          <a:lstStyle/>
          <a:p>
            <a:pPr lvl="0" algn="ctr" defTabSz="1022350">
              <a:lnSpc>
                <a:spcPct val="90000"/>
              </a:lnSpc>
              <a:spcBef>
                <a:spcPct val="0"/>
              </a:spcBef>
              <a:spcAft>
                <a:spcPct val="35000"/>
              </a:spcAft>
            </a:pPr>
            <a:r>
              <a:rPr lang="en-US" sz="2000" kern="1200" dirty="0" smtClean="0"/>
              <a:t>Consultant</a:t>
            </a:r>
            <a:endParaRPr lang="en-US" sz="2000" kern="1200" dirty="0"/>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Developing Partnerships</a:t>
            </a:r>
            <a:endParaRPr lang="en-US" dirty="0"/>
          </a:p>
        </p:txBody>
      </p:sp>
      <p:sp>
        <p:nvSpPr>
          <p:cNvPr id="3" name="Content Placeholder 2"/>
          <p:cNvSpPr>
            <a:spLocks noGrp="1"/>
          </p:cNvSpPr>
          <p:nvPr>
            <p:ph idx="1"/>
          </p:nvPr>
        </p:nvSpPr>
        <p:spPr/>
        <p:txBody>
          <a:bodyPr>
            <a:normAutofit/>
          </a:bodyPr>
          <a:lstStyle/>
          <a:p>
            <a:pPr lvl="0"/>
            <a:r>
              <a:rPr lang="en-US" dirty="0" smtClean="0"/>
              <a:t>With other local agencies</a:t>
            </a:r>
          </a:p>
          <a:p>
            <a:pPr lvl="1"/>
            <a:r>
              <a:rPr lang="en-US" dirty="0" smtClean="0"/>
              <a:t>Data</a:t>
            </a:r>
          </a:p>
          <a:p>
            <a:pPr lvl="1"/>
            <a:r>
              <a:rPr lang="en-US" dirty="0" smtClean="0"/>
              <a:t>Technical support</a:t>
            </a:r>
          </a:p>
          <a:p>
            <a:pPr lvl="0"/>
            <a:r>
              <a:rPr lang="en-US" dirty="0" smtClean="0"/>
              <a:t>Partnership with universities doing research</a:t>
            </a:r>
          </a:p>
          <a:p>
            <a:pPr lvl="0"/>
            <a:r>
              <a:rPr lang="en-US" dirty="0"/>
              <a:t>O</a:t>
            </a:r>
            <a:r>
              <a:rPr lang="en-US" dirty="0" smtClean="0"/>
              <a:t>n-call consultant advisors</a:t>
            </a:r>
            <a:endParaRPr lang="en-US" dirty="0"/>
          </a:p>
        </p:txBody>
      </p:sp>
    </p:spTree>
    <p:extLst>
      <p:ext uri="{BB962C8B-B14F-4D97-AF65-F5344CB8AC3E}">
        <p14:creationId xmlns:p14="http://schemas.microsoft.com/office/powerpoint/2010/main" val="919925793"/>
      </p:ext>
    </p:ext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MPO’s Long-Term Strategy? (Activity)</a:t>
            </a:r>
            <a:endParaRPr lang="en-US" dirty="0"/>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Assigning Roles &amp; Responsibilities</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TPP Timeline Tool</a:t>
            </a:r>
            <a:endParaRPr lang="en-US" dirty="0"/>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219200"/>
            <a:ext cx="6400800" cy="4946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Best Practice:</a:t>
            </a:r>
            <a:br>
              <a:rPr lang="en-US" dirty="0" smtClean="0"/>
            </a:br>
            <a:r>
              <a:rPr lang="en-US" dirty="0" smtClean="0"/>
              <a:t>Formalizing the Process</a:t>
            </a:r>
            <a:endParaRPr lang="en-US" dirty="0"/>
          </a:p>
        </p:txBody>
      </p:sp>
      <p:sp>
        <p:nvSpPr>
          <p:cNvPr id="7" name="Content Placeholder 6"/>
          <p:cNvSpPr>
            <a:spLocks noGrp="1"/>
          </p:cNvSpPr>
          <p:nvPr>
            <p:ph idx="1"/>
          </p:nvPr>
        </p:nvSpPr>
        <p:spPr/>
        <p:txBody>
          <a:bodyPr>
            <a:normAutofit/>
          </a:bodyPr>
          <a:lstStyle/>
          <a:p>
            <a:r>
              <a:rPr lang="en-US" dirty="0" smtClean="0"/>
              <a:t>Formalize agreements with agency partners, e.g.:</a:t>
            </a:r>
          </a:p>
          <a:p>
            <a:pPr lvl="1"/>
            <a:r>
              <a:rPr lang="en-US" dirty="0" smtClean="0"/>
              <a:t>UPWP task agreement between MPO and TxDOT TPP(T)</a:t>
            </a:r>
          </a:p>
          <a:p>
            <a:pPr lvl="1"/>
            <a:r>
              <a:rPr lang="en-US" dirty="0" smtClean="0"/>
              <a:t>Formal scope and schedule for TDM development process, including responsibilities for TxDOT and the MPO</a:t>
            </a: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UPWP Staff Planning</a:t>
            </a:r>
            <a:endParaRPr lang="en-US" dirty="0"/>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295400"/>
            <a:ext cx="6400800" cy="4946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4724400" y="457200"/>
            <a:ext cx="4114800" cy="55626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a:off x="304800" y="457200"/>
            <a:ext cx="4114800" cy="5562600"/>
          </a:xfrm>
          <a:prstGeom prst="roundRect">
            <a:avLst/>
          </a:prstGeom>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457200" y="457200"/>
            <a:ext cx="8229600" cy="1143000"/>
          </a:xfrm>
        </p:spPr>
        <p:txBody>
          <a:bodyPr/>
          <a:lstStyle/>
          <a:p>
            <a:r>
              <a:rPr lang="en-US" dirty="0" smtClean="0">
                <a:solidFill>
                  <a:schemeClr val="bg2">
                    <a:lumMod val="10000"/>
                  </a:schemeClr>
                </a:solidFill>
              </a:rPr>
              <a:t> Plan the Work          Work the Plan</a:t>
            </a:r>
            <a:endParaRPr lang="en-US" dirty="0">
              <a:solidFill>
                <a:schemeClr val="bg2">
                  <a:lumMod val="10000"/>
                </a:schemeClr>
              </a:solidFill>
            </a:endParaRPr>
          </a:p>
        </p:txBody>
      </p:sp>
      <p:cxnSp>
        <p:nvCxnSpPr>
          <p:cNvPr id="4" name="Elbow Connector 3"/>
          <p:cNvCxnSpPr>
            <a:endCxn id="9" idx="0"/>
          </p:cNvCxnSpPr>
          <p:nvPr/>
        </p:nvCxnSpPr>
        <p:spPr>
          <a:xfrm rot="5400000" flipH="1" flipV="1">
            <a:off x="1802528" y="2361294"/>
            <a:ext cx="3633944" cy="2514599"/>
          </a:xfrm>
          <a:prstGeom prst="bentConnector4">
            <a:avLst>
              <a:gd name="adj1" fmla="val -9627"/>
              <a:gd name="adj2" fmla="val 88154"/>
            </a:avLst>
          </a:prstGeom>
          <a:ln w="76200" cap="sq">
            <a:solidFill>
              <a:srgbClr val="FFFF00"/>
            </a:solidFill>
            <a:prstDash val="sysDash"/>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5" name="Freeform 4"/>
          <p:cNvSpPr/>
          <p:nvPr/>
        </p:nvSpPr>
        <p:spPr>
          <a:xfrm>
            <a:off x="4876800" y="251460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Provide Draft </a:t>
            </a:r>
            <a:endParaRPr lang="en-US" sz="2400" dirty="0" smtClean="0">
              <a:solidFill>
                <a:schemeClr val="bg1"/>
              </a:solidFill>
            </a:endParaRPr>
          </a:p>
          <a:p>
            <a:pPr algn="ctr"/>
            <a:r>
              <a:rPr lang="en-US" sz="2400" dirty="0" smtClean="0">
                <a:solidFill>
                  <a:schemeClr val="bg1"/>
                </a:solidFill>
              </a:rPr>
              <a:t>Model </a:t>
            </a:r>
            <a:r>
              <a:rPr lang="en-US" sz="2400" dirty="0">
                <a:solidFill>
                  <a:schemeClr val="bg1"/>
                </a:solidFill>
              </a:rPr>
              <a:t>Deliverables</a:t>
            </a:r>
          </a:p>
        </p:txBody>
      </p:sp>
      <p:sp>
        <p:nvSpPr>
          <p:cNvPr id="6" name="Freeform 5"/>
          <p:cNvSpPr/>
          <p:nvPr/>
        </p:nvSpPr>
        <p:spPr>
          <a:xfrm>
            <a:off x="533400" y="3652485"/>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algn="ctr"/>
            <a:r>
              <a:rPr lang="en-US" sz="2400" dirty="0">
                <a:latin typeface="Times New Roman" pitchFamily="18" charset="0"/>
                <a:cs typeface="Times New Roman" pitchFamily="18" charset="0"/>
              </a:rPr>
              <a:t> </a:t>
            </a:r>
            <a:r>
              <a:rPr lang="en-US" sz="2400" dirty="0">
                <a:solidFill>
                  <a:schemeClr val="bg1"/>
                </a:solidFill>
              </a:rPr>
              <a:t>Assign Roles and Responsibilities</a:t>
            </a:r>
          </a:p>
        </p:txBody>
      </p:sp>
      <p:sp>
        <p:nvSpPr>
          <p:cNvPr id="7" name="Freeform 6"/>
          <p:cNvSpPr/>
          <p:nvPr/>
        </p:nvSpPr>
        <p:spPr>
          <a:xfrm>
            <a:off x="533400" y="2545079"/>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algn="ctr"/>
            <a:r>
              <a:rPr lang="en-US" sz="2400" dirty="0" smtClean="0">
                <a:solidFill>
                  <a:schemeClr val="bg1"/>
                </a:solidFill>
              </a:rPr>
              <a:t>Determine Model </a:t>
            </a:r>
            <a:r>
              <a:rPr lang="en-US" sz="2400" dirty="0">
                <a:solidFill>
                  <a:schemeClr val="bg1"/>
                </a:solidFill>
              </a:rPr>
              <a:t>Needs</a:t>
            </a:r>
          </a:p>
        </p:txBody>
      </p:sp>
      <p:sp>
        <p:nvSpPr>
          <p:cNvPr id="8" name="Freeform 7"/>
          <p:cNvSpPr/>
          <p:nvPr/>
        </p:nvSpPr>
        <p:spPr>
          <a:xfrm>
            <a:off x="533400" y="1447801"/>
            <a:ext cx="3657600" cy="1097279"/>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algn="ctr">
              <a:lnSpc>
                <a:spcPts val="2700"/>
              </a:lnSpc>
              <a:spcAft>
                <a:spcPts val="300"/>
              </a:spcAft>
            </a:pPr>
            <a:r>
              <a:rPr lang="en-US" sz="2400" dirty="0" smtClean="0">
                <a:solidFill>
                  <a:schemeClr val="bg1"/>
                </a:solidFill>
              </a:rPr>
              <a:t>Identify </a:t>
            </a:r>
            <a:r>
              <a:rPr lang="en-US" sz="2400" dirty="0">
                <a:solidFill>
                  <a:schemeClr val="bg1"/>
                </a:solidFill>
              </a:rPr>
              <a:t>the Project Manager (PM) </a:t>
            </a:r>
            <a:r>
              <a:rPr lang="en-US" sz="2400" dirty="0" smtClean="0">
                <a:solidFill>
                  <a:schemeClr val="bg1"/>
                </a:solidFill>
              </a:rPr>
              <a:t>for Model</a:t>
            </a:r>
            <a:endParaRPr lang="en-US" sz="2400" dirty="0">
              <a:solidFill>
                <a:schemeClr val="bg1"/>
              </a:solidFill>
            </a:endParaRPr>
          </a:p>
        </p:txBody>
      </p:sp>
      <p:sp>
        <p:nvSpPr>
          <p:cNvPr id="9" name="Freeform 8"/>
          <p:cNvSpPr/>
          <p:nvPr/>
        </p:nvSpPr>
        <p:spPr>
          <a:xfrm>
            <a:off x="4876800" y="141732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Monitor Model Schedule</a:t>
            </a:r>
          </a:p>
        </p:txBody>
      </p:sp>
      <p:sp>
        <p:nvSpPr>
          <p:cNvPr id="10" name="Freeform 9"/>
          <p:cNvSpPr/>
          <p:nvPr/>
        </p:nvSpPr>
        <p:spPr>
          <a:xfrm>
            <a:off x="4876800" y="3657600"/>
            <a:ext cx="3657600" cy="1097280"/>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algn="ctr"/>
            <a:r>
              <a:rPr lang="en-US" sz="2400" dirty="0">
                <a:solidFill>
                  <a:schemeClr val="bg1"/>
                </a:solidFill>
              </a:rPr>
              <a:t>Review Models</a:t>
            </a:r>
          </a:p>
        </p:txBody>
      </p:sp>
      <p:sp>
        <p:nvSpPr>
          <p:cNvPr id="11" name="Freeform 10"/>
          <p:cNvSpPr/>
          <p:nvPr/>
        </p:nvSpPr>
        <p:spPr>
          <a:xfrm>
            <a:off x="4876800" y="4749764"/>
            <a:ext cx="3657600" cy="685800"/>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algn="ctr"/>
            <a:r>
              <a:rPr lang="en-US" sz="2400" dirty="0">
                <a:solidFill>
                  <a:schemeClr val="bg1"/>
                </a:solidFill>
              </a:rPr>
              <a:t>Provide Final </a:t>
            </a:r>
            <a:endParaRPr lang="en-US" sz="2400" dirty="0" smtClean="0">
              <a:solidFill>
                <a:schemeClr val="bg1"/>
              </a:solidFill>
            </a:endParaRPr>
          </a:p>
          <a:p>
            <a:pPr algn="ctr"/>
            <a:r>
              <a:rPr lang="en-US" sz="2400" dirty="0" smtClean="0">
                <a:solidFill>
                  <a:schemeClr val="bg1"/>
                </a:solidFill>
              </a:rPr>
              <a:t>Model </a:t>
            </a:r>
            <a:r>
              <a:rPr lang="en-US" sz="2400" dirty="0">
                <a:solidFill>
                  <a:schemeClr val="bg1"/>
                </a:solidFill>
              </a:rPr>
              <a:t>Deliverables</a:t>
            </a:r>
          </a:p>
        </p:txBody>
      </p:sp>
      <p:sp>
        <p:nvSpPr>
          <p:cNvPr id="12" name="Freeform 11"/>
          <p:cNvSpPr/>
          <p:nvPr/>
        </p:nvSpPr>
        <p:spPr>
          <a:xfrm>
            <a:off x="533400" y="4754880"/>
            <a:ext cx="3657600" cy="685800"/>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algn="ctr"/>
            <a:r>
              <a:rPr lang="en-US" sz="2400" dirty="0">
                <a:solidFill>
                  <a:schemeClr val="bg1"/>
                </a:solidFill>
              </a:rPr>
              <a:t>Agree on Model Schedule</a:t>
            </a:r>
          </a:p>
        </p:txBody>
      </p:sp>
      <p:sp>
        <p:nvSpPr>
          <p:cNvPr id="15" name="Rectangle 14"/>
          <p:cNvSpPr/>
          <p:nvPr/>
        </p:nvSpPr>
        <p:spPr>
          <a:xfrm>
            <a:off x="2133600" y="0"/>
            <a:ext cx="2334238" cy="3770263"/>
          </a:xfrm>
          <a:prstGeom prst="rect">
            <a:avLst/>
          </a:prstGeom>
        </p:spPr>
        <p:txBody>
          <a:bodyPr wrap="square">
            <a:spAutoFit/>
          </a:bodyPr>
          <a:lstStyle/>
          <a:p>
            <a:r>
              <a:rPr lang="en-US" sz="23900" dirty="0" smtClean="0">
                <a:solidFill>
                  <a:srgbClr val="EE1ED5"/>
                </a:solidFill>
                <a:sym typeface="Wingdings"/>
              </a:rPr>
              <a:t></a:t>
            </a:r>
            <a:endParaRPr lang="en-US" sz="4400" dirty="0">
              <a:solidFill>
                <a:srgbClr val="EE1ED5"/>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Travel Demand Model (TDM) = </a:t>
            </a:r>
            <a:br>
              <a:rPr lang="en-US" dirty="0" smtClean="0"/>
            </a:br>
            <a:r>
              <a:rPr lang="en-US" dirty="0" smtClean="0"/>
              <a:t>Texas Package</a:t>
            </a:r>
            <a:endParaRPr lang="en-US" dirty="0"/>
          </a:p>
        </p:txBody>
      </p:sp>
      <p:sp>
        <p:nvSpPr>
          <p:cNvPr id="3" name="Content Placeholder 2"/>
          <p:cNvSpPr>
            <a:spLocks noGrp="1"/>
          </p:cNvSpPr>
          <p:nvPr>
            <p:ph idx="1"/>
          </p:nvPr>
        </p:nvSpPr>
        <p:spPr>
          <a:xfrm>
            <a:off x="457200" y="1600200"/>
            <a:ext cx="3657600" cy="4525963"/>
          </a:xfrm>
        </p:spPr>
        <p:txBody>
          <a:bodyPr>
            <a:normAutofit/>
          </a:bodyPr>
          <a:lstStyle/>
          <a:p>
            <a:pPr lvl="0"/>
            <a:r>
              <a:rPr lang="en-US" dirty="0" smtClean="0"/>
              <a:t>Developed by TxDOT for small and medium-sized MPOs</a:t>
            </a:r>
          </a:p>
          <a:p>
            <a:r>
              <a:rPr lang="en-US" dirty="0" smtClean="0"/>
              <a:t>Standardized approach</a:t>
            </a:r>
          </a:p>
          <a:p>
            <a:r>
              <a:rPr lang="en-US" dirty="0" smtClean="0"/>
              <a:t>Supported by TxDOT TPP</a:t>
            </a:r>
          </a:p>
        </p:txBody>
      </p:sp>
      <p:sp>
        <p:nvSpPr>
          <p:cNvPr id="10" name="Rectangle 9"/>
          <p:cNvSpPr/>
          <p:nvPr/>
        </p:nvSpPr>
        <p:spPr>
          <a:xfrm>
            <a:off x="5510213" y="3625692"/>
            <a:ext cx="1828800" cy="954107"/>
          </a:xfrm>
          <a:prstGeom prst="rect">
            <a:avLst/>
          </a:prstGeom>
        </p:spPr>
        <p:txBody>
          <a:bodyPr wrap="square">
            <a:spAutoFit/>
          </a:bodyPr>
          <a:lstStyle/>
          <a:p>
            <a:pPr algn="ctr"/>
            <a:r>
              <a:rPr lang="en-US" sz="2800" b="1" dirty="0" smtClean="0">
                <a:solidFill>
                  <a:schemeClr val="bg1"/>
                </a:solidFill>
              </a:rPr>
              <a:t>Computer Model</a:t>
            </a:r>
            <a:endParaRPr lang="en-US" sz="2800" b="1" dirty="0">
              <a:solidFill>
                <a:schemeClr val="bg1"/>
              </a:solidFill>
            </a:endParaRPr>
          </a:p>
        </p:txBody>
      </p:sp>
      <p:sp>
        <p:nvSpPr>
          <p:cNvPr id="11" name="Oval 10"/>
          <p:cNvSpPr/>
          <p:nvPr/>
        </p:nvSpPr>
        <p:spPr>
          <a:xfrm>
            <a:off x="4360116" y="2004298"/>
            <a:ext cx="4116228" cy="142951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12" name="Shape 11"/>
          <p:cNvSpPr/>
          <p:nvPr/>
        </p:nvSpPr>
        <p:spPr>
          <a:xfrm>
            <a:off x="4191000" y="1828800"/>
            <a:ext cx="4467225"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1"/>
                </a:solidFill>
                <a:effectLst/>
                <a:uLnTx/>
                <a:uFillTx/>
                <a:latin typeface="+mj-lt"/>
                <a:ea typeface="+mj-ea"/>
                <a:cs typeface="+mj-cs"/>
              </a:rPr>
              <a:t>Managing</a:t>
            </a:r>
            <a:r>
              <a:rPr kumimoji="0" lang="en-US" sz="4400" b="0" i="0" u="none" strike="noStrike" kern="1200" cap="none" spc="0" normalizeH="0" noProof="0" dirty="0" smtClean="0">
                <a:ln>
                  <a:noFill/>
                </a:ln>
                <a:solidFill>
                  <a:schemeClr val="bg1"/>
                </a:solidFill>
                <a:effectLst/>
                <a:uLnTx/>
                <a:uFillTx/>
                <a:latin typeface="+mj-lt"/>
                <a:ea typeface="+mj-ea"/>
                <a:cs typeface="+mj-cs"/>
              </a:rPr>
              <a:t> the Schedule</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Best Practice: Communica-tion Protocol</a:t>
            </a:r>
            <a:br>
              <a:rPr lang="en-US" dirty="0" smtClean="0"/>
            </a:br>
            <a:r>
              <a:rPr lang="en-US" dirty="0" smtClean="0"/>
              <a:t>(Activity)</a:t>
            </a:r>
            <a:endParaRPr lang="en-US" dirty="0"/>
          </a:p>
        </p:txBody>
      </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Monitoring Schedule</a:t>
            </a:r>
            <a:endParaRPr lang="en-US" dirty="0"/>
          </a:p>
        </p:txBody>
      </p: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19200"/>
            <a:ext cx="6400800" cy="4946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Monitoring Deliverables</a:t>
            </a:r>
            <a:endParaRPr lang="en-US" dirty="0"/>
          </a:p>
        </p:txBody>
      </p:sp>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226127"/>
            <a:ext cx="6400800" cy="4946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Strategies for Managing the Process Effectively (Activity)</a:t>
            </a:r>
            <a:endParaRPr lang="en-US" dirty="0"/>
          </a:p>
        </p:txBody>
      </p:sp>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Keeping in Touch Strategies</a:t>
            </a:r>
            <a:endParaRPr lang="en-US" dirty="0"/>
          </a:p>
        </p:txBody>
      </p:sp>
      <p:sp>
        <p:nvSpPr>
          <p:cNvPr id="3" name="Content Placeholder 2"/>
          <p:cNvSpPr>
            <a:spLocks noGrp="1"/>
          </p:cNvSpPr>
          <p:nvPr>
            <p:ph idx="4294967295"/>
          </p:nvPr>
        </p:nvSpPr>
        <p:spPr>
          <a:xfrm>
            <a:off x="0" y="1219200"/>
            <a:ext cx="8229600" cy="4525963"/>
          </a:xfrm>
        </p:spPr>
        <p:txBody>
          <a:bodyPr>
            <a:normAutofit/>
          </a:bodyPr>
          <a:lstStyle/>
          <a:p>
            <a:pPr>
              <a:lnSpc>
                <a:spcPct val="150000"/>
              </a:lnSpc>
              <a:spcBef>
                <a:spcPts val="0"/>
              </a:spcBef>
              <a:spcAft>
                <a:spcPts val="600"/>
              </a:spcAft>
            </a:pPr>
            <a:endParaRPr lang="en-US" sz="2000" dirty="0" smtClean="0"/>
          </a:p>
          <a:p>
            <a:pPr lvl="0">
              <a:lnSpc>
                <a:spcPct val="150000"/>
              </a:lnSpc>
              <a:spcBef>
                <a:spcPts val="0"/>
              </a:spcBef>
              <a:spcAft>
                <a:spcPts val="600"/>
              </a:spcAft>
            </a:pPr>
            <a:endParaRPr lang="en-US" sz="2000" dirty="0" smtClean="0"/>
          </a:p>
          <a:p>
            <a:pPr>
              <a:lnSpc>
                <a:spcPct val="150000"/>
              </a:lnSpc>
              <a:spcBef>
                <a:spcPts val="0"/>
              </a:spcBef>
              <a:spcAft>
                <a:spcPts val="600"/>
              </a:spcAft>
            </a:pPr>
            <a:endParaRPr lang="en-US" sz="2000" dirty="0"/>
          </a:p>
        </p:txBody>
      </p:sp>
      <p:sp>
        <p:nvSpPr>
          <p:cNvPr id="6" name="Freeform 5"/>
          <p:cNvSpPr/>
          <p:nvPr/>
        </p:nvSpPr>
        <p:spPr>
          <a:xfrm>
            <a:off x="228600" y="1872000"/>
            <a:ext cx="8686800" cy="1398600"/>
          </a:xfrm>
          <a:custGeom>
            <a:avLst/>
            <a:gdLst>
              <a:gd name="connsiteX0" fmla="*/ 0 w 8686800"/>
              <a:gd name="connsiteY0" fmla="*/ 0 h 1398600"/>
              <a:gd name="connsiteX1" fmla="*/ 8686800 w 8686800"/>
              <a:gd name="connsiteY1" fmla="*/ 0 h 1398600"/>
              <a:gd name="connsiteX2" fmla="*/ 8686800 w 8686800"/>
              <a:gd name="connsiteY2" fmla="*/ 1398600 h 1398600"/>
              <a:gd name="connsiteX3" fmla="*/ 0 w 8686800"/>
              <a:gd name="connsiteY3" fmla="*/ 1398600 h 1398600"/>
              <a:gd name="connsiteX4" fmla="*/ 0 w 8686800"/>
              <a:gd name="connsiteY4" fmla="*/ 0 h 13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6800" h="1398600">
                <a:moveTo>
                  <a:pt x="0" y="0"/>
                </a:moveTo>
                <a:lnTo>
                  <a:pt x="8686800" y="0"/>
                </a:lnTo>
                <a:lnTo>
                  <a:pt x="8686800" y="1398600"/>
                </a:lnTo>
                <a:lnTo>
                  <a:pt x="0" y="1398600"/>
                </a:lnTo>
                <a:lnTo>
                  <a:pt x="0" y="0"/>
                </a:lnTo>
                <a:close/>
              </a:path>
            </a:pathLst>
          </a:custGeom>
          <a:solidFill>
            <a:schemeClr val="bg1">
              <a:alpha val="90000"/>
            </a:schemeClr>
          </a:solidFill>
          <a:ln w="28575">
            <a:solidFill>
              <a:srgbClr val="FFC000"/>
            </a:solidFill>
          </a:ln>
          <a:scene3d>
            <a:camera prst="orthographicFront"/>
            <a:lightRig rig="flat" dir="t"/>
          </a:scene3d>
          <a:sp3d z="190500" extrusionH="12700" prstMaterial="plastic">
            <a:bevelT w="50800" h="50800"/>
          </a:sp3d>
        </p:spPr>
        <p:style>
          <a:lnRef idx="1">
            <a:scrgbClr r="0" g="0" b="0"/>
          </a:lnRef>
          <a:fillRef idx="1">
            <a:scrgbClr r="0" g="0" b="0"/>
          </a:fillRef>
          <a:effectRef idx="2">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74192" tIns="499872" rIns="674192"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solidFill>
                  <a:srgbClr val="2D2D19"/>
                </a:solidFill>
              </a:rPr>
              <a:t>Advocates for timeline</a:t>
            </a:r>
          </a:p>
          <a:p>
            <a:pPr marL="228600" lvl="1" indent="-228600" algn="l" defTabSz="1066800">
              <a:lnSpc>
                <a:spcPct val="90000"/>
              </a:lnSpc>
              <a:spcBef>
                <a:spcPct val="0"/>
              </a:spcBef>
              <a:spcAft>
                <a:spcPct val="15000"/>
              </a:spcAft>
              <a:buChar char="••"/>
            </a:pPr>
            <a:r>
              <a:rPr lang="en-US" sz="2400" kern="1200" dirty="0" smtClean="0">
                <a:solidFill>
                  <a:srgbClr val="2D2D19"/>
                </a:solidFill>
              </a:rPr>
              <a:t>Manages deadlines</a:t>
            </a:r>
          </a:p>
        </p:txBody>
      </p:sp>
      <p:sp>
        <p:nvSpPr>
          <p:cNvPr id="7" name="Freeform 6"/>
          <p:cNvSpPr/>
          <p:nvPr/>
        </p:nvSpPr>
        <p:spPr>
          <a:xfrm>
            <a:off x="662940" y="1517759"/>
            <a:ext cx="6080760" cy="708480"/>
          </a:xfrm>
          <a:custGeom>
            <a:avLst/>
            <a:gdLst>
              <a:gd name="connsiteX0" fmla="*/ 0 w 6080760"/>
              <a:gd name="connsiteY0" fmla="*/ 118082 h 708480"/>
              <a:gd name="connsiteX1" fmla="*/ 34586 w 6080760"/>
              <a:gd name="connsiteY1" fmla="*/ 34585 h 708480"/>
              <a:gd name="connsiteX2" fmla="*/ 118083 w 6080760"/>
              <a:gd name="connsiteY2" fmla="*/ 0 h 708480"/>
              <a:gd name="connsiteX3" fmla="*/ 5962678 w 6080760"/>
              <a:gd name="connsiteY3" fmla="*/ 0 h 708480"/>
              <a:gd name="connsiteX4" fmla="*/ 6046175 w 6080760"/>
              <a:gd name="connsiteY4" fmla="*/ 34586 h 708480"/>
              <a:gd name="connsiteX5" fmla="*/ 6080760 w 6080760"/>
              <a:gd name="connsiteY5" fmla="*/ 118083 h 708480"/>
              <a:gd name="connsiteX6" fmla="*/ 6080760 w 6080760"/>
              <a:gd name="connsiteY6" fmla="*/ 590398 h 708480"/>
              <a:gd name="connsiteX7" fmla="*/ 6046175 w 6080760"/>
              <a:gd name="connsiteY7" fmla="*/ 673895 h 708480"/>
              <a:gd name="connsiteX8" fmla="*/ 5962678 w 6080760"/>
              <a:gd name="connsiteY8" fmla="*/ 708480 h 708480"/>
              <a:gd name="connsiteX9" fmla="*/ 118082 w 6080760"/>
              <a:gd name="connsiteY9" fmla="*/ 708480 h 708480"/>
              <a:gd name="connsiteX10" fmla="*/ 34585 w 6080760"/>
              <a:gd name="connsiteY10" fmla="*/ 673895 h 708480"/>
              <a:gd name="connsiteX11" fmla="*/ 0 w 6080760"/>
              <a:gd name="connsiteY11" fmla="*/ 590398 h 708480"/>
              <a:gd name="connsiteX12" fmla="*/ 0 w 6080760"/>
              <a:gd name="connsiteY12"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80760" h="708480">
                <a:moveTo>
                  <a:pt x="0" y="118082"/>
                </a:moveTo>
                <a:cubicBezTo>
                  <a:pt x="0" y="86765"/>
                  <a:pt x="12441" y="56730"/>
                  <a:pt x="34586" y="34585"/>
                </a:cubicBezTo>
                <a:cubicBezTo>
                  <a:pt x="56731" y="12440"/>
                  <a:pt x="86765" y="0"/>
                  <a:pt x="118083" y="0"/>
                </a:cubicBezTo>
                <a:lnTo>
                  <a:pt x="5962678" y="0"/>
                </a:lnTo>
                <a:cubicBezTo>
                  <a:pt x="5993995" y="0"/>
                  <a:pt x="6024030" y="12441"/>
                  <a:pt x="6046175" y="34586"/>
                </a:cubicBezTo>
                <a:cubicBezTo>
                  <a:pt x="6068320" y="56731"/>
                  <a:pt x="6080760" y="86765"/>
                  <a:pt x="6080760" y="118083"/>
                </a:cubicBezTo>
                <a:lnTo>
                  <a:pt x="6080760" y="590398"/>
                </a:lnTo>
                <a:cubicBezTo>
                  <a:pt x="6080760" y="621715"/>
                  <a:pt x="6068319" y="651750"/>
                  <a:pt x="6046175" y="673895"/>
                </a:cubicBezTo>
                <a:cubicBezTo>
                  <a:pt x="6024030" y="696040"/>
                  <a:pt x="5993996" y="708480"/>
                  <a:pt x="5962678" y="708480"/>
                </a:cubicBezTo>
                <a:lnTo>
                  <a:pt x="118082" y="708480"/>
                </a:lnTo>
                <a:cubicBezTo>
                  <a:pt x="86765" y="708480"/>
                  <a:pt x="56730" y="696039"/>
                  <a:pt x="34585" y="673895"/>
                </a:cubicBezTo>
                <a:cubicBezTo>
                  <a:pt x="12440" y="651750"/>
                  <a:pt x="0" y="621716"/>
                  <a:pt x="0" y="590398"/>
                </a:cubicBezTo>
                <a:lnTo>
                  <a:pt x="0" y="118082"/>
                </a:lnTo>
                <a:close/>
              </a:path>
            </a:pathLst>
          </a:custGeom>
          <a:solidFill>
            <a:srgbClr val="92D050"/>
          </a:solidFill>
          <a:scene3d>
            <a:camera prst="orthographicFront"/>
            <a:lightRig rig="flat" dir="t"/>
          </a:scene3d>
          <a:sp3d prstMaterial="plastic">
            <a:bevelT w="120900" h="88900"/>
            <a:bevelB w="88900" h="31750" prst="angle"/>
          </a:sp3d>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64423" tIns="34585" rIns="264423" bIns="34585" numCol="1" spcCol="1270" anchor="ctr" anchorCtr="0">
            <a:noAutofit/>
          </a:bodyPr>
          <a:lstStyle/>
          <a:p>
            <a:pPr lvl="0" algn="l" defTabSz="1066800">
              <a:lnSpc>
                <a:spcPct val="90000"/>
              </a:lnSpc>
              <a:spcBef>
                <a:spcPct val="0"/>
              </a:spcBef>
              <a:spcAft>
                <a:spcPct val="35000"/>
              </a:spcAft>
            </a:pPr>
            <a:r>
              <a:rPr lang="en-US" sz="2400" kern="1200" dirty="0" smtClean="0">
                <a:solidFill>
                  <a:srgbClr val="2D2D19"/>
                </a:solidFill>
              </a:rPr>
              <a:t>MPO Director Is the Model Champion</a:t>
            </a:r>
            <a:endParaRPr lang="en-US" sz="2400" kern="1200" dirty="0">
              <a:solidFill>
                <a:srgbClr val="2D2D19"/>
              </a:solidFill>
            </a:endParaRPr>
          </a:p>
        </p:txBody>
      </p:sp>
      <p:sp>
        <p:nvSpPr>
          <p:cNvPr id="9" name="Freeform 8"/>
          <p:cNvSpPr/>
          <p:nvPr/>
        </p:nvSpPr>
        <p:spPr>
          <a:xfrm>
            <a:off x="228600" y="3754440"/>
            <a:ext cx="8686800" cy="1814400"/>
          </a:xfrm>
          <a:custGeom>
            <a:avLst/>
            <a:gdLst>
              <a:gd name="connsiteX0" fmla="*/ 0 w 8686800"/>
              <a:gd name="connsiteY0" fmla="*/ 0 h 1814400"/>
              <a:gd name="connsiteX1" fmla="*/ 8686800 w 8686800"/>
              <a:gd name="connsiteY1" fmla="*/ 0 h 1814400"/>
              <a:gd name="connsiteX2" fmla="*/ 8686800 w 8686800"/>
              <a:gd name="connsiteY2" fmla="*/ 1814400 h 1814400"/>
              <a:gd name="connsiteX3" fmla="*/ 0 w 8686800"/>
              <a:gd name="connsiteY3" fmla="*/ 1814400 h 1814400"/>
              <a:gd name="connsiteX4" fmla="*/ 0 w 8686800"/>
              <a:gd name="connsiteY4" fmla="*/ 0 h 18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6800" h="1814400">
                <a:moveTo>
                  <a:pt x="0" y="0"/>
                </a:moveTo>
                <a:lnTo>
                  <a:pt x="8686800" y="0"/>
                </a:lnTo>
                <a:lnTo>
                  <a:pt x="8686800" y="1814400"/>
                </a:lnTo>
                <a:lnTo>
                  <a:pt x="0" y="1814400"/>
                </a:lnTo>
                <a:lnTo>
                  <a:pt x="0" y="0"/>
                </a:lnTo>
                <a:close/>
              </a:path>
            </a:pathLst>
          </a:custGeom>
          <a:solidFill>
            <a:schemeClr val="bg1">
              <a:alpha val="90000"/>
            </a:schemeClr>
          </a:solidFill>
          <a:ln w="28575">
            <a:solidFill>
              <a:srgbClr val="FFC000"/>
            </a:solidFill>
          </a:ln>
          <a:scene3d>
            <a:camera prst="orthographicFront"/>
            <a:lightRig rig="flat" dir="t"/>
          </a:scene3d>
          <a:sp3d z="190500" extrusionH="12700" prstMaterial="plastic">
            <a:bevelT w="50800" h="50800"/>
          </a:sp3d>
        </p:spPr>
        <p:style>
          <a:lnRef idx="1">
            <a:scrgbClr r="0" g="0" b="0"/>
          </a:lnRef>
          <a:fillRef idx="1">
            <a:scrgbClr r="0" g="0" b="0"/>
          </a:fillRef>
          <a:effectRef idx="2">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74192" tIns="499872" rIns="674192"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solidFill>
                  <a:srgbClr val="2D2D19"/>
                </a:solidFill>
                <a:sym typeface="Wingdings" pitchFamily="2" charset="2"/>
              </a:rPr>
              <a:t>Identify and resolve i</a:t>
            </a:r>
            <a:r>
              <a:rPr lang="en-US" sz="2400" kern="1200" dirty="0" smtClean="0">
                <a:solidFill>
                  <a:srgbClr val="2D2D19"/>
                </a:solidFill>
              </a:rPr>
              <a:t>ssues early</a:t>
            </a:r>
          </a:p>
          <a:p>
            <a:pPr marL="228600" lvl="1" indent="-228600" algn="l" defTabSz="1066800">
              <a:lnSpc>
                <a:spcPct val="90000"/>
              </a:lnSpc>
              <a:spcBef>
                <a:spcPct val="0"/>
              </a:spcBef>
              <a:spcAft>
                <a:spcPct val="15000"/>
              </a:spcAft>
              <a:buChar char="••"/>
            </a:pPr>
            <a:r>
              <a:rPr lang="en-US" sz="2400" kern="1200" dirty="0" smtClean="0">
                <a:solidFill>
                  <a:srgbClr val="2D2D19"/>
                </a:solidFill>
              </a:rPr>
              <a:t>Monthly model update meetings during longer tasks</a:t>
            </a:r>
          </a:p>
          <a:p>
            <a:pPr marL="228600" lvl="1" indent="-228600" algn="l" defTabSz="1066800">
              <a:lnSpc>
                <a:spcPct val="90000"/>
              </a:lnSpc>
              <a:spcBef>
                <a:spcPct val="0"/>
              </a:spcBef>
              <a:spcAft>
                <a:spcPct val="15000"/>
              </a:spcAft>
              <a:buChar char="••"/>
            </a:pPr>
            <a:r>
              <a:rPr lang="en-US" sz="2400" kern="1200" dirty="0" smtClean="0">
                <a:solidFill>
                  <a:srgbClr val="2D2D19"/>
                </a:solidFill>
              </a:rPr>
              <a:t>If TPP staff is involved, copy the help desk on emails</a:t>
            </a:r>
          </a:p>
        </p:txBody>
      </p:sp>
      <p:sp>
        <p:nvSpPr>
          <p:cNvPr id="10" name="Freeform 9"/>
          <p:cNvSpPr/>
          <p:nvPr/>
        </p:nvSpPr>
        <p:spPr>
          <a:xfrm>
            <a:off x="662940" y="3400200"/>
            <a:ext cx="6080760" cy="708480"/>
          </a:xfrm>
          <a:custGeom>
            <a:avLst/>
            <a:gdLst>
              <a:gd name="connsiteX0" fmla="*/ 0 w 6080760"/>
              <a:gd name="connsiteY0" fmla="*/ 118082 h 708480"/>
              <a:gd name="connsiteX1" fmla="*/ 34586 w 6080760"/>
              <a:gd name="connsiteY1" fmla="*/ 34585 h 708480"/>
              <a:gd name="connsiteX2" fmla="*/ 118083 w 6080760"/>
              <a:gd name="connsiteY2" fmla="*/ 0 h 708480"/>
              <a:gd name="connsiteX3" fmla="*/ 5962678 w 6080760"/>
              <a:gd name="connsiteY3" fmla="*/ 0 h 708480"/>
              <a:gd name="connsiteX4" fmla="*/ 6046175 w 6080760"/>
              <a:gd name="connsiteY4" fmla="*/ 34586 h 708480"/>
              <a:gd name="connsiteX5" fmla="*/ 6080760 w 6080760"/>
              <a:gd name="connsiteY5" fmla="*/ 118083 h 708480"/>
              <a:gd name="connsiteX6" fmla="*/ 6080760 w 6080760"/>
              <a:gd name="connsiteY6" fmla="*/ 590398 h 708480"/>
              <a:gd name="connsiteX7" fmla="*/ 6046175 w 6080760"/>
              <a:gd name="connsiteY7" fmla="*/ 673895 h 708480"/>
              <a:gd name="connsiteX8" fmla="*/ 5962678 w 6080760"/>
              <a:gd name="connsiteY8" fmla="*/ 708480 h 708480"/>
              <a:gd name="connsiteX9" fmla="*/ 118082 w 6080760"/>
              <a:gd name="connsiteY9" fmla="*/ 708480 h 708480"/>
              <a:gd name="connsiteX10" fmla="*/ 34585 w 6080760"/>
              <a:gd name="connsiteY10" fmla="*/ 673895 h 708480"/>
              <a:gd name="connsiteX11" fmla="*/ 0 w 6080760"/>
              <a:gd name="connsiteY11" fmla="*/ 590398 h 708480"/>
              <a:gd name="connsiteX12" fmla="*/ 0 w 6080760"/>
              <a:gd name="connsiteY12" fmla="*/ 118082 h 70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80760" h="708480">
                <a:moveTo>
                  <a:pt x="0" y="118082"/>
                </a:moveTo>
                <a:cubicBezTo>
                  <a:pt x="0" y="86765"/>
                  <a:pt x="12441" y="56730"/>
                  <a:pt x="34586" y="34585"/>
                </a:cubicBezTo>
                <a:cubicBezTo>
                  <a:pt x="56731" y="12440"/>
                  <a:pt x="86765" y="0"/>
                  <a:pt x="118083" y="0"/>
                </a:cubicBezTo>
                <a:lnTo>
                  <a:pt x="5962678" y="0"/>
                </a:lnTo>
                <a:cubicBezTo>
                  <a:pt x="5993995" y="0"/>
                  <a:pt x="6024030" y="12441"/>
                  <a:pt x="6046175" y="34586"/>
                </a:cubicBezTo>
                <a:cubicBezTo>
                  <a:pt x="6068320" y="56731"/>
                  <a:pt x="6080760" y="86765"/>
                  <a:pt x="6080760" y="118083"/>
                </a:cubicBezTo>
                <a:lnTo>
                  <a:pt x="6080760" y="590398"/>
                </a:lnTo>
                <a:cubicBezTo>
                  <a:pt x="6080760" y="621715"/>
                  <a:pt x="6068319" y="651750"/>
                  <a:pt x="6046175" y="673895"/>
                </a:cubicBezTo>
                <a:cubicBezTo>
                  <a:pt x="6024030" y="696040"/>
                  <a:pt x="5993996" y="708480"/>
                  <a:pt x="5962678" y="708480"/>
                </a:cubicBezTo>
                <a:lnTo>
                  <a:pt x="118082" y="708480"/>
                </a:lnTo>
                <a:cubicBezTo>
                  <a:pt x="86765" y="708480"/>
                  <a:pt x="56730" y="696039"/>
                  <a:pt x="34585" y="673895"/>
                </a:cubicBezTo>
                <a:cubicBezTo>
                  <a:pt x="12440" y="651750"/>
                  <a:pt x="0" y="621716"/>
                  <a:pt x="0" y="590398"/>
                </a:cubicBezTo>
                <a:lnTo>
                  <a:pt x="0" y="118082"/>
                </a:lnTo>
                <a:close/>
              </a:path>
            </a:pathLst>
          </a:custGeom>
          <a:solidFill>
            <a:srgbClr val="92D050"/>
          </a:solidFill>
          <a:scene3d>
            <a:camera prst="orthographicFront"/>
            <a:lightRig rig="flat" dir="t"/>
          </a:scene3d>
          <a:sp3d prstMaterial="plastic">
            <a:bevelT w="120900" h="88900"/>
            <a:bevelB w="88900" h="31750" prst="angle"/>
          </a:sp3d>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64423" tIns="34585" rIns="264423" bIns="34585" numCol="1" spcCol="1270" anchor="ctr" anchorCtr="0">
            <a:noAutofit/>
          </a:bodyPr>
          <a:lstStyle/>
          <a:p>
            <a:pPr lvl="0" algn="l" defTabSz="1066800">
              <a:lnSpc>
                <a:spcPct val="90000"/>
              </a:lnSpc>
              <a:spcBef>
                <a:spcPct val="0"/>
              </a:spcBef>
              <a:spcAft>
                <a:spcPct val="35000"/>
              </a:spcAft>
            </a:pPr>
            <a:r>
              <a:rPr lang="en-US" sz="2400" kern="1200" dirty="0" smtClean="0">
                <a:solidFill>
                  <a:srgbClr val="2D2D19"/>
                </a:solidFill>
              </a:rPr>
              <a:t>MPO Coordinates with TxDOT TPP Regularly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Types of Challenges Do You Anticipate? (Activity)</a:t>
            </a:r>
            <a:endParaRPr lang="en-US" dirty="0"/>
          </a:p>
        </p:txBody>
      </p:sp>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1595"/>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Do You Plan to Manage Non-performers? (Activity)</a:t>
            </a:r>
            <a:endParaRPr lang="en-US" dirty="0"/>
          </a:p>
        </p:txBody>
      </p:sp>
      <p:pic>
        <p:nvPicPr>
          <p:cNvPr id="64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Draft and Final Model Deliverables</a:t>
            </a:r>
            <a:endParaRPr lang="en-US" dirty="0"/>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7434"/>
            <a:ext cx="4800600" cy="6207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Integrating Model Application into the MTP Planning Process</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r>
              <a:rPr lang="en-US" dirty="0" smtClean="0"/>
              <a:t>The Texas Package Is a Trip-Based Model, Generally 3 Steps</a:t>
            </a:r>
            <a:endParaRPr lang="en-US" dirty="0"/>
          </a:p>
        </p:txBody>
      </p:sp>
      <p:sp>
        <p:nvSpPr>
          <p:cNvPr id="10" name="Rectangle 9"/>
          <p:cNvSpPr/>
          <p:nvPr/>
        </p:nvSpPr>
        <p:spPr>
          <a:xfrm>
            <a:off x="1873912" y="3871198"/>
            <a:ext cx="1713079" cy="893734"/>
          </a:xfrm>
          <a:prstGeom prst="rect">
            <a:avLst/>
          </a:prstGeom>
        </p:spPr>
        <p:txBody>
          <a:bodyPr wrap="square">
            <a:spAutoFit/>
          </a:bodyPr>
          <a:lstStyle/>
          <a:p>
            <a:pPr algn="ctr"/>
            <a:r>
              <a:rPr lang="en-US" sz="2800" b="1" dirty="0" smtClean="0">
                <a:solidFill>
                  <a:schemeClr val="bg1"/>
                </a:solidFill>
              </a:rPr>
              <a:t>Computer Model</a:t>
            </a:r>
            <a:endParaRPr lang="en-US" sz="2800" b="1" dirty="0">
              <a:solidFill>
                <a:schemeClr val="bg1"/>
              </a:solidFill>
            </a:endParaRPr>
          </a:p>
        </p:txBody>
      </p:sp>
      <p:sp>
        <p:nvSpPr>
          <p:cNvPr id="11" name="Oval 10"/>
          <p:cNvSpPr/>
          <p:nvPr/>
        </p:nvSpPr>
        <p:spPr>
          <a:xfrm>
            <a:off x="796590" y="2352401"/>
            <a:ext cx="3855766" cy="1339057"/>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12" name="Shape 11"/>
          <p:cNvSpPr/>
          <p:nvPr/>
        </p:nvSpPr>
        <p:spPr>
          <a:xfrm>
            <a:off x="638175" y="2188008"/>
            <a:ext cx="4184553" cy="3347643"/>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9" name="Rectangle 8"/>
          <p:cNvSpPr/>
          <p:nvPr/>
        </p:nvSpPr>
        <p:spPr>
          <a:xfrm>
            <a:off x="5250998" y="1752600"/>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Generation</a:t>
            </a:r>
            <a:br>
              <a:rPr lang="en-US" sz="2800" b="1" dirty="0" smtClean="0">
                <a:solidFill>
                  <a:schemeClr val="tx1"/>
                </a:solidFill>
              </a:rPr>
            </a:br>
            <a:r>
              <a:rPr lang="en-US" sz="2800" b="1" dirty="0" smtClean="0">
                <a:solidFill>
                  <a:schemeClr val="tx1"/>
                </a:solidFill>
              </a:rPr>
              <a:t>(TRIPCAL5)</a:t>
            </a:r>
            <a:endParaRPr lang="en-US" sz="2800" b="1" dirty="0">
              <a:solidFill>
                <a:schemeClr val="tx1"/>
              </a:solidFill>
            </a:endParaRPr>
          </a:p>
        </p:txBody>
      </p:sp>
      <p:sp>
        <p:nvSpPr>
          <p:cNvPr id="13" name="Down Arrow 12"/>
          <p:cNvSpPr/>
          <p:nvPr/>
        </p:nvSpPr>
        <p:spPr>
          <a:xfrm>
            <a:off x="6607186" y="2823275"/>
            <a:ext cx="713783" cy="499648"/>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5250998" y="3465679"/>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Distribution</a:t>
            </a:r>
            <a:br>
              <a:rPr lang="en-US" sz="2800" b="1" dirty="0" smtClean="0">
                <a:solidFill>
                  <a:schemeClr val="tx1"/>
                </a:solidFill>
              </a:rPr>
            </a:br>
            <a:r>
              <a:rPr lang="en-US" sz="2800" b="1" dirty="0" smtClean="0">
                <a:solidFill>
                  <a:schemeClr val="tx1"/>
                </a:solidFill>
              </a:rPr>
              <a:t>(ATOM2)</a:t>
            </a:r>
            <a:endParaRPr lang="en-US" sz="2800" b="1" dirty="0">
              <a:solidFill>
                <a:schemeClr val="tx1"/>
              </a:solidFill>
            </a:endParaRPr>
          </a:p>
        </p:txBody>
      </p:sp>
      <p:sp>
        <p:nvSpPr>
          <p:cNvPr id="15" name="Down Arrow 14"/>
          <p:cNvSpPr/>
          <p:nvPr/>
        </p:nvSpPr>
        <p:spPr>
          <a:xfrm>
            <a:off x="6607186" y="4536354"/>
            <a:ext cx="713783" cy="499648"/>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5250998" y="5178759"/>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Highway</a:t>
            </a:r>
            <a:br>
              <a:rPr lang="en-US" sz="2800" b="1" dirty="0" smtClean="0">
                <a:solidFill>
                  <a:schemeClr val="tx1"/>
                </a:solidFill>
              </a:rPr>
            </a:br>
            <a:r>
              <a:rPr lang="en-US" sz="2800" b="1" dirty="0" smtClean="0">
                <a:solidFill>
                  <a:schemeClr val="tx1"/>
                </a:solidFill>
              </a:rPr>
              <a:t>Assignment</a:t>
            </a:r>
            <a:endParaRPr lang="en-US"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1000"/>
                                        <p:tgtEl>
                                          <p:spTgt spid="15"/>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 Model Uses for MTP</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Scenario testing</a:t>
            </a:r>
          </a:p>
          <a:p>
            <a:r>
              <a:rPr lang="en-US" dirty="0" smtClean="0"/>
              <a:t>Project prioritization</a:t>
            </a:r>
          </a:p>
          <a:p>
            <a:r>
              <a:rPr lang="en-US" dirty="0" smtClean="0"/>
              <a:t>To support performance measure examination under MAP-21</a:t>
            </a:r>
            <a:br>
              <a:rPr lang="en-US" dirty="0" smtClean="0"/>
            </a:br>
            <a:r>
              <a:rPr lang="en-US" dirty="0" smtClean="0"/>
              <a:t>(specifics still being explored)</a:t>
            </a:r>
          </a:p>
          <a:p>
            <a:pPr>
              <a:buNone/>
            </a:pPr>
            <a:endParaRPr lang="en-US" dirty="0" smtClean="0"/>
          </a:p>
        </p:txBody>
      </p:sp>
      <p:sp>
        <p:nvSpPr>
          <p:cNvPr id="4" name="TextBox 3"/>
          <p:cNvSpPr txBox="1"/>
          <p:nvPr/>
        </p:nvSpPr>
        <p:spPr>
          <a:xfrm>
            <a:off x="8923130" y="4207565"/>
            <a:ext cx="184666" cy="769441"/>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5" name="Group 50"/>
          <p:cNvGrpSpPr/>
          <p:nvPr/>
        </p:nvGrpSpPr>
        <p:grpSpPr>
          <a:xfrm>
            <a:off x="6858000"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Measures</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More to come as MAP-21 is interpreted</a:t>
            </a:r>
          </a:p>
          <a:p>
            <a:r>
              <a:rPr lang="en-US" dirty="0" smtClean="0"/>
              <a:t>One possible approach:</a:t>
            </a:r>
          </a:p>
          <a:p>
            <a:pPr lvl="1"/>
            <a:r>
              <a:rPr lang="en-US" dirty="0" smtClean="0"/>
              <a:t>MPO, with public, identifies goals to meet</a:t>
            </a:r>
          </a:p>
          <a:p>
            <a:pPr lvl="1"/>
            <a:r>
              <a:rPr lang="en-US" dirty="0" smtClean="0"/>
              <a:t>Performance measures are used to evaluate how well the MTP meets those goals</a:t>
            </a:r>
          </a:p>
          <a:p>
            <a:pPr lvl="2"/>
            <a:r>
              <a:rPr lang="en-US" dirty="0" smtClean="0"/>
              <a:t>Total regional delay reduction</a:t>
            </a:r>
          </a:p>
          <a:p>
            <a:pPr lvl="2"/>
            <a:r>
              <a:rPr lang="en-US" dirty="0" smtClean="0"/>
              <a:t>Hot spots addressed</a:t>
            </a:r>
          </a:p>
          <a:p>
            <a:pPr lvl="2"/>
            <a:r>
              <a:rPr lang="en-US" dirty="0" smtClean="0"/>
              <a:t>More people using sustainable modes</a:t>
            </a:r>
          </a:p>
          <a:p>
            <a:pPr lvl="1"/>
            <a:r>
              <a:rPr lang="en-US" dirty="0" smtClean="0"/>
              <a:t>Other goals/measures not from a </a:t>
            </a:r>
            <a:br>
              <a:rPr lang="en-US" dirty="0" smtClean="0"/>
            </a:br>
            <a:r>
              <a:rPr lang="en-US" dirty="0" smtClean="0"/>
              <a:t>travel model</a:t>
            </a:r>
          </a:p>
        </p:txBody>
      </p:sp>
      <p:sp>
        <p:nvSpPr>
          <p:cNvPr id="4" name="TextBox 3"/>
          <p:cNvSpPr txBox="1"/>
          <p:nvPr/>
        </p:nvSpPr>
        <p:spPr>
          <a:xfrm>
            <a:off x="8923130" y="4207565"/>
            <a:ext cx="184666" cy="769441"/>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5" name="Group 50"/>
          <p:cNvGrpSpPr/>
          <p:nvPr/>
        </p:nvGrpSpPr>
        <p:grpSpPr>
          <a:xfrm>
            <a:off x="6858000"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Looking Backward and Forward</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Retrospective Review (concept)</a:t>
            </a:r>
            <a:endParaRPr lang="en-US" dirty="0"/>
          </a:p>
        </p:txBody>
      </p:sp>
      <p:sp>
        <p:nvSpPr>
          <p:cNvPr id="3" name="Content Placeholder 2"/>
          <p:cNvSpPr>
            <a:spLocks noGrp="1"/>
          </p:cNvSpPr>
          <p:nvPr>
            <p:ph idx="1"/>
          </p:nvPr>
        </p:nvSpPr>
        <p:spPr/>
        <p:txBody>
          <a:bodyPr>
            <a:normAutofit lnSpcReduction="10000"/>
          </a:bodyPr>
          <a:lstStyle/>
          <a:p>
            <a:r>
              <a:rPr lang="en-US" dirty="0" smtClean="0"/>
              <a:t>Pre-planned, systematic</a:t>
            </a:r>
          </a:p>
          <a:p>
            <a:r>
              <a:rPr lang="en-US" dirty="0" smtClean="0"/>
              <a:t>Reassurance to all that focus is on future</a:t>
            </a:r>
          </a:p>
          <a:p>
            <a:r>
              <a:rPr lang="en-US" dirty="0" smtClean="0"/>
              <a:t>Format established prior, possibly including:</a:t>
            </a:r>
          </a:p>
          <a:p>
            <a:pPr lvl="1"/>
            <a:r>
              <a:rPr lang="en-US" dirty="0" smtClean="0"/>
              <a:t>Independent facilitator</a:t>
            </a:r>
          </a:p>
          <a:p>
            <a:pPr lvl="1"/>
            <a:r>
              <a:rPr lang="en-US" dirty="0" smtClean="0"/>
              <a:t>Simple questionnaire to participants</a:t>
            </a:r>
          </a:p>
          <a:p>
            <a:pPr lvl="1"/>
            <a:r>
              <a:rPr lang="en-US" dirty="0" smtClean="0"/>
              <a:t>Discussion format if appropriate</a:t>
            </a:r>
          </a:p>
          <a:p>
            <a:pPr lvl="1"/>
            <a:r>
              <a:rPr lang="en-US" dirty="0" smtClean="0"/>
              <a:t>Follow-up by facilitator if necessary</a:t>
            </a:r>
          </a:p>
          <a:p>
            <a:r>
              <a:rPr lang="en-US" dirty="0" smtClean="0"/>
              <a:t>Summary of actionable items for future</a:t>
            </a:r>
          </a:p>
          <a:p>
            <a:endParaRPr lang="en-US" dirty="0" smtClean="0"/>
          </a:p>
          <a:p>
            <a:endParaRPr lang="en-US" dirty="0" smtClean="0"/>
          </a:p>
          <a:p>
            <a:endParaRPr lang="en-US" dirty="0"/>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 for Next MTP (and Model Needs)</a:t>
            </a:r>
            <a:endParaRPr lang="en-US" dirty="0"/>
          </a:p>
        </p:txBody>
      </p:sp>
      <p:pic>
        <p:nvPicPr>
          <p:cNvPr id="4" name="Picture 3"/>
          <p:cNvPicPr/>
          <p:nvPr/>
        </p:nvPicPr>
        <p:blipFill>
          <a:blip r:embed="rId3" cstate="print"/>
          <a:srcRect/>
          <a:stretch>
            <a:fillRect/>
          </a:stretch>
        </p:blipFill>
        <p:spPr bwMode="auto">
          <a:xfrm>
            <a:off x="152400" y="1371600"/>
            <a:ext cx="8917629" cy="38100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Key Talking Points by Audience (Activities)</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nvGrpSpPr>
          <p:cNvPr id="3" name="Group 2"/>
          <p:cNvGrpSpPr/>
          <p:nvPr/>
        </p:nvGrpSpPr>
        <p:grpSpPr>
          <a:xfrm>
            <a:off x="710144" y="1573976"/>
            <a:ext cx="7671856" cy="4293424"/>
            <a:chOff x="533400" y="1981200"/>
            <a:chExt cx="8305800" cy="4648200"/>
          </a:xfrm>
        </p:grpSpPr>
        <p:sp>
          <p:nvSpPr>
            <p:cNvPr id="7" name="Freeform 6"/>
            <p:cNvSpPr/>
            <p:nvPr/>
          </p:nvSpPr>
          <p:spPr>
            <a:xfrm>
              <a:off x="2209800" y="1981200"/>
              <a:ext cx="4800600" cy="644053"/>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dirty="0" smtClean="0"/>
                <a:t>Putting It All Together</a:t>
              </a:r>
              <a:endParaRPr lang="en-US" sz="2400" kern="1200" dirty="0"/>
            </a:p>
          </p:txBody>
        </p:sp>
        <p:graphicFrame>
          <p:nvGraphicFramePr>
            <p:cNvPr id="23" name="Diagram 22"/>
            <p:cNvGraphicFramePr/>
            <p:nvPr>
              <p:extLst>
                <p:ext uri="{D42A27DB-BD31-4B8C-83A1-F6EECF244321}">
                  <p14:modId xmlns:p14="http://schemas.microsoft.com/office/powerpoint/2010/main" val="1218456664"/>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5"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
        <p:nvSpPr>
          <p:cNvPr id="27" name="Rectangle 26"/>
          <p:cNvSpPr/>
          <p:nvPr/>
        </p:nvSpPr>
        <p:spPr>
          <a:xfrm>
            <a:off x="7800362" y="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28" name="Rectangle 27"/>
          <p:cNvSpPr/>
          <p:nvPr/>
        </p:nvSpPr>
        <p:spPr>
          <a:xfrm>
            <a:off x="7848600" y="8811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0" name="Rectangle 29"/>
          <p:cNvSpPr/>
          <p:nvPr/>
        </p:nvSpPr>
        <p:spPr>
          <a:xfrm>
            <a:off x="7772400" y="17955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1" name="Rectangle 30"/>
          <p:cNvSpPr/>
          <p:nvPr/>
        </p:nvSpPr>
        <p:spPr>
          <a:xfrm>
            <a:off x="7772400" y="2862352"/>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
        <p:nvSpPr>
          <p:cNvPr id="32" name="Rectangle 31"/>
          <p:cNvSpPr/>
          <p:nvPr/>
        </p:nvSpPr>
        <p:spPr>
          <a:xfrm>
            <a:off x="7772400" y="426720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grpSp>
        <p:nvGrpSpPr>
          <p:cNvPr id="11" name="Group 10"/>
          <p:cNvGrpSpPr/>
          <p:nvPr/>
        </p:nvGrpSpPr>
        <p:grpSpPr>
          <a:xfrm>
            <a:off x="1676400" y="1449985"/>
            <a:ext cx="5867400" cy="4451992"/>
            <a:chOff x="1524000" y="1449984"/>
            <a:chExt cx="6019801" cy="4567629"/>
          </a:xfrm>
        </p:grpSpPr>
        <p:sp>
          <p:nvSpPr>
            <p:cNvPr id="12" name="Freeform 11"/>
            <p:cNvSpPr/>
            <p:nvPr/>
          </p:nvSpPr>
          <p:spPr>
            <a:xfrm>
              <a:off x="1524000" y="5373560"/>
              <a:ext cx="6019800" cy="644053"/>
            </a:xfrm>
            <a:custGeom>
              <a:avLst/>
              <a:gdLst>
                <a:gd name="connsiteX0" fmla="*/ 0 w 6019800"/>
                <a:gd name="connsiteY0" fmla="*/ 0 h 644053"/>
                <a:gd name="connsiteX1" fmla="*/ 6019800 w 6019800"/>
                <a:gd name="connsiteY1" fmla="*/ 0 h 644053"/>
                <a:gd name="connsiteX2" fmla="*/ 6019800 w 6019800"/>
                <a:gd name="connsiteY2" fmla="*/ 644053 h 644053"/>
                <a:gd name="connsiteX3" fmla="*/ 0 w 6019800"/>
                <a:gd name="connsiteY3" fmla="*/ 644053 h 644053"/>
                <a:gd name="connsiteX4" fmla="*/ 0 w 60198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800" h="644053">
                  <a:moveTo>
                    <a:pt x="0" y="0"/>
                  </a:moveTo>
                  <a:lnTo>
                    <a:pt x="6019800" y="0"/>
                  </a:lnTo>
                  <a:lnTo>
                    <a:pt x="60198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300" u="sng" kern="1200" dirty="0" smtClean="0"/>
                <a:t>Put It All Together</a:t>
              </a:r>
              <a:endParaRPr lang="en-US" sz="2300" u="sng" kern="1200" dirty="0"/>
            </a:p>
          </p:txBody>
        </p:sp>
        <p:sp>
          <p:nvSpPr>
            <p:cNvPr id="13" name="Freeform 12"/>
            <p:cNvSpPr/>
            <p:nvPr/>
          </p:nvSpPr>
          <p:spPr>
            <a:xfrm rot="21600000">
              <a:off x="1524000" y="4392665"/>
              <a:ext cx="6019801" cy="990555"/>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9" bIns="517610" numCol="1" spcCol="1270" anchor="ctr" anchorCtr="0">
              <a:noAutofit/>
            </a:bodyPr>
            <a:lstStyle/>
            <a:p>
              <a:pPr lvl="0" algn="ctr" defTabSz="1066800">
                <a:lnSpc>
                  <a:spcPct val="90000"/>
                </a:lnSpc>
                <a:spcBef>
                  <a:spcPct val="0"/>
                </a:spcBef>
                <a:spcAft>
                  <a:spcPct val="35000"/>
                </a:spcAft>
              </a:pPr>
              <a:r>
                <a:rPr lang="en-US" sz="2300" u="sng" kern="1200" dirty="0" smtClean="0"/>
                <a:t>Identify</a:t>
              </a:r>
              <a:r>
                <a:rPr lang="en-US" sz="2300" kern="1200" dirty="0" smtClean="0"/>
                <a:t> </a:t>
              </a:r>
              <a:r>
                <a:rPr lang="en-US" sz="2300" dirty="0" smtClean="0"/>
                <a:t>&amp;</a:t>
              </a:r>
              <a:r>
                <a:rPr lang="en-US" sz="2300" kern="1200" dirty="0" smtClean="0"/>
                <a:t> </a:t>
              </a:r>
              <a:r>
                <a:rPr lang="en-US" sz="2300" u="sng" kern="1200" dirty="0" smtClean="0"/>
                <a:t>Manage</a:t>
              </a:r>
              <a:r>
                <a:rPr lang="en-US" sz="2300" kern="1200" dirty="0" smtClean="0"/>
                <a:t> Resources</a:t>
              </a:r>
            </a:p>
          </p:txBody>
        </p:sp>
        <p:sp>
          <p:nvSpPr>
            <p:cNvPr id="14" name="Freeform 13"/>
            <p:cNvSpPr/>
            <p:nvPr/>
          </p:nvSpPr>
          <p:spPr>
            <a:xfrm rot="21600000">
              <a:off x="1524000" y="3411772"/>
              <a:ext cx="6019800" cy="990555"/>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300" u="sng" kern="1200" dirty="0" smtClean="0"/>
                <a:t>Identify</a:t>
              </a:r>
              <a:r>
                <a:rPr lang="en-US" sz="2300" kern="1200" dirty="0" smtClean="0"/>
                <a:t> Key Inputs &amp; </a:t>
              </a:r>
              <a:r>
                <a:rPr lang="en-US" sz="2300" u="sng" kern="1200" dirty="0" smtClean="0"/>
                <a:t>Describe</a:t>
              </a:r>
              <a:r>
                <a:rPr lang="en-US" sz="2300" kern="1200" dirty="0" smtClean="0"/>
                <a:t> the QC Process</a:t>
              </a:r>
            </a:p>
          </p:txBody>
        </p:sp>
        <p:sp>
          <p:nvSpPr>
            <p:cNvPr id="16" name="Freeform 15"/>
            <p:cNvSpPr/>
            <p:nvPr/>
          </p:nvSpPr>
          <p:spPr>
            <a:xfrm rot="21600000">
              <a:off x="1524000" y="2430878"/>
              <a:ext cx="6019800" cy="990556"/>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300" u="sng" kern="1200" dirty="0" smtClean="0"/>
                <a:t>Describe</a:t>
              </a:r>
              <a:r>
                <a:rPr lang="en-US" sz="2300" kern="1200" dirty="0" smtClean="0"/>
                <a:t> the Model Development Process</a:t>
              </a:r>
            </a:p>
          </p:txBody>
        </p:sp>
        <p:sp>
          <p:nvSpPr>
            <p:cNvPr id="17" name="Freeform 16"/>
            <p:cNvSpPr/>
            <p:nvPr/>
          </p:nvSpPr>
          <p:spPr>
            <a:xfrm rot="21600000">
              <a:off x="1524000" y="1449984"/>
              <a:ext cx="6019800" cy="990556"/>
            </a:xfrm>
            <a:custGeom>
              <a:avLst/>
              <a:gdLst>
                <a:gd name="connsiteX0" fmla="*/ 0 w 6019800"/>
                <a:gd name="connsiteY0" fmla="*/ 346922 h 990554"/>
                <a:gd name="connsiteX1" fmla="*/ 2886081 w 6019800"/>
                <a:gd name="connsiteY1" fmla="*/ 346922 h 990554"/>
                <a:gd name="connsiteX2" fmla="*/ 2886081 w 6019800"/>
                <a:gd name="connsiteY2" fmla="*/ 247639 h 990554"/>
                <a:gd name="connsiteX3" fmla="*/ 2762262 w 6019800"/>
                <a:gd name="connsiteY3" fmla="*/ 247639 h 990554"/>
                <a:gd name="connsiteX4" fmla="*/ 3009900 w 6019800"/>
                <a:gd name="connsiteY4" fmla="*/ 0 h 990554"/>
                <a:gd name="connsiteX5" fmla="*/ 3257539 w 6019800"/>
                <a:gd name="connsiteY5" fmla="*/ 247639 h 990554"/>
                <a:gd name="connsiteX6" fmla="*/ 3133719 w 6019800"/>
                <a:gd name="connsiteY6" fmla="*/ 247639 h 990554"/>
                <a:gd name="connsiteX7" fmla="*/ 3133719 w 6019800"/>
                <a:gd name="connsiteY7" fmla="*/ 346922 h 990554"/>
                <a:gd name="connsiteX8" fmla="*/ 6019800 w 6019800"/>
                <a:gd name="connsiteY8" fmla="*/ 346922 h 990554"/>
                <a:gd name="connsiteX9" fmla="*/ 6019800 w 6019800"/>
                <a:gd name="connsiteY9" fmla="*/ 990554 h 990554"/>
                <a:gd name="connsiteX10" fmla="*/ 0 w 6019800"/>
                <a:gd name="connsiteY10" fmla="*/ 990554 h 990554"/>
                <a:gd name="connsiteX11" fmla="*/ 0 w 60198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800" h="990554">
                  <a:moveTo>
                    <a:pt x="6019800" y="643632"/>
                  </a:moveTo>
                  <a:lnTo>
                    <a:pt x="3133719" y="643632"/>
                  </a:lnTo>
                  <a:lnTo>
                    <a:pt x="3133719" y="742915"/>
                  </a:lnTo>
                  <a:lnTo>
                    <a:pt x="3257538" y="742915"/>
                  </a:lnTo>
                  <a:lnTo>
                    <a:pt x="3009900" y="990553"/>
                  </a:lnTo>
                  <a:lnTo>
                    <a:pt x="2762261" y="742915"/>
                  </a:lnTo>
                  <a:lnTo>
                    <a:pt x="2886081" y="742915"/>
                  </a:lnTo>
                  <a:lnTo>
                    <a:pt x="2886081" y="643632"/>
                  </a:lnTo>
                  <a:lnTo>
                    <a:pt x="0" y="643632"/>
                  </a:lnTo>
                  <a:lnTo>
                    <a:pt x="0" y="1"/>
                  </a:lnTo>
                  <a:lnTo>
                    <a:pt x="6019800" y="1"/>
                  </a:lnTo>
                  <a:lnTo>
                    <a:pt x="60198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300" u="sng" kern="1200" dirty="0" smtClean="0"/>
                <a:t>Explain</a:t>
              </a:r>
              <a:r>
                <a:rPr lang="en-US" sz="2300" kern="1200" dirty="0" smtClean="0"/>
                <a:t> Fundamental Travel Model Concepts</a:t>
              </a:r>
              <a:endParaRPr lang="en-US" sz="2300" kern="1200" dirty="0"/>
            </a:p>
          </p:txBody>
        </p:sp>
      </p:gr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3962400" cy="1143000"/>
          </a:xfrm>
        </p:spPr>
        <p:txBody>
          <a:bodyPr/>
          <a:lstStyle/>
          <a:p>
            <a:r>
              <a:rPr lang="en-US" dirty="0" smtClean="0"/>
              <a:t>Course Premise</a:t>
            </a:r>
            <a:endParaRPr lang="en-US" dirty="0"/>
          </a:p>
        </p:txBody>
      </p:sp>
      <p:grpSp>
        <p:nvGrpSpPr>
          <p:cNvPr id="6" name="Group 5"/>
          <p:cNvGrpSpPr/>
          <p:nvPr/>
        </p:nvGrpSpPr>
        <p:grpSpPr>
          <a:xfrm>
            <a:off x="381001" y="1055329"/>
            <a:ext cx="8381999" cy="4659671"/>
            <a:chOff x="76201" y="914400"/>
            <a:chExt cx="9046720" cy="5029199"/>
          </a:xfrm>
        </p:grpSpPr>
        <p:sp>
          <p:nvSpPr>
            <p:cNvPr id="10" name="Freeform 9"/>
            <p:cNvSpPr/>
            <p:nvPr/>
          </p:nvSpPr>
          <p:spPr>
            <a:xfrm>
              <a:off x="2817628" y="914400"/>
              <a:ext cx="3583171" cy="1969771"/>
            </a:xfrm>
            <a:custGeom>
              <a:avLst/>
              <a:gdLst>
                <a:gd name="connsiteX0" fmla="*/ 0 w 3163571"/>
                <a:gd name="connsiteY0" fmla="*/ 1969771 h 1969771"/>
                <a:gd name="connsiteX1" fmla="*/ 1581785 w 3163571"/>
                <a:gd name="connsiteY1" fmla="*/ 0 h 1969771"/>
                <a:gd name="connsiteX2" fmla="*/ 1581786 w 3163571"/>
                <a:gd name="connsiteY2" fmla="*/ 0 h 1969771"/>
                <a:gd name="connsiteX3" fmla="*/ 3163571 w 3163571"/>
                <a:gd name="connsiteY3" fmla="*/ 1969771 h 1969771"/>
                <a:gd name="connsiteX4" fmla="*/ 0 w 3163571"/>
                <a:gd name="connsiteY4" fmla="*/ 1969771 h 196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3571" h="1969771">
                  <a:moveTo>
                    <a:pt x="0" y="1969771"/>
                  </a:moveTo>
                  <a:lnTo>
                    <a:pt x="1581785" y="0"/>
                  </a:lnTo>
                  <a:lnTo>
                    <a:pt x="1581786" y="0"/>
                  </a:lnTo>
                  <a:lnTo>
                    <a:pt x="3163571" y="1969771"/>
                  </a:lnTo>
                  <a:lnTo>
                    <a:pt x="0" y="1969771"/>
                  </a:lnTo>
                  <a:close/>
                </a:path>
              </a:pathLst>
            </a:custGeom>
            <a:solidFill>
              <a:schemeClr val="bg1"/>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0640" tIns="40640" rIns="40640" bIns="40640" numCol="1" spcCol="1270" anchor="b" anchorCtr="0">
              <a:noAutofit/>
            </a:bodyPr>
            <a:lstStyle/>
            <a:p>
              <a:pPr lvl="0" algn="ctr" defTabSz="1422400">
                <a:lnSpc>
                  <a:spcPct val="90000"/>
                </a:lnSpc>
                <a:spcBef>
                  <a:spcPct val="0"/>
                </a:spcBef>
                <a:spcAft>
                  <a:spcPct val="35000"/>
                </a:spcAft>
              </a:pPr>
              <a:r>
                <a:rPr lang="en-US" sz="3000" kern="1200" dirty="0" smtClean="0">
                  <a:solidFill>
                    <a:schemeClr val="tx2">
                      <a:lumMod val="75000"/>
                    </a:schemeClr>
                  </a:solidFill>
                </a:rPr>
                <a:t>Advance </a:t>
              </a:r>
              <a:br>
                <a:rPr lang="en-US" sz="3000" kern="1200" dirty="0" smtClean="0">
                  <a:solidFill>
                    <a:schemeClr val="tx2">
                      <a:lumMod val="75000"/>
                    </a:schemeClr>
                  </a:solidFill>
                </a:rPr>
              </a:br>
              <a:r>
                <a:rPr lang="en-US" sz="3000" kern="1200" dirty="0" smtClean="0">
                  <a:solidFill>
                    <a:schemeClr val="tx2">
                      <a:lumMod val="75000"/>
                    </a:schemeClr>
                  </a:solidFill>
                </a:rPr>
                <a:t>the Tools</a:t>
              </a:r>
              <a:endParaRPr lang="en-US" sz="3000" kern="1200" dirty="0">
                <a:solidFill>
                  <a:schemeClr val="tx2">
                    <a:lumMod val="75000"/>
                  </a:schemeClr>
                </a:solidFill>
              </a:endParaRPr>
            </a:p>
          </p:txBody>
        </p:sp>
        <p:sp>
          <p:nvSpPr>
            <p:cNvPr id="11" name="Freeform 10"/>
            <p:cNvSpPr/>
            <p:nvPr/>
          </p:nvSpPr>
          <p:spPr>
            <a:xfrm>
              <a:off x="1041991" y="2884171"/>
              <a:ext cx="7111409" cy="1969771"/>
            </a:xfrm>
            <a:custGeom>
              <a:avLst/>
              <a:gdLst>
                <a:gd name="connsiteX0" fmla="*/ 0 w 6327143"/>
                <a:gd name="connsiteY0" fmla="*/ 1969771 h 1969771"/>
                <a:gd name="connsiteX1" fmla="*/ 1581785 w 6327143"/>
                <a:gd name="connsiteY1" fmla="*/ 0 h 1969771"/>
                <a:gd name="connsiteX2" fmla="*/ 4745358 w 6327143"/>
                <a:gd name="connsiteY2" fmla="*/ 0 h 1969771"/>
                <a:gd name="connsiteX3" fmla="*/ 6327143 w 6327143"/>
                <a:gd name="connsiteY3" fmla="*/ 1969771 h 1969771"/>
                <a:gd name="connsiteX4" fmla="*/ 0 w 6327143"/>
                <a:gd name="connsiteY4" fmla="*/ 1969771 h 196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7143" h="1969771">
                  <a:moveTo>
                    <a:pt x="0" y="1969771"/>
                  </a:moveTo>
                  <a:lnTo>
                    <a:pt x="1581785" y="0"/>
                  </a:lnTo>
                  <a:lnTo>
                    <a:pt x="4745358" y="0"/>
                  </a:lnTo>
                  <a:lnTo>
                    <a:pt x="6327143" y="1969771"/>
                  </a:lnTo>
                  <a:lnTo>
                    <a:pt x="0" y="1969771"/>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147890" tIns="40640" rIns="1147890" bIns="40640" numCol="1" spcCol="1270" anchor="ctr" anchorCtr="0">
              <a:noAutofit/>
            </a:bodyPr>
            <a:lstStyle/>
            <a:p>
              <a:pPr lvl="0" algn="ctr" defTabSz="1422400">
                <a:lnSpc>
                  <a:spcPct val="90000"/>
                </a:lnSpc>
                <a:spcBef>
                  <a:spcPct val="0"/>
                </a:spcBef>
                <a:spcAft>
                  <a:spcPct val="35000"/>
                </a:spcAft>
              </a:pPr>
              <a:r>
                <a:rPr lang="en-US" sz="3000" kern="1200" dirty="0" smtClean="0">
                  <a:solidFill>
                    <a:schemeClr val="bg1"/>
                  </a:solidFill>
                </a:rPr>
                <a:t>Work the Tools</a:t>
              </a:r>
              <a:endParaRPr lang="en-US" sz="3000" kern="1200" dirty="0">
                <a:solidFill>
                  <a:schemeClr val="bg1"/>
                </a:solidFill>
              </a:endParaRPr>
            </a:p>
          </p:txBody>
        </p:sp>
        <p:sp>
          <p:nvSpPr>
            <p:cNvPr id="12" name="Freeform 11"/>
            <p:cNvSpPr/>
            <p:nvPr/>
          </p:nvSpPr>
          <p:spPr>
            <a:xfrm>
              <a:off x="76201" y="4853942"/>
              <a:ext cx="9046720" cy="1089657"/>
            </a:xfrm>
            <a:custGeom>
              <a:avLst/>
              <a:gdLst>
                <a:gd name="connsiteX0" fmla="*/ 0 w 8077200"/>
                <a:gd name="connsiteY0" fmla="*/ 1089657 h 1089657"/>
                <a:gd name="connsiteX1" fmla="*/ 875027 w 8077200"/>
                <a:gd name="connsiteY1" fmla="*/ 0 h 1089657"/>
                <a:gd name="connsiteX2" fmla="*/ 7202173 w 8077200"/>
                <a:gd name="connsiteY2" fmla="*/ 0 h 1089657"/>
                <a:gd name="connsiteX3" fmla="*/ 8077200 w 8077200"/>
                <a:gd name="connsiteY3" fmla="*/ 1089657 h 1089657"/>
                <a:gd name="connsiteX4" fmla="*/ 0 w 8077200"/>
                <a:gd name="connsiteY4" fmla="*/ 1089657 h 108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00" h="1089657">
                  <a:moveTo>
                    <a:pt x="0" y="1089657"/>
                  </a:moveTo>
                  <a:lnTo>
                    <a:pt x="875027" y="0"/>
                  </a:lnTo>
                  <a:lnTo>
                    <a:pt x="7202173" y="0"/>
                  </a:lnTo>
                  <a:lnTo>
                    <a:pt x="8077200" y="1089657"/>
                  </a:lnTo>
                  <a:lnTo>
                    <a:pt x="0" y="1089657"/>
                  </a:lnTo>
                  <a:close/>
                </a:path>
              </a:pathLst>
            </a:custGeom>
            <a:solidFill>
              <a:srgbClr val="00206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454149" tIns="40640" rIns="1454151" bIns="40640" numCol="1" spcCol="1270" anchor="ctr" anchorCtr="0">
              <a:noAutofit/>
            </a:bodyPr>
            <a:lstStyle/>
            <a:p>
              <a:pPr lvl="0" algn="ctr" defTabSz="1422400">
                <a:lnSpc>
                  <a:spcPct val="90000"/>
                </a:lnSpc>
                <a:spcBef>
                  <a:spcPct val="0"/>
                </a:spcBef>
                <a:spcAft>
                  <a:spcPct val="35000"/>
                </a:spcAft>
              </a:pPr>
              <a:r>
                <a:rPr lang="en-US" sz="3000" kern="1200" dirty="0" smtClean="0">
                  <a:solidFill>
                    <a:schemeClr val="bg1"/>
                  </a:solidFill>
                </a:rPr>
                <a:t>Know the Tools</a:t>
              </a:r>
              <a:endParaRPr lang="en-US" sz="3000" kern="1200" dirty="0">
                <a:solidFill>
                  <a:schemeClr val="bg1"/>
                </a:solidFill>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MPO? TMA?</a:t>
            </a:r>
            <a:endParaRPr lang="en-US" dirty="0"/>
          </a:p>
        </p:txBody>
      </p:sp>
      <p:sp>
        <p:nvSpPr>
          <p:cNvPr id="3" name="Content Placeholder 2"/>
          <p:cNvSpPr>
            <a:spLocks noGrp="1"/>
          </p:cNvSpPr>
          <p:nvPr>
            <p:ph idx="1"/>
          </p:nvPr>
        </p:nvSpPr>
        <p:spPr/>
        <p:txBody>
          <a:bodyPr/>
          <a:lstStyle/>
          <a:p>
            <a:r>
              <a:rPr lang="en-US" dirty="0" smtClean="0"/>
              <a:t>A Metropolitan Planning Organization (MPO) is designated for urbanized areas with population over 50,000.</a:t>
            </a:r>
          </a:p>
          <a:p>
            <a:r>
              <a:rPr lang="en-US" dirty="0" smtClean="0"/>
              <a:t>A Transportation Management Area (TMA) is an MPO with population over 200,000.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r>
              <a:rPr lang="en-US" dirty="0" smtClean="0"/>
              <a:t>A 4-Step Model Includes Mode Choice</a:t>
            </a:r>
            <a:endParaRPr lang="en-US" dirty="0"/>
          </a:p>
        </p:txBody>
      </p:sp>
      <p:sp>
        <p:nvSpPr>
          <p:cNvPr id="10" name="Rectangle 9"/>
          <p:cNvSpPr/>
          <p:nvPr/>
        </p:nvSpPr>
        <p:spPr>
          <a:xfrm>
            <a:off x="1873912" y="3871198"/>
            <a:ext cx="1713079" cy="893734"/>
          </a:xfrm>
          <a:prstGeom prst="rect">
            <a:avLst/>
          </a:prstGeom>
        </p:spPr>
        <p:txBody>
          <a:bodyPr wrap="square">
            <a:spAutoFit/>
          </a:bodyPr>
          <a:lstStyle/>
          <a:p>
            <a:pPr algn="ctr"/>
            <a:r>
              <a:rPr lang="en-US" sz="2800" b="1" dirty="0" smtClean="0">
                <a:solidFill>
                  <a:schemeClr val="bg1"/>
                </a:solidFill>
              </a:rPr>
              <a:t>Computer Model</a:t>
            </a:r>
            <a:endParaRPr lang="en-US" sz="2800" b="1" dirty="0">
              <a:solidFill>
                <a:schemeClr val="bg1"/>
              </a:solidFill>
            </a:endParaRPr>
          </a:p>
        </p:txBody>
      </p:sp>
      <p:sp>
        <p:nvSpPr>
          <p:cNvPr id="11" name="Oval 10"/>
          <p:cNvSpPr/>
          <p:nvPr/>
        </p:nvSpPr>
        <p:spPr>
          <a:xfrm>
            <a:off x="796590" y="2352401"/>
            <a:ext cx="3855766" cy="1339057"/>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12" name="Shape 11"/>
          <p:cNvSpPr/>
          <p:nvPr/>
        </p:nvSpPr>
        <p:spPr>
          <a:xfrm>
            <a:off x="638175" y="2188008"/>
            <a:ext cx="4184553" cy="3347643"/>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9" name="Rectangle 8"/>
          <p:cNvSpPr/>
          <p:nvPr/>
        </p:nvSpPr>
        <p:spPr>
          <a:xfrm>
            <a:off x="5250998" y="914400"/>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Generation</a:t>
            </a:r>
            <a:br>
              <a:rPr lang="en-US" sz="2800" b="1" dirty="0" smtClean="0">
                <a:solidFill>
                  <a:schemeClr val="tx1"/>
                </a:solidFill>
              </a:rPr>
            </a:br>
            <a:r>
              <a:rPr lang="en-US" sz="2800" b="1" dirty="0" smtClean="0">
                <a:solidFill>
                  <a:schemeClr val="tx1"/>
                </a:solidFill>
              </a:rPr>
              <a:t>(TRIPCAL5)</a:t>
            </a:r>
            <a:endParaRPr lang="en-US" sz="2800" b="1" dirty="0">
              <a:solidFill>
                <a:schemeClr val="tx1"/>
              </a:solidFill>
            </a:endParaRPr>
          </a:p>
        </p:txBody>
      </p:sp>
      <p:sp>
        <p:nvSpPr>
          <p:cNvPr id="13" name="Down Arrow 12"/>
          <p:cNvSpPr/>
          <p:nvPr/>
        </p:nvSpPr>
        <p:spPr>
          <a:xfrm>
            <a:off x="6607186" y="1961629"/>
            <a:ext cx="713783" cy="300925"/>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5250998" y="2362200"/>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Distribution</a:t>
            </a:r>
            <a:br>
              <a:rPr lang="en-US" sz="2800" b="1" dirty="0" smtClean="0">
                <a:solidFill>
                  <a:schemeClr val="tx1"/>
                </a:solidFill>
              </a:rPr>
            </a:br>
            <a:r>
              <a:rPr lang="en-US" sz="2800" b="1" dirty="0" smtClean="0">
                <a:solidFill>
                  <a:schemeClr val="tx1"/>
                </a:solidFill>
              </a:rPr>
              <a:t>(ATOM2)</a:t>
            </a:r>
            <a:endParaRPr lang="en-US" sz="2800" b="1" dirty="0">
              <a:solidFill>
                <a:schemeClr val="tx1"/>
              </a:solidFill>
            </a:endParaRPr>
          </a:p>
        </p:txBody>
      </p:sp>
      <p:sp>
        <p:nvSpPr>
          <p:cNvPr id="15" name="Down Arrow 14"/>
          <p:cNvSpPr/>
          <p:nvPr/>
        </p:nvSpPr>
        <p:spPr>
          <a:xfrm>
            <a:off x="6607186" y="3432875"/>
            <a:ext cx="713783" cy="300925"/>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5250998" y="5244282"/>
            <a:ext cx="3283402" cy="927918"/>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Highway</a:t>
            </a:r>
            <a:br>
              <a:rPr lang="en-US" sz="2800" b="1" dirty="0" smtClean="0">
                <a:solidFill>
                  <a:schemeClr val="tx1"/>
                </a:solidFill>
              </a:rPr>
            </a:br>
            <a:r>
              <a:rPr lang="en-US" sz="2800" b="1" dirty="0" smtClean="0">
                <a:solidFill>
                  <a:schemeClr val="tx1"/>
                </a:solidFill>
              </a:rPr>
              <a:t>Assignment</a:t>
            </a:r>
            <a:endParaRPr lang="en-US" sz="2800" b="1" dirty="0">
              <a:solidFill>
                <a:schemeClr val="tx1"/>
              </a:solidFill>
            </a:endParaRPr>
          </a:p>
        </p:txBody>
      </p:sp>
      <p:sp>
        <p:nvSpPr>
          <p:cNvPr id="17" name="Rectangle 16"/>
          <p:cNvSpPr/>
          <p:nvPr/>
        </p:nvSpPr>
        <p:spPr>
          <a:xfrm>
            <a:off x="5257800" y="3810000"/>
            <a:ext cx="3283402" cy="927918"/>
          </a:xfrm>
          <a:prstGeom prst="rect">
            <a:avLst/>
          </a:prstGeom>
          <a:solidFill>
            <a:schemeClr val="accent6">
              <a:lumMod val="75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Mode Choice</a:t>
            </a:r>
            <a:endParaRPr lang="en-US" sz="2800" b="1" dirty="0">
              <a:solidFill>
                <a:schemeClr val="tx1"/>
              </a:solidFill>
            </a:endParaRPr>
          </a:p>
        </p:txBody>
      </p:sp>
      <p:sp>
        <p:nvSpPr>
          <p:cNvPr id="18" name="Down Arrow 17"/>
          <p:cNvSpPr/>
          <p:nvPr/>
        </p:nvSpPr>
        <p:spPr>
          <a:xfrm>
            <a:off x="6613988" y="4880675"/>
            <a:ext cx="713783" cy="300925"/>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54758" y="391533"/>
            <a:ext cx="7503442" cy="5323467"/>
            <a:chOff x="152400" y="228600"/>
            <a:chExt cx="8991600" cy="6379270"/>
          </a:xfrm>
        </p:grpSpPr>
        <p:pic>
          <p:nvPicPr>
            <p:cNvPr id="10" name="Picture 9" descr="MTP Plan.png"/>
            <p:cNvPicPr>
              <a:picLocks noChangeAspect="1"/>
            </p:cNvPicPr>
            <p:nvPr/>
          </p:nvPicPr>
          <p:blipFill>
            <a:blip r:embed="rId3" cstate="print"/>
            <a:stretch>
              <a:fillRect/>
            </a:stretch>
          </p:blipFill>
          <p:spPr>
            <a:xfrm>
              <a:off x="7017323" y="228600"/>
              <a:ext cx="2126677" cy="2160841"/>
            </a:xfrm>
            <a:prstGeom prst="rect">
              <a:avLst/>
            </a:prstGeom>
          </p:spPr>
        </p:pic>
        <p:sp>
          <p:nvSpPr>
            <p:cNvPr id="11" name="Freeform 10"/>
            <p:cNvSpPr/>
            <p:nvPr/>
          </p:nvSpPr>
          <p:spPr>
            <a:xfrm rot="20956404">
              <a:off x="1221342" y="3011218"/>
              <a:ext cx="886151" cy="925017"/>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36952" tIns="236952" rIns="236952" bIns="236952" numCol="1" spcCol="1270" anchor="ctr" anchorCtr="0">
              <a:noAutofit/>
            </a:bodyPr>
            <a:lstStyle/>
            <a:p>
              <a:pPr lvl="0" algn="ctr" defTabSz="933450">
                <a:lnSpc>
                  <a:spcPct val="90000"/>
                </a:lnSpc>
                <a:spcBef>
                  <a:spcPct val="0"/>
                </a:spcBef>
                <a:spcAft>
                  <a:spcPct val="35000"/>
                </a:spcAft>
              </a:pPr>
              <a:endParaRPr lang="en-US" sz="2100" kern="1200" dirty="0"/>
            </a:p>
          </p:txBody>
        </p:sp>
        <p:sp>
          <p:nvSpPr>
            <p:cNvPr id="12" name="Freeform 11"/>
            <p:cNvSpPr/>
            <p:nvPr/>
          </p:nvSpPr>
          <p:spPr>
            <a:xfrm>
              <a:off x="1480408" y="2366405"/>
              <a:ext cx="886151" cy="925017"/>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sz="2000" kern="1200" dirty="0"/>
            </a:p>
          </p:txBody>
        </p:sp>
        <p:sp>
          <p:nvSpPr>
            <p:cNvPr id="13" name="Freeform 12"/>
            <p:cNvSpPr/>
            <p:nvPr/>
          </p:nvSpPr>
          <p:spPr>
            <a:xfrm>
              <a:off x="2242408" y="2442605"/>
              <a:ext cx="886151" cy="925017"/>
            </a:xfrm>
            <a:custGeom>
              <a:avLst/>
              <a:gdLst>
                <a:gd name="connsiteX0" fmla="*/ 0 w 1435893"/>
                <a:gd name="connsiteY0" fmla="*/ 717947 h 1435893"/>
                <a:gd name="connsiteX1" fmla="*/ 210283 w 1435893"/>
                <a:gd name="connsiteY1" fmla="*/ 210282 h 1435893"/>
                <a:gd name="connsiteX2" fmla="*/ 717949 w 1435893"/>
                <a:gd name="connsiteY2" fmla="*/ 1 h 1435893"/>
                <a:gd name="connsiteX3" fmla="*/ 1225614 w 1435893"/>
                <a:gd name="connsiteY3" fmla="*/ 210284 h 1435893"/>
                <a:gd name="connsiteX4" fmla="*/ 1435895 w 1435893"/>
                <a:gd name="connsiteY4" fmla="*/ 717950 h 1435893"/>
                <a:gd name="connsiteX5" fmla="*/ 1225613 w 1435893"/>
                <a:gd name="connsiteY5" fmla="*/ 1225615 h 1435893"/>
                <a:gd name="connsiteX6" fmla="*/ 717948 w 1435893"/>
                <a:gd name="connsiteY6" fmla="*/ 1435897 h 1435893"/>
                <a:gd name="connsiteX7" fmla="*/ 210283 w 1435893"/>
                <a:gd name="connsiteY7" fmla="*/ 1225615 h 1435893"/>
                <a:gd name="connsiteX8" fmla="*/ 2 w 1435893"/>
                <a:gd name="connsiteY8" fmla="*/ 717949 h 1435893"/>
                <a:gd name="connsiteX9" fmla="*/ 0 w 1435893"/>
                <a:gd name="connsiteY9" fmla="*/ 717947 h 143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5893" h="1435893">
                  <a:moveTo>
                    <a:pt x="0" y="717947"/>
                  </a:moveTo>
                  <a:cubicBezTo>
                    <a:pt x="0" y="527536"/>
                    <a:pt x="75641" y="344923"/>
                    <a:pt x="210283" y="210282"/>
                  </a:cubicBezTo>
                  <a:cubicBezTo>
                    <a:pt x="344924" y="75641"/>
                    <a:pt x="527537" y="1"/>
                    <a:pt x="717949" y="1"/>
                  </a:cubicBezTo>
                  <a:cubicBezTo>
                    <a:pt x="908360" y="1"/>
                    <a:pt x="1090973" y="75642"/>
                    <a:pt x="1225614" y="210284"/>
                  </a:cubicBezTo>
                  <a:cubicBezTo>
                    <a:pt x="1360255" y="344925"/>
                    <a:pt x="1435895" y="527538"/>
                    <a:pt x="1435895" y="717950"/>
                  </a:cubicBezTo>
                  <a:cubicBezTo>
                    <a:pt x="1435895" y="908361"/>
                    <a:pt x="1360254" y="1090974"/>
                    <a:pt x="1225613" y="1225615"/>
                  </a:cubicBezTo>
                  <a:cubicBezTo>
                    <a:pt x="1090972" y="1360256"/>
                    <a:pt x="908359" y="1435897"/>
                    <a:pt x="717948" y="1435897"/>
                  </a:cubicBezTo>
                  <a:cubicBezTo>
                    <a:pt x="527537" y="1435897"/>
                    <a:pt x="344924" y="1360256"/>
                    <a:pt x="210283" y="1225615"/>
                  </a:cubicBezTo>
                  <a:cubicBezTo>
                    <a:pt x="75642" y="1090974"/>
                    <a:pt x="1" y="908361"/>
                    <a:pt x="2" y="717949"/>
                  </a:cubicBezTo>
                  <a:lnTo>
                    <a:pt x="0" y="717947"/>
                  </a:lnTo>
                  <a:close/>
                </a:path>
              </a:pathLst>
            </a:cu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235682" tIns="235682" rIns="235682" bIns="235682" numCol="1" spcCol="1270" anchor="ctr" anchorCtr="0">
              <a:noAutofit/>
            </a:bodyPr>
            <a:lstStyle/>
            <a:p>
              <a:pPr lvl="0" algn="ctr" defTabSz="889000">
                <a:lnSpc>
                  <a:spcPct val="90000"/>
                </a:lnSpc>
                <a:spcBef>
                  <a:spcPct val="0"/>
                </a:spcBef>
                <a:spcAft>
                  <a:spcPct val="35000"/>
                </a:spcAft>
              </a:pPr>
              <a:endParaRPr lang="en-US" sz="2000" kern="1200" dirty="0"/>
            </a:p>
          </p:txBody>
        </p:sp>
        <p:grpSp>
          <p:nvGrpSpPr>
            <p:cNvPr id="2" name="Group 15"/>
            <p:cNvGrpSpPr/>
            <p:nvPr/>
          </p:nvGrpSpPr>
          <p:grpSpPr>
            <a:xfrm>
              <a:off x="1785208" y="3128404"/>
              <a:ext cx="987552" cy="932688"/>
              <a:chOff x="3886200" y="5410200"/>
              <a:chExt cx="1600200" cy="1447800"/>
            </a:xfrm>
          </p:grpSpPr>
          <p:sp>
            <p:nvSpPr>
              <p:cNvPr id="17" name="Oval 16"/>
              <p:cNvSpPr/>
              <p:nvPr/>
            </p:nvSpPr>
            <p:spPr>
              <a:xfrm>
                <a:off x="3962400" y="5410200"/>
                <a:ext cx="1447800" cy="1447800"/>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Freeform 17"/>
              <p:cNvSpPr/>
              <p:nvPr/>
            </p:nvSpPr>
            <p:spPr>
              <a:xfrm>
                <a:off x="3886200" y="5562600"/>
                <a:ext cx="1600200" cy="1143000"/>
              </a:xfrm>
              <a:custGeom>
                <a:avLst/>
                <a:gdLst>
                  <a:gd name="connsiteX0" fmla="*/ 0 w 3829050"/>
                  <a:gd name="connsiteY0" fmla="*/ 0 h 957262"/>
                  <a:gd name="connsiteX1" fmla="*/ 3829050 w 3829050"/>
                  <a:gd name="connsiteY1" fmla="*/ 0 h 957262"/>
                  <a:gd name="connsiteX2" fmla="*/ 3829050 w 3829050"/>
                  <a:gd name="connsiteY2" fmla="*/ 957262 h 957262"/>
                  <a:gd name="connsiteX3" fmla="*/ 0 w 3829050"/>
                  <a:gd name="connsiteY3" fmla="*/ 957262 h 957262"/>
                  <a:gd name="connsiteX4" fmla="*/ 0 w 3829050"/>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957262">
                    <a:moveTo>
                      <a:pt x="0" y="0"/>
                    </a:moveTo>
                    <a:lnTo>
                      <a:pt x="3829050" y="0"/>
                    </a:lnTo>
                    <a:lnTo>
                      <a:pt x="3829050" y="957262"/>
                    </a:lnTo>
                    <a:lnTo>
                      <a:pt x="0" y="9572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endParaRPr lang="en-US" sz="2000" kern="1200" dirty="0">
                  <a:solidFill>
                    <a:schemeClr val="bg1"/>
                  </a:solidFill>
                </a:endParaRPr>
              </a:p>
            </p:txBody>
          </p:sp>
        </p:grpSp>
        <p:sp>
          <p:nvSpPr>
            <p:cNvPr id="20" name="Shape 19"/>
            <p:cNvSpPr/>
            <p:nvPr/>
          </p:nvSpPr>
          <p:spPr>
            <a:xfrm>
              <a:off x="3581400" y="1600200"/>
              <a:ext cx="2010251" cy="1608201"/>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21" name="Rectangle 20"/>
            <p:cNvSpPr/>
            <p:nvPr/>
          </p:nvSpPr>
          <p:spPr>
            <a:xfrm>
              <a:off x="3200400" y="1676399"/>
              <a:ext cx="2743200" cy="848281"/>
            </a:xfrm>
            <a:prstGeom prst="rect">
              <a:avLst/>
            </a:prstGeom>
          </p:spPr>
          <p:txBody>
            <a:bodyPr wrap="square">
              <a:spAutoFit/>
            </a:bodyPr>
            <a:lstStyle/>
            <a:p>
              <a:pPr algn="ctr"/>
              <a:r>
                <a:rPr lang="en-US" sz="2000" b="1" dirty="0" smtClean="0">
                  <a:solidFill>
                    <a:schemeClr val="bg1"/>
                  </a:solidFill>
                </a:rPr>
                <a:t>Model Development</a:t>
              </a:r>
              <a:endParaRPr lang="en-US" sz="2000" b="1" dirty="0">
                <a:solidFill>
                  <a:schemeClr val="bg1"/>
                </a:solidFill>
              </a:endParaRPr>
            </a:p>
          </p:txBody>
        </p:sp>
        <p:sp>
          <p:nvSpPr>
            <p:cNvPr id="22" name="Shape 21"/>
            <p:cNvSpPr/>
            <p:nvPr/>
          </p:nvSpPr>
          <p:spPr>
            <a:xfrm>
              <a:off x="5334000" y="2667000"/>
              <a:ext cx="2010251" cy="1608201"/>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23" name="Rectangle 22"/>
            <p:cNvSpPr/>
            <p:nvPr/>
          </p:nvSpPr>
          <p:spPr>
            <a:xfrm>
              <a:off x="4953000" y="2819400"/>
              <a:ext cx="2743200" cy="848281"/>
            </a:xfrm>
            <a:prstGeom prst="rect">
              <a:avLst/>
            </a:prstGeom>
          </p:spPr>
          <p:txBody>
            <a:bodyPr wrap="square">
              <a:spAutoFit/>
            </a:bodyPr>
            <a:lstStyle/>
            <a:p>
              <a:pPr algn="ctr"/>
              <a:r>
                <a:rPr lang="en-US" sz="2000" b="1" dirty="0" smtClean="0">
                  <a:solidFill>
                    <a:schemeClr val="bg1"/>
                  </a:solidFill>
                </a:rPr>
                <a:t>Model</a:t>
              </a:r>
              <a:br>
                <a:rPr lang="en-US" sz="2000" b="1" dirty="0" smtClean="0">
                  <a:solidFill>
                    <a:schemeClr val="bg1"/>
                  </a:solidFill>
                </a:rPr>
              </a:br>
              <a:r>
                <a:rPr lang="en-US" sz="2000" b="1" dirty="0" smtClean="0">
                  <a:solidFill>
                    <a:schemeClr val="bg1"/>
                  </a:solidFill>
                </a:rPr>
                <a:t>Application</a:t>
              </a:r>
              <a:endParaRPr lang="en-US" sz="2000" b="1" dirty="0">
                <a:solidFill>
                  <a:schemeClr val="bg1"/>
                </a:solidFill>
              </a:endParaRPr>
            </a:p>
          </p:txBody>
        </p:sp>
        <p:sp>
          <p:nvSpPr>
            <p:cNvPr id="66" name="Freeform 65"/>
            <p:cNvSpPr/>
            <p:nvPr/>
          </p:nvSpPr>
          <p:spPr>
            <a:xfrm rot="20397688">
              <a:off x="343545" y="3733698"/>
              <a:ext cx="1177571" cy="1062435"/>
            </a:xfrm>
            <a:custGeom>
              <a:avLst/>
              <a:gdLst>
                <a:gd name="connsiteX0" fmla="*/ 0 w 1999651"/>
                <a:gd name="connsiteY0" fmla="*/ 3180008 h 3180008"/>
                <a:gd name="connsiteX1" fmla="*/ 700019 w 1999651"/>
                <a:gd name="connsiteY1" fmla="*/ 619821 h 3180008"/>
                <a:gd name="connsiteX2" fmla="*/ 1900052 w 1999651"/>
                <a:gd name="connsiteY2" fmla="*/ 39779 h 3180008"/>
                <a:gd name="connsiteX3" fmla="*/ 1930053 w 1999651"/>
                <a:gd name="connsiteY3" fmla="*/ 49780 h 3180008"/>
                <a:gd name="connsiteX0" fmla="*/ 0 w 2754829"/>
                <a:gd name="connsiteY0" fmla="*/ 3157615 h 3157615"/>
                <a:gd name="connsiteX1" fmla="*/ 700019 w 2754829"/>
                <a:gd name="connsiteY1" fmla="*/ 597428 h 3157615"/>
                <a:gd name="connsiteX2" fmla="*/ 1900052 w 2754829"/>
                <a:gd name="connsiteY2" fmla="*/ 17386 h 3157615"/>
                <a:gd name="connsiteX3" fmla="*/ 2754829 w 2754829"/>
                <a:gd name="connsiteY3" fmla="*/ 140185 h 3157615"/>
                <a:gd name="connsiteX0" fmla="*/ 215060 w 2969889"/>
                <a:gd name="connsiteY0" fmla="*/ 3191859 h 3191859"/>
                <a:gd name="connsiteX1" fmla="*/ 90303 w 2969889"/>
                <a:gd name="connsiteY1" fmla="*/ 1173105 h 3191859"/>
                <a:gd name="connsiteX2" fmla="*/ 2115112 w 2969889"/>
                <a:gd name="connsiteY2" fmla="*/ 51630 h 3191859"/>
                <a:gd name="connsiteX3" fmla="*/ 2969889 w 2969889"/>
                <a:gd name="connsiteY3" fmla="*/ 174429 h 3191859"/>
                <a:gd name="connsiteX0" fmla="*/ 200614 w 2955443"/>
                <a:gd name="connsiteY0" fmla="*/ 3191859 h 3191859"/>
                <a:gd name="connsiteX1" fmla="*/ 75857 w 2955443"/>
                <a:gd name="connsiteY1" fmla="*/ 1173105 h 3191859"/>
                <a:gd name="connsiteX2" fmla="*/ 2100666 w 2955443"/>
                <a:gd name="connsiteY2" fmla="*/ 51630 h 3191859"/>
                <a:gd name="connsiteX3" fmla="*/ 2955443 w 2955443"/>
                <a:gd name="connsiteY3" fmla="*/ 174429 h 3191859"/>
                <a:gd name="connsiteX0" fmla="*/ 272467 w 3027296"/>
                <a:gd name="connsiteY0" fmla="*/ 3017430 h 3017430"/>
                <a:gd name="connsiteX1" fmla="*/ 147710 w 3027296"/>
                <a:gd name="connsiteY1" fmla="*/ 998676 h 3017430"/>
                <a:gd name="connsiteX2" fmla="*/ 3027296 w 3027296"/>
                <a:gd name="connsiteY2" fmla="*/ 0 h 3017430"/>
                <a:gd name="connsiteX0" fmla="*/ 184989 w 1608928"/>
                <a:gd name="connsiteY0" fmla="*/ 3186628 h 3186628"/>
                <a:gd name="connsiteX1" fmla="*/ 60232 w 1608928"/>
                <a:gd name="connsiteY1" fmla="*/ 1167874 h 3186628"/>
                <a:gd name="connsiteX2" fmla="*/ 1608928 w 1608928"/>
                <a:gd name="connsiteY2" fmla="*/ 0 h 3186628"/>
                <a:gd name="connsiteX0" fmla="*/ 0 w 1423939"/>
                <a:gd name="connsiteY0" fmla="*/ 3186628 h 3186628"/>
                <a:gd name="connsiteX1" fmla="*/ 396211 w 1423939"/>
                <a:gd name="connsiteY1" fmla="*/ 799390 h 3186628"/>
                <a:gd name="connsiteX2" fmla="*/ 1423939 w 1423939"/>
                <a:gd name="connsiteY2" fmla="*/ 0 h 3186628"/>
                <a:gd name="connsiteX0" fmla="*/ 0 w 1423939"/>
                <a:gd name="connsiteY0" fmla="*/ 3186628 h 3186628"/>
                <a:gd name="connsiteX1" fmla="*/ 200347 w 1423939"/>
                <a:gd name="connsiteY1" fmla="*/ 768818 h 3186628"/>
                <a:gd name="connsiteX2" fmla="*/ 1423939 w 1423939"/>
                <a:gd name="connsiteY2" fmla="*/ 0 h 3186628"/>
                <a:gd name="connsiteX0" fmla="*/ 0 w 1499959"/>
                <a:gd name="connsiteY0" fmla="*/ 3126133 h 3126132"/>
                <a:gd name="connsiteX1" fmla="*/ 276367 w 1499959"/>
                <a:gd name="connsiteY1" fmla="*/ 768818 h 3126132"/>
                <a:gd name="connsiteX2" fmla="*/ 1499959 w 1499959"/>
                <a:gd name="connsiteY2" fmla="*/ 0 h 3126132"/>
                <a:gd name="connsiteX0" fmla="*/ 88106 w 1588065"/>
                <a:gd name="connsiteY0" fmla="*/ 3126133 h 3126132"/>
                <a:gd name="connsiteX1" fmla="*/ 364473 w 1588065"/>
                <a:gd name="connsiteY1" fmla="*/ 768818 h 3126132"/>
                <a:gd name="connsiteX2" fmla="*/ 1588065 w 1588065"/>
                <a:gd name="connsiteY2" fmla="*/ 0 h 3126132"/>
              </a:gdLst>
              <a:ahLst/>
              <a:cxnLst>
                <a:cxn ang="0">
                  <a:pos x="connsiteX0" y="connsiteY0"/>
                </a:cxn>
                <a:cxn ang="0">
                  <a:pos x="connsiteX1" y="connsiteY1"/>
                </a:cxn>
                <a:cxn ang="0">
                  <a:pos x="connsiteX2" y="connsiteY2"/>
                </a:cxn>
              </a:cxnLst>
              <a:rect l="l" t="t" r="r" b="b"/>
              <a:pathLst>
                <a:path w="1588065" h="3126132">
                  <a:moveTo>
                    <a:pt x="88106" y="3126133"/>
                  </a:moveTo>
                  <a:cubicBezTo>
                    <a:pt x="-138328" y="1774999"/>
                    <a:pt x="114480" y="1289840"/>
                    <a:pt x="364473" y="768818"/>
                  </a:cubicBezTo>
                  <a:cubicBezTo>
                    <a:pt x="614466" y="247796"/>
                    <a:pt x="988151" y="208058"/>
                    <a:pt x="1588065" y="0"/>
                  </a:cubicBezTo>
                </a:path>
              </a:pathLst>
            </a:custGeom>
            <a:ln w="76200" cmpd="sng">
              <a:solidFill>
                <a:srgbClr val="E46C0A"/>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69" name="Freeform 68"/>
            <p:cNvSpPr/>
            <p:nvPr/>
          </p:nvSpPr>
          <p:spPr>
            <a:xfrm rot="20293412">
              <a:off x="6613532" y="2425634"/>
              <a:ext cx="1869434" cy="1533983"/>
            </a:xfrm>
            <a:custGeom>
              <a:avLst/>
              <a:gdLst>
                <a:gd name="connsiteX0" fmla="*/ 0 w 1859381"/>
                <a:gd name="connsiteY0" fmla="*/ 2890211 h 3168321"/>
                <a:gd name="connsiteX1" fmla="*/ 1740047 w 1859381"/>
                <a:gd name="connsiteY1" fmla="*/ 2890211 h 3168321"/>
                <a:gd name="connsiteX2" fmla="*/ 1710046 w 1859381"/>
                <a:gd name="connsiteY2" fmla="*/ 0 h 3168321"/>
                <a:gd name="connsiteX3" fmla="*/ 1710046 w 1859381"/>
                <a:gd name="connsiteY3" fmla="*/ 0 h 3168321"/>
                <a:gd name="connsiteX4" fmla="*/ 1710046 w 1859381"/>
                <a:gd name="connsiteY4" fmla="*/ 0 h 3168321"/>
                <a:gd name="connsiteX0" fmla="*/ 0 w 2107989"/>
                <a:gd name="connsiteY0" fmla="*/ 2890211 h 3332538"/>
                <a:gd name="connsiteX1" fmla="*/ 1740047 w 2107989"/>
                <a:gd name="connsiteY1" fmla="*/ 2890211 h 3332538"/>
                <a:gd name="connsiteX2" fmla="*/ 1710046 w 2107989"/>
                <a:gd name="connsiteY2" fmla="*/ 0 h 3332538"/>
                <a:gd name="connsiteX3" fmla="*/ 1710046 w 2107989"/>
                <a:gd name="connsiteY3" fmla="*/ 0 h 3332538"/>
                <a:gd name="connsiteX4" fmla="*/ 1710046 w 2107989"/>
                <a:gd name="connsiteY4" fmla="*/ 0 h 3332538"/>
                <a:gd name="connsiteX0" fmla="*/ 0 w 2020462"/>
                <a:gd name="connsiteY0" fmla="*/ 3000219 h 3223240"/>
                <a:gd name="connsiteX1" fmla="*/ 1890051 w 2020462"/>
                <a:gd name="connsiteY1" fmla="*/ 2890211 h 3223240"/>
                <a:gd name="connsiteX2" fmla="*/ 1860050 w 2020462"/>
                <a:gd name="connsiteY2" fmla="*/ 0 h 3223240"/>
                <a:gd name="connsiteX3" fmla="*/ 1860050 w 2020462"/>
                <a:gd name="connsiteY3" fmla="*/ 0 h 3223240"/>
                <a:gd name="connsiteX4" fmla="*/ 1860050 w 2020462"/>
                <a:gd name="connsiteY4" fmla="*/ 0 h 3223240"/>
                <a:gd name="connsiteX0" fmla="*/ 0 w 2020462"/>
                <a:gd name="connsiteY0" fmla="*/ 3000219 h 3477427"/>
                <a:gd name="connsiteX1" fmla="*/ 1890051 w 2020462"/>
                <a:gd name="connsiteY1" fmla="*/ 2890211 h 3477427"/>
                <a:gd name="connsiteX2" fmla="*/ 1860050 w 2020462"/>
                <a:gd name="connsiteY2" fmla="*/ 0 h 3477427"/>
                <a:gd name="connsiteX3" fmla="*/ 1860050 w 2020462"/>
                <a:gd name="connsiteY3" fmla="*/ 0 h 3477427"/>
                <a:gd name="connsiteX4" fmla="*/ 1860050 w 2020462"/>
                <a:gd name="connsiteY4" fmla="*/ 0 h 3477427"/>
                <a:gd name="connsiteX0" fmla="*/ 0 w 2158045"/>
                <a:gd name="connsiteY0" fmla="*/ 3000219 h 3565699"/>
                <a:gd name="connsiteX1" fmla="*/ 1890051 w 2158045"/>
                <a:gd name="connsiteY1" fmla="*/ 2890211 h 3565699"/>
                <a:gd name="connsiteX2" fmla="*/ 1860050 w 2158045"/>
                <a:gd name="connsiteY2" fmla="*/ 0 h 3565699"/>
                <a:gd name="connsiteX3" fmla="*/ 1860050 w 2158045"/>
                <a:gd name="connsiteY3" fmla="*/ 0 h 3565699"/>
                <a:gd name="connsiteX4" fmla="*/ 1860050 w 2158045"/>
                <a:gd name="connsiteY4" fmla="*/ 0 h 3565699"/>
                <a:gd name="connsiteX0" fmla="*/ 0 w 2289086"/>
                <a:gd name="connsiteY0" fmla="*/ 3000219 h 3611155"/>
                <a:gd name="connsiteX1" fmla="*/ 2050056 w 2289086"/>
                <a:gd name="connsiteY1" fmla="*/ 2990218 h 3611155"/>
                <a:gd name="connsiteX2" fmla="*/ 1860050 w 2289086"/>
                <a:gd name="connsiteY2" fmla="*/ 0 h 3611155"/>
                <a:gd name="connsiteX3" fmla="*/ 1860050 w 2289086"/>
                <a:gd name="connsiteY3" fmla="*/ 0 h 3611155"/>
                <a:gd name="connsiteX4" fmla="*/ 1860050 w 2289086"/>
                <a:gd name="connsiteY4" fmla="*/ 0 h 3611155"/>
                <a:gd name="connsiteX0" fmla="*/ 0 w 2317347"/>
                <a:gd name="connsiteY0" fmla="*/ 3000219 h 3611155"/>
                <a:gd name="connsiteX1" fmla="*/ 2050056 w 2317347"/>
                <a:gd name="connsiteY1" fmla="*/ 2990218 h 3611155"/>
                <a:gd name="connsiteX2" fmla="*/ 1860050 w 2317347"/>
                <a:gd name="connsiteY2" fmla="*/ 0 h 3611155"/>
                <a:gd name="connsiteX3" fmla="*/ 1860050 w 2317347"/>
                <a:gd name="connsiteY3" fmla="*/ 0 h 3611155"/>
                <a:gd name="connsiteX4" fmla="*/ 1860050 w 2317347"/>
                <a:gd name="connsiteY4" fmla="*/ 0 h 3611155"/>
                <a:gd name="connsiteX0" fmla="*/ 0 w 2341355"/>
                <a:gd name="connsiteY0" fmla="*/ 3000219 h 3611155"/>
                <a:gd name="connsiteX1" fmla="*/ 2050056 w 2341355"/>
                <a:gd name="connsiteY1" fmla="*/ 2990218 h 3611155"/>
                <a:gd name="connsiteX2" fmla="*/ 1860050 w 2341355"/>
                <a:gd name="connsiteY2" fmla="*/ 0 h 3611155"/>
                <a:gd name="connsiteX3" fmla="*/ 1860050 w 2341355"/>
                <a:gd name="connsiteY3" fmla="*/ 0 h 3611155"/>
                <a:gd name="connsiteX4" fmla="*/ 1860050 w 2341355"/>
                <a:gd name="connsiteY4" fmla="*/ 0 h 3611155"/>
                <a:gd name="connsiteX0" fmla="*/ 0 w 1925101"/>
                <a:gd name="connsiteY0" fmla="*/ 3108327 h 3587889"/>
                <a:gd name="connsiteX1" fmla="*/ 1790609 w 1925101"/>
                <a:gd name="connsiteY1" fmla="*/ 2990218 h 3587889"/>
                <a:gd name="connsiteX2" fmla="*/ 1600603 w 1925101"/>
                <a:gd name="connsiteY2" fmla="*/ 0 h 3587889"/>
                <a:gd name="connsiteX3" fmla="*/ 1600603 w 1925101"/>
                <a:gd name="connsiteY3" fmla="*/ 0 h 3587889"/>
                <a:gd name="connsiteX4" fmla="*/ 1600603 w 1925101"/>
                <a:gd name="connsiteY4" fmla="*/ 0 h 3587889"/>
                <a:gd name="connsiteX0" fmla="*/ 0 w 1925101"/>
                <a:gd name="connsiteY0" fmla="*/ 3108327 h 3601873"/>
                <a:gd name="connsiteX1" fmla="*/ 1790609 w 1925101"/>
                <a:gd name="connsiteY1" fmla="*/ 2990218 h 3601873"/>
                <a:gd name="connsiteX2" fmla="*/ 1600603 w 1925101"/>
                <a:gd name="connsiteY2" fmla="*/ 0 h 3601873"/>
                <a:gd name="connsiteX3" fmla="*/ 1600603 w 1925101"/>
                <a:gd name="connsiteY3" fmla="*/ 0 h 3601873"/>
                <a:gd name="connsiteX4" fmla="*/ 1600603 w 1925101"/>
                <a:gd name="connsiteY4" fmla="*/ 0 h 3601873"/>
                <a:gd name="connsiteX0" fmla="*/ 0 w 1890274"/>
                <a:gd name="connsiteY0" fmla="*/ 3238057 h 3694577"/>
                <a:gd name="connsiteX1" fmla="*/ 1758178 w 1890274"/>
                <a:gd name="connsiteY1" fmla="*/ 2990218 h 3694577"/>
                <a:gd name="connsiteX2" fmla="*/ 1568172 w 1890274"/>
                <a:gd name="connsiteY2" fmla="*/ 0 h 3694577"/>
                <a:gd name="connsiteX3" fmla="*/ 1568172 w 1890274"/>
                <a:gd name="connsiteY3" fmla="*/ 0 h 3694577"/>
                <a:gd name="connsiteX4" fmla="*/ 1568172 w 1890274"/>
                <a:gd name="connsiteY4" fmla="*/ 0 h 3694577"/>
                <a:gd name="connsiteX0" fmla="*/ 0 w 1861539"/>
                <a:gd name="connsiteY0" fmla="*/ 3238057 h 3659940"/>
                <a:gd name="connsiteX1" fmla="*/ 1758178 w 1861539"/>
                <a:gd name="connsiteY1" fmla="*/ 2990218 h 3659940"/>
                <a:gd name="connsiteX2" fmla="*/ 1568172 w 1861539"/>
                <a:gd name="connsiteY2" fmla="*/ 0 h 3659940"/>
                <a:gd name="connsiteX3" fmla="*/ 1568172 w 1861539"/>
                <a:gd name="connsiteY3" fmla="*/ 0 h 3659940"/>
                <a:gd name="connsiteX4" fmla="*/ 1568172 w 1861539"/>
                <a:gd name="connsiteY4" fmla="*/ 0 h 3659940"/>
                <a:gd name="connsiteX0" fmla="*/ 0 w 1890274"/>
                <a:gd name="connsiteY0" fmla="*/ 3238057 h 3649980"/>
                <a:gd name="connsiteX1" fmla="*/ 1758178 w 1890274"/>
                <a:gd name="connsiteY1" fmla="*/ 2990218 h 3649980"/>
                <a:gd name="connsiteX2" fmla="*/ 1568172 w 1890274"/>
                <a:gd name="connsiteY2" fmla="*/ 0 h 3649980"/>
                <a:gd name="connsiteX3" fmla="*/ 1568172 w 1890274"/>
                <a:gd name="connsiteY3" fmla="*/ 0 h 3649980"/>
                <a:gd name="connsiteX4" fmla="*/ 1568172 w 1890274"/>
                <a:gd name="connsiteY4" fmla="*/ 0 h 3649980"/>
                <a:gd name="connsiteX0" fmla="*/ 0 w 1857615"/>
                <a:gd name="connsiteY0" fmla="*/ 3238057 h 3649980"/>
                <a:gd name="connsiteX1" fmla="*/ 1758178 w 1857615"/>
                <a:gd name="connsiteY1" fmla="*/ 2990218 h 3649980"/>
                <a:gd name="connsiteX2" fmla="*/ 1568172 w 1857615"/>
                <a:gd name="connsiteY2" fmla="*/ 0 h 3649980"/>
                <a:gd name="connsiteX3" fmla="*/ 1568172 w 1857615"/>
                <a:gd name="connsiteY3" fmla="*/ 0 h 3649980"/>
                <a:gd name="connsiteX4" fmla="*/ 1568172 w 1857615"/>
                <a:gd name="connsiteY4" fmla="*/ 0 h 3649980"/>
                <a:gd name="connsiteX0" fmla="*/ 0 w 1895285"/>
                <a:gd name="connsiteY0" fmla="*/ 3238057 h 3659940"/>
                <a:gd name="connsiteX1" fmla="*/ 1758178 w 1895285"/>
                <a:gd name="connsiteY1" fmla="*/ 2990218 h 3659940"/>
                <a:gd name="connsiteX2" fmla="*/ 1568172 w 1895285"/>
                <a:gd name="connsiteY2" fmla="*/ 0 h 3659940"/>
                <a:gd name="connsiteX3" fmla="*/ 1568172 w 1895285"/>
                <a:gd name="connsiteY3" fmla="*/ 0 h 3659940"/>
                <a:gd name="connsiteX4" fmla="*/ 1568172 w 1895285"/>
                <a:gd name="connsiteY4" fmla="*/ 0 h 3659940"/>
                <a:gd name="connsiteX0" fmla="*/ 0 w 2211816"/>
                <a:gd name="connsiteY0" fmla="*/ 3238057 h 3656983"/>
                <a:gd name="connsiteX1" fmla="*/ 2125727 w 2211816"/>
                <a:gd name="connsiteY1" fmla="*/ 2979409 h 3656983"/>
                <a:gd name="connsiteX2" fmla="*/ 1568172 w 2211816"/>
                <a:gd name="connsiteY2" fmla="*/ 0 h 3656983"/>
                <a:gd name="connsiteX3" fmla="*/ 1568172 w 2211816"/>
                <a:gd name="connsiteY3" fmla="*/ 0 h 3656983"/>
                <a:gd name="connsiteX4" fmla="*/ 1568172 w 2211816"/>
                <a:gd name="connsiteY4" fmla="*/ 0 h 3656983"/>
                <a:gd name="connsiteX0" fmla="*/ 0 w 2239530"/>
                <a:gd name="connsiteY0" fmla="*/ 3238057 h 3783397"/>
                <a:gd name="connsiteX1" fmla="*/ 2125727 w 2239530"/>
                <a:gd name="connsiteY1" fmla="*/ 2979409 h 3783397"/>
                <a:gd name="connsiteX2" fmla="*/ 1568172 w 2239530"/>
                <a:gd name="connsiteY2" fmla="*/ 0 h 3783397"/>
                <a:gd name="connsiteX3" fmla="*/ 1568172 w 2239530"/>
                <a:gd name="connsiteY3" fmla="*/ 0 h 3783397"/>
                <a:gd name="connsiteX4" fmla="*/ 1568172 w 2239530"/>
                <a:gd name="connsiteY4" fmla="*/ 0 h 3783397"/>
                <a:gd name="connsiteX0" fmla="*/ 0 w 2200398"/>
                <a:gd name="connsiteY0" fmla="*/ 3238057 h 3776712"/>
                <a:gd name="connsiteX1" fmla="*/ 2125727 w 2200398"/>
                <a:gd name="connsiteY1" fmla="*/ 2979409 h 3776712"/>
                <a:gd name="connsiteX2" fmla="*/ 1568172 w 2200398"/>
                <a:gd name="connsiteY2" fmla="*/ 0 h 3776712"/>
                <a:gd name="connsiteX3" fmla="*/ 1568172 w 2200398"/>
                <a:gd name="connsiteY3" fmla="*/ 0 h 3776712"/>
                <a:gd name="connsiteX4" fmla="*/ 1568172 w 2200398"/>
                <a:gd name="connsiteY4" fmla="*/ 0 h 3776712"/>
                <a:gd name="connsiteX0" fmla="*/ 0 w 2185721"/>
                <a:gd name="connsiteY0" fmla="*/ 3238057 h 3770101"/>
                <a:gd name="connsiteX1" fmla="*/ 2125727 w 2185721"/>
                <a:gd name="connsiteY1" fmla="*/ 2979409 h 3770101"/>
                <a:gd name="connsiteX2" fmla="*/ 1568172 w 2185721"/>
                <a:gd name="connsiteY2" fmla="*/ 0 h 3770101"/>
                <a:gd name="connsiteX3" fmla="*/ 1568172 w 2185721"/>
                <a:gd name="connsiteY3" fmla="*/ 0 h 3770101"/>
                <a:gd name="connsiteX4" fmla="*/ 1568172 w 2185721"/>
                <a:gd name="connsiteY4" fmla="*/ 0 h 3770101"/>
                <a:gd name="connsiteX0" fmla="*/ 0 w 3284517"/>
                <a:gd name="connsiteY0" fmla="*/ 3835229 h 4169440"/>
                <a:gd name="connsiteX1" fmla="*/ 3166467 w 3284517"/>
                <a:gd name="connsiteY1" fmla="*/ 2979409 h 4169440"/>
                <a:gd name="connsiteX2" fmla="*/ 2608912 w 3284517"/>
                <a:gd name="connsiteY2" fmla="*/ 0 h 4169440"/>
                <a:gd name="connsiteX3" fmla="*/ 2608912 w 3284517"/>
                <a:gd name="connsiteY3" fmla="*/ 0 h 4169440"/>
                <a:gd name="connsiteX4" fmla="*/ 2608912 w 3284517"/>
                <a:gd name="connsiteY4" fmla="*/ 0 h 4169440"/>
                <a:gd name="connsiteX0" fmla="*/ 0 w 3513407"/>
                <a:gd name="connsiteY0" fmla="*/ 3835229 h 4306406"/>
                <a:gd name="connsiteX1" fmla="*/ 3166467 w 3513407"/>
                <a:gd name="connsiteY1" fmla="*/ 2979409 h 4306406"/>
                <a:gd name="connsiteX2" fmla="*/ 2608912 w 3513407"/>
                <a:gd name="connsiteY2" fmla="*/ 0 h 4306406"/>
                <a:gd name="connsiteX3" fmla="*/ 2608912 w 3513407"/>
                <a:gd name="connsiteY3" fmla="*/ 0 h 4306406"/>
                <a:gd name="connsiteX4" fmla="*/ 2608912 w 3513407"/>
                <a:gd name="connsiteY4" fmla="*/ 0 h 4306406"/>
                <a:gd name="connsiteX0" fmla="*/ 0 w 3577822"/>
                <a:gd name="connsiteY0" fmla="*/ 3835229 h 4306406"/>
                <a:gd name="connsiteX1" fmla="*/ 3166467 w 3577822"/>
                <a:gd name="connsiteY1" fmla="*/ 2979409 h 4306406"/>
                <a:gd name="connsiteX2" fmla="*/ 2608912 w 3577822"/>
                <a:gd name="connsiteY2" fmla="*/ 0 h 4306406"/>
                <a:gd name="connsiteX3" fmla="*/ 2608912 w 3577822"/>
                <a:gd name="connsiteY3" fmla="*/ 0 h 4306406"/>
                <a:gd name="connsiteX4" fmla="*/ 2608912 w 3577822"/>
                <a:gd name="connsiteY4" fmla="*/ 0 h 4306406"/>
                <a:gd name="connsiteX0" fmla="*/ 0 w 3630125"/>
                <a:gd name="connsiteY0" fmla="*/ 3835229 h 4306406"/>
                <a:gd name="connsiteX1" fmla="*/ 3166467 w 3630125"/>
                <a:gd name="connsiteY1" fmla="*/ 2979409 h 4306406"/>
                <a:gd name="connsiteX2" fmla="*/ 2608912 w 3630125"/>
                <a:gd name="connsiteY2" fmla="*/ 0 h 4306406"/>
                <a:gd name="connsiteX3" fmla="*/ 2608912 w 3630125"/>
                <a:gd name="connsiteY3" fmla="*/ 0 h 4306406"/>
                <a:gd name="connsiteX4" fmla="*/ 2608912 w 3630125"/>
                <a:gd name="connsiteY4" fmla="*/ 0 h 4306406"/>
                <a:gd name="connsiteX0" fmla="*/ 886957 w 3495869"/>
                <a:gd name="connsiteY0" fmla="*/ 4323121 h 4475229"/>
                <a:gd name="connsiteX1" fmla="*/ 277064 w 3495869"/>
                <a:gd name="connsiteY1" fmla="*/ 617819 h 4475229"/>
                <a:gd name="connsiteX2" fmla="*/ 3495869 w 3495869"/>
                <a:gd name="connsiteY2" fmla="*/ 487892 h 4475229"/>
                <a:gd name="connsiteX3" fmla="*/ 3495869 w 3495869"/>
                <a:gd name="connsiteY3" fmla="*/ 487892 h 4475229"/>
                <a:gd name="connsiteX4" fmla="*/ 3495869 w 3495869"/>
                <a:gd name="connsiteY4" fmla="*/ 487892 h 4475229"/>
                <a:gd name="connsiteX0" fmla="*/ 0 w 4213098"/>
                <a:gd name="connsiteY0" fmla="*/ 3835229 h 4579705"/>
                <a:gd name="connsiteX1" fmla="*/ 3946913 w 4213098"/>
                <a:gd name="connsiteY1" fmla="*/ 3662343 h 4579705"/>
                <a:gd name="connsiteX2" fmla="*/ 2608912 w 4213098"/>
                <a:gd name="connsiteY2" fmla="*/ 0 h 4579705"/>
                <a:gd name="connsiteX3" fmla="*/ 2608912 w 4213098"/>
                <a:gd name="connsiteY3" fmla="*/ 0 h 4579705"/>
                <a:gd name="connsiteX4" fmla="*/ 2608912 w 4213098"/>
                <a:gd name="connsiteY4" fmla="*/ 0 h 4579705"/>
                <a:gd name="connsiteX0" fmla="*/ 0 w 4213098"/>
                <a:gd name="connsiteY0" fmla="*/ 3835229 h 4579705"/>
                <a:gd name="connsiteX1" fmla="*/ 3946913 w 4213098"/>
                <a:gd name="connsiteY1" fmla="*/ 3662343 h 4579705"/>
                <a:gd name="connsiteX2" fmla="*/ 2608912 w 4213098"/>
                <a:gd name="connsiteY2" fmla="*/ 0 h 4579705"/>
                <a:gd name="connsiteX3" fmla="*/ 2608912 w 4213098"/>
                <a:gd name="connsiteY3" fmla="*/ 0 h 4579705"/>
                <a:gd name="connsiteX4" fmla="*/ 2583737 w 4213098"/>
                <a:gd name="connsiteY4" fmla="*/ 23550 h 4579705"/>
                <a:gd name="connsiteX0" fmla="*/ 0 w 3947277"/>
                <a:gd name="connsiteY0" fmla="*/ 3835229 h 4626891"/>
                <a:gd name="connsiteX1" fmla="*/ 3946913 w 3947277"/>
                <a:gd name="connsiteY1" fmla="*/ 3662343 h 4626891"/>
                <a:gd name="connsiteX2" fmla="*/ 2608912 w 3947277"/>
                <a:gd name="connsiteY2" fmla="*/ 0 h 4626891"/>
                <a:gd name="connsiteX3" fmla="*/ 2608912 w 3947277"/>
                <a:gd name="connsiteY3" fmla="*/ 0 h 4626891"/>
                <a:gd name="connsiteX4" fmla="*/ 2583737 w 3947277"/>
                <a:gd name="connsiteY4" fmla="*/ 23550 h 4626891"/>
                <a:gd name="connsiteX0" fmla="*/ 0 w 2952168"/>
                <a:gd name="connsiteY0" fmla="*/ 3835229 h 4420600"/>
                <a:gd name="connsiteX1" fmla="*/ 2951663 w 2952168"/>
                <a:gd name="connsiteY1" fmla="*/ 3214448 h 4420600"/>
                <a:gd name="connsiteX2" fmla="*/ 2608912 w 2952168"/>
                <a:gd name="connsiteY2" fmla="*/ 0 h 4420600"/>
                <a:gd name="connsiteX3" fmla="*/ 2608912 w 2952168"/>
                <a:gd name="connsiteY3" fmla="*/ 0 h 4420600"/>
                <a:gd name="connsiteX4" fmla="*/ 2583737 w 2952168"/>
                <a:gd name="connsiteY4" fmla="*/ 23550 h 4420600"/>
                <a:gd name="connsiteX0" fmla="*/ 0 w 3263207"/>
                <a:gd name="connsiteY0" fmla="*/ 3835229 h 4289784"/>
                <a:gd name="connsiteX1" fmla="*/ 2951663 w 3263207"/>
                <a:gd name="connsiteY1" fmla="*/ 3214448 h 4289784"/>
                <a:gd name="connsiteX2" fmla="*/ 2608912 w 3263207"/>
                <a:gd name="connsiteY2" fmla="*/ 0 h 4289784"/>
                <a:gd name="connsiteX3" fmla="*/ 2608912 w 3263207"/>
                <a:gd name="connsiteY3" fmla="*/ 0 h 4289784"/>
                <a:gd name="connsiteX4" fmla="*/ 2583737 w 3263207"/>
                <a:gd name="connsiteY4" fmla="*/ 23550 h 4289784"/>
                <a:gd name="connsiteX0" fmla="*/ 0 w 3634190"/>
                <a:gd name="connsiteY0" fmla="*/ 4099893 h 4435815"/>
                <a:gd name="connsiteX1" fmla="*/ 3460344 w 3634190"/>
                <a:gd name="connsiteY1" fmla="*/ 3214448 h 4435815"/>
                <a:gd name="connsiteX2" fmla="*/ 3117593 w 3634190"/>
                <a:gd name="connsiteY2" fmla="*/ 0 h 4435815"/>
                <a:gd name="connsiteX3" fmla="*/ 3117593 w 3634190"/>
                <a:gd name="connsiteY3" fmla="*/ 0 h 4435815"/>
                <a:gd name="connsiteX4" fmla="*/ 3092418 w 3634190"/>
                <a:gd name="connsiteY4" fmla="*/ 23550 h 4435815"/>
                <a:gd name="connsiteX0" fmla="*/ 0 w 3634190"/>
                <a:gd name="connsiteY0" fmla="*/ 4099893 h 4151694"/>
                <a:gd name="connsiteX1" fmla="*/ 3460344 w 3634190"/>
                <a:gd name="connsiteY1" fmla="*/ 3214448 h 4151694"/>
                <a:gd name="connsiteX2" fmla="*/ 3117593 w 3634190"/>
                <a:gd name="connsiteY2" fmla="*/ 0 h 4151694"/>
                <a:gd name="connsiteX3" fmla="*/ 3117593 w 3634190"/>
                <a:gd name="connsiteY3" fmla="*/ 0 h 4151694"/>
                <a:gd name="connsiteX4" fmla="*/ 3092418 w 3634190"/>
                <a:gd name="connsiteY4" fmla="*/ 23550 h 4151694"/>
                <a:gd name="connsiteX0" fmla="*/ 0 w 3117593"/>
                <a:gd name="connsiteY0" fmla="*/ 4099893 h 4151694"/>
                <a:gd name="connsiteX1" fmla="*/ 2664149 w 3117593"/>
                <a:gd name="connsiteY1" fmla="*/ 3214448 h 4151694"/>
                <a:gd name="connsiteX2" fmla="*/ 3117593 w 3117593"/>
                <a:gd name="connsiteY2" fmla="*/ 0 h 4151694"/>
                <a:gd name="connsiteX3" fmla="*/ 3117593 w 3117593"/>
                <a:gd name="connsiteY3" fmla="*/ 0 h 4151694"/>
                <a:gd name="connsiteX4" fmla="*/ 3092418 w 3117593"/>
                <a:gd name="connsiteY4" fmla="*/ 23550 h 4151694"/>
                <a:gd name="connsiteX0" fmla="*/ 0 w 3427224"/>
                <a:gd name="connsiteY0" fmla="*/ 4283123 h 4324725"/>
                <a:gd name="connsiteX1" fmla="*/ 2973780 w 3427224"/>
                <a:gd name="connsiteY1" fmla="*/ 3214448 h 4324725"/>
                <a:gd name="connsiteX2" fmla="*/ 3427224 w 3427224"/>
                <a:gd name="connsiteY2" fmla="*/ 0 h 4324725"/>
                <a:gd name="connsiteX3" fmla="*/ 3427224 w 3427224"/>
                <a:gd name="connsiteY3" fmla="*/ 0 h 4324725"/>
                <a:gd name="connsiteX4" fmla="*/ 3402049 w 3427224"/>
                <a:gd name="connsiteY4" fmla="*/ 23550 h 4324725"/>
                <a:gd name="connsiteX0" fmla="*/ 0 w 3183941"/>
                <a:gd name="connsiteY0" fmla="*/ 5028089 h 5050826"/>
                <a:gd name="connsiteX1" fmla="*/ 2730497 w 3183941"/>
                <a:gd name="connsiteY1" fmla="*/ 3214448 h 5050826"/>
                <a:gd name="connsiteX2" fmla="*/ 3183941 w 3183941"/>
                <a:gd name="connsiteY2" fmla="*/ 0 h 5050826"/>
                <a:gd name="connsiteX3" fmla="*/ 3183941 w 3183941"/>
                <a:gd name="connsiteY3" fmla="*/ 0 h 5050826"/>
                <a:gd name="connsiteX4" fmla="*/ 3158766 w 3183941"/>
                <a:gd name="connsiteY4" fmla="*/ 23550 h 5050826"/>
                <a:gd name="connsiteX0" fmla="*/ 0 w 3183941"/>
                <a:gd name="connsiteY0" fmla="*/ 5028089 h 5033959"/>
                <a:gd name="connsiteX1" fmla="*/ 2730497 w 3183941"/>
                <a:gd name="connsiteY1" fmla="*/ 3214448 h 5033959"/>
                <a:gd name="connsiteX2" fmla="*/ 3183941 w 3183941"/>
                <a:gd name="connsiteY2" fmla="*/ 0 h 5033959"/>
                <a:gd name="connsiteX3" fmla="*/ 3183941 w 3183941"/>
                <a:gd name="connsiteY3" fmla="*/ 0 h 5033959"/>
                <a:gd name="connsiteX4" fmla="*/ 3158766 w 3183941"/>
                <a:gd name="connsiteY4" fmla="*/ 23550 h 5033959"/>
                <a:gd name="connsiteX0" fmla="*/ 0 w 3183941"/>
                <a:gd name="connsiteY0" fmla="*/ 5028089 h 5030518"/>
                <a:gd name="connsiteX1" fmla="*/ 2730497 w 3183941"/>
                <a:gd name="connsiteY1" fmla="*/ 3214448 h 5030518"/>
                <a:gd name="connsiteX2" fmla="*/ 3183941 w 3183941"/>
                <a:gd name="connsiteY2" fmla="*/ 0 h 5030518"/>
                <a:gd name="connsiteX3" fmla="*/ 3183941 w 3183941"/>
                <a:gd name="connsiteY3" fmla="*/ 0 h 5030518"/>
                <a:gd name="connsiteX4" fmla="*/ 3158766 w 3183941"/>
                <a:gd name="connsiteY4" fmla="*/ 23550 h 5030518"/>
                <a:gd name="connsiteX0" fmla="*/ 0 w 3183941"/>
                <a:gd name="connsiteY0" fmla="*/ 5028089 h 5032529"/>
                <a:gd name="connsiteX1" fmla="*/ 2509330 w 3183941"/>
                <a:gd name="connsiteY1" fmla="*/ 3711090 h 5032529"/>
                <a:gd name="connsiteX2" fmla="*/ 3183941 w 3183941"/>
                <a:gd name="connsiteY2" fmla="*/ 0 h 5032529"/>
                <a:gd name="connsiteX3" fmla="*/ 3183941 w 3183941"/>
                <a:gd name="connsiteY3" fmla="*/ 0 h 5032529"/>
                <a:gd name="connsiteX4" fmla="*/ 3158766 w 3183941"/>
                <a:gd name="connsiteY4" fmla="*/ 23550 h 5032529"/>
                <a:gd name="connsiteX0" fmla="*/ 0 w 3537808"/>
                <a:gd name="connsiteY0" fmla="*/ 4531447 h 4544306"/>
                <a:gd name="connsiteX1" fmla="*/ 2863197 w 3537808"/>
                <a:gd name="connsiteY1" fmla="*/ 3711090 h 4544306"/>
                <a:gd name="connsiteX2" fmla="*/ 3537808 w 3537808"/>
                <a:gd name="connsiteY2" fmla="*/ 0 h 4544306"/>
                <a:gd name="connsiteX3" fmla="*/ 3537808 w 3537808"/>
                <a:gd name="connsiteY3" fmla="*/ 0 h 4544306"/>
                <a:gd name="connsiteX4" fmla="*/ 3512633 w 3537808"/>
                <a:gd name="connsiteY4" fmla="*/ 23550 h 4544306"/>
                <a:gd name="connsiteX0" fmla="*/ 0 w 3537808"/>
                <a:gd name="connsiteY0" fmla="*/ 4531447 h 4531447"/>
                <a:gd name="connsiteX1" fmla="*/ 2863197 w 3537808"/>
                <a:gd name="connsiteY1" fmla="*/ 3711090 h 4531447"/>
                <a:gd name="connsiteX2" fmla="*/ 3537808 w 3537808"/>
                <a:gd name="connsiteY2" fmla="*/ 0 h 4531447"/>
                <a:gd name="connsiteX3" fmla="*/ 3537808 w 3537808"/>
                <a:gd name="connsiteY3" fmla="*/ 0 h 4531447"/>
                <a:gd name="connsiteX4" fmla="*/ 3512633 w 3537808"/>
                <a:gd name="connsiteY4" fmla="*/ 23550 h 4531447"/>
                <a:gd name="connsiteX0" fmla="*/ -1 w 4821886"/>
                <a:gd name="connsiteY0" fmla="*/ 3414617 h 3781989"/>
                <a:gd name="connsiteX1" fmla="*/ 4147275 w 4821886"/>
                <a:gd name="connsiteY1" fmla="*/ 3711090 h 3781989"/>
                <a:gd name="connsiteX2" fmla="*/ 4821886 w 4821886"/>
                <a:gd name="connsiteY2" fmla="*/ 0 h 3781989"/>
                <a:gd name="connsiteX3" fmla="*/ 4821886 w 4821886"/>
                <a:gd name="connsiteY3" fmla="*/ 0 h 3781989"/>
                <a:gd name="connsiteX4" fmla="*/ 4796711 w 4821886"/>
                <a:gd name="connsiteY4" fmla="*/ 23550 h 3781989"/>
                <a:gd name="connsiteX0" fmla="*/ -1 w 4821886"/>
                <a:gd name="connsiteY0" fmla="*/ 3414617 h 4564165"/>
                <a:gd name="connsiteX1" fmla="*/ 4147275 w 4821886"/>
                <a:gd name="connsiteY1" fmla="*/ 3711090 h 4564165"/>
                <a:gd name="connsiteX2" fmla="*/ 4821886 w 4821886"/>
                <a:gd name="connsiteY2" fmla="*/ 0 h 4564165"/>
                <a:gd name="connsiteX3" fmla="*/ 4821886 w 4821886"/>
                <a:gd name="connsiteY3" fmla="*/ 0 h 4564165"/>
                <a:gd name="connsiteX4" fmla="*/ 4796711 w 4821886"/>
                <a:gd name="connsiteY4" fmla="*/ 23550 h 4564165"/>
                <a:gd name="connsiteX0" fmla="*/ -1 w 4821886"/>
                <a:gd name="connsiteY0" fmla="*/ 3414617 h 4562161"/>
                <a:gd name="connsiteX1" fmla="*/ 3371316 w 4821886"/>
                <a:gd name="connsiteY1" fmla="*/ 3705910 h 4562161"/>
                <a:gd name="connsiteX2" fmla="*/ 4821886 w 4821886"/>
                <a:gd name="connsiteY2" fmla="*/ 0 h 4562161"/>
                <a:gd name="connsiteX3" fmla="*/ 4821886 w 4821886"/>
                <a:gd name="connsiteY3" fmla="*/ 0 h 4562161"/>
                <a:gd name="connsiteX4" fmla="*/ 4796711 w 4821886"/>
                <a:gd name="connsiteY4" fmla="*/ 23550 h 4562161"/>
                <a:gd name="connsiteX0" fmla="*/ -1 w 4821886"/>
                <a:gd name="connsiteY0" fmla="*/ 3414617 h 4615407"/>
                <a:gd name="connsiteX1" fmla="*/ 3371316 w 4821886"/>
                <a:gd name="connsiteY1" fmla="*/ 3705910 h 4615407"/>
                <a:gd name="connsiteX2" fmla="*/ 4821886 w 4821886"/>
                <a:gd name="connsiteY2" fmla="*/ 0 h 4615407"/>
                <a:gd name="connsiteX3" fmla="*/ 4821886 w 4821886"/>
                <a:gd name="connsiteY3" fmla="*/ 0 h 4615407"/>
                <a:gd name="connsiteX4" fmla="*/ 4796711 w 4821886"/>
                <a:gd name="connsiteY4" fmla="*/ 23550 h 4615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1886" h="4615407">
                  <a:moveTo>
                    <a:pt x="-1" y="3414617"/>
                  </a:moveTo>
                  <a:cubicBezTo>
                    <a:pt x="1132993" y="5447830"/>
                    <a:pt x="2788060" y="4442525"/>
                    <a:pt x="3371316" y="3705910"/>
                  </a:cubicBezTo>
                  <a:cubicBezTo>
                    <a:pt x="3954572" y="2969295"/>
                    <a:pt x="4580124" y="617652"/>
                    <a:pt x="4821886" y="0"/>
                  </a:cubicBezTo>
                  <a:lnTo>
                    <a:pt x="4821886" y="0"/>
                  </a:lnTo>
                  <a:lnTo>
                    <a:pt x="4796711" y="23550"/>
                  </a:lnTo>
                </a:path>
              </a:pathLst>
            </a:custGeom>
            <a:ln w="76200" cmpd="sng">
              <a:solidFill>
                <a:srgbClr val="E46C0A"/>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1" name="Freeform 70"/>
            <p:cNvSpPr/>
            <p:nvPr/>
          </p:nvSpPr>
          <p:spPr>
            <a:xfrm rot="1788855">
              <a:off x="4924421" y="2870076"/>
              <a:ext cx="869267" cy="45719"/>
            </a:xfrm>
            <a:custGeom>
              <a:avLst/>
              <a:gdLst>
                <a:gd name="connsiteX0" fmla="*/ 0 w 1550043"/>
                <a:gd name="connsiteY0" fmla="*/ 1020444 h 1020444"/>
                <a:gd name="connsiteX1" fmla="*/ 750021 w 1550043"/>
                <a:gd name="connsiteY1" fmla="*/ 70375 h 1020444"/>
                <a:gd name="connsiteX2" fmla="*/ 1550043 w 1550043"/>
                <a:gd name="connsiteY2" fmla="*/ 70375 h 1020444"/>
                <a:gd name="connsiteX3" fmla="*/ 1550043 w 1550043"/>
                <a:gd name="connsiteY3" fmla="*/ 70375 h 1020444"/>
                <a:gd name="connsiteX0" fmla="*/ 0 w 1550043"/>
                <a:gd name="connsiteY0" fmla="*/ 1060447 h 1060447"/>
                <a:gd name="connsiteX1" fmla="*/ 750021 w 1550043"/>
                <a:gd name="connsiteY1" fmla="*/ 110378 h 1060447"/>
                <a:gd name="connsiteX2" fmla="*/ 1550043 w 1550043"/>
                <a:gd name="connsiteY2" fmla="*/ 110378 h 1060447"/>
                <a:gd name="connsiteX3" fmla="*/ 1550043 w 1550043"/>
                <a:gd name="connsiteY3" fmla="*/ 110378 h 1060447"/>
                <a:gd name="connsiteX0" fmla="*/ 0 w 1880052"/>
                <a:gd name="connsiteY0" fmla="*/ 1031187 h 1031187"/>
                <a:gd name="connsiteX1" fmla="*/ 1080030 w 1880052"/>
                <a:gd name="connsiteY1" fmla="*/ 71117 h 1031187"/>
                <a:gd name="connsiteX2" fmla="*/ 1880052 w 1880052"/>
                <a:gd name="connsiteY2" fmla="*/ 71117 h 1031187"/>
                <a:gd name="connsiteX3" fmla="*/ 1880052 w 1880052"/>
                <a:gd name="connsiteY3" fmla="*/ 71117 h 1031187"/>
                <a:gd name="connsiteX0" fmla="*/ 0 w 1880052"/>
                <a:gd name="connsiteY0" fmla="*/ 1031187 h 1031187"/>
                <a:gd name="connsiteX1" fmla="*/ 1080030 w 1880052"/>
                <a:gd name="connsiteY1" fmla="*/ 71117 h 1031187"/>
                <a:gd name="connsiteX2" fmla="*/ 1880052 w 1880052"/>
                <a:gd name="connsiteY2" fmla="*/ 71117 h 1031187"/>
                <a:gd name="connsiteX3" fmla="*/ 1880052 w 1880052"/>
                <a:gd name="connsiteY3" fmla="*/ 71117 h 1031187"/>
                <a:gd name="connsiteX0" fmla="*/ 0 w 1880052"/>
                <a:gd name="connsiteY0" fmla="*/ 1055102 h 1055102"/>
                <a:gd name="connsiteX1" fmla="*/ 770022 w 1880052"/>
                <a:gd name="connsiteY1" fmla="*/ 65030 h 1055102"/>
                <a:gd name="connsiteX2" fmla="*/ 1880052 w 1880052"/>
                <a:gd name="connsiteY2" fmla="*/ 95032 h 1055102"/>
                <a:gd name="connsiteX3" fmla="*/ 1880052 w 1880052"/>
                <a:gd name="connsiteY3" fmla="*/ 95032 h 1055102"/>
                <a:gd name="connsiteX0" fmla="*/ 0 w 1880052"/>
                <a:gd name="connsiteY0" fmla="*/ 1015710 h 1015710"/>
                <a:gd name="connsiteX1" fmla="*/ 770022 w 1880052"/>
                <a:gd name="connsiteY1" fmla="*/ 25638 h 1015710"/>
                <a:gd name="connsiteX2" fmla="*/ 1880052 w 1880052"/>
                <a:gd name="connsiteY2" fmla="*/ 55640 h 1015710"/>
                <a:gd name="connsiteX3" fmla="*/ 1880052 w 1880052"/>
                <a:gd name="connsiteY3" fmla="*/ 55640 h 1015710"/>
                <a:gd name="connsiteX0" fmla="*/ 0 w 1880052"/>
                <a:gd name="connsiteY0" fmla="*/ 1033027 h 1033027"/>
                <a:gd name="connsiteX1" fmla="*/ 650018 w 1880052"/>
                <a:gd name="connsiteY1" fmla="*/ 22953 h 1033027"/>
                <a:gd name="connsiteX2" fmla="*/ 1880052 w 1880052"/>
                <a:gd name="connsiteY2" fmla="*/ 72957 h 1033027"/>
                <a:gd name="connsiteX3" fmla="*/ 1880052 w 1880052"/>
                <a:gd name="connsiteY3" fmla="*/ 72957 h 1033027"/>
                <a:gd name="connsiteX0" fmla="*/ 0 w 1880052"/>
                <a:gd name="connsiteY0" fmla="*/ 1012765 h 1012765"/>
                <a:gd name="connsiteX1" fmla="*/ 650018 w 1880052"/>
                <a:gd name="connsiteY1" fmla="*/ 2691 h 1012765"/>
                <a:gd name="connsiteX2" fmla="*/ 1880052 w 1880052"/>
                <a:gd name="connsiteY2" fmla="*/ 52695 h 1012765"/>
                <a:gd name="connsiteX3" fmla="*/ 1880052 w 1880052"/>
                <a:gd name="connsiteY3" fmla="*/ 52695 h 1012765"/>
                <a:gd name="connsiteX0" fmla="*/ 0 w 1880052"/>
                <a:gd name="connsiteY0" fmla="*/ 1062895 h 1062895"/>
                <a:gd name="connsiteX1" fmla="*/ 650018 w 1880052"/>
                <a:gd name="connsiteY1" fmla="*/ 52821 h 1062895"/>
                <a:gd name="connsiteX2" fmla="*/ 1880052 w 1880052"/>
                <a:gd name="connsiteY2" fmla="*/ 102825 h 1062895"/>
                <a:gd name="connsiteX3" fmla="*/ 1880052 w 1880052"/>
                <a:gd name="connsiteY3" fmla="*/ 102825 h 1062895"/>
                <a:gd name="connsiteX0" fmla="*/ 0 w 1880052"/>
                <a:gd name="connsiteY0" fmla="*/ 1071349 h 1071349"/>
                <a:gd name="connsiteX1" fmla="*/ 410012 w 1880052"/>
                <a:gd name="connsiteY1" fmla="*/ 51275 h 1071349"/>
                <a:gd name="connsiteX2" fmla="*/ 1880052 w 1880052"/>
                <a:gd name="connsiteY2" fmla="*/ 111279 h 1071349"/>
                <a:gd name="connsiteX3" fmla="*/ 1880052 w 1880052"/>
                <a:gd name="connsiteY3" fmla="*/ 111279 h 1071349"/>
                <a:gd name="connsiteX0" fmla="*/ 0 w 1880052"/>
                <a:gd name="connsiteY0" fmla="*/ 1075662 h 1075662"/>
                <a:gd name="connsiteX1" fmla="*/ 410012 w 1880052"/>
                <a:gd name="connsiteY1" fmla="*/ 55588 h 1075662"/>
                <a:gd name="connsiteX2" fmla="*/ 1880052 w 1880052"/>
                <a:gd name="connsiteY2" fmla="*/ 115592 h 1075662"/>
                <a:gd name="connsiteX3" fmla="*/ 1880052 w 1880052"/>
                <a:gd name="connsiteY3" fmla="*/ 115592 h 1075662"/>
                <a:gd name="connsiteX0" fmla="*/ 0 w 1880052"/>
                <a:gd name="connsiteY0" fmla="*/ 971329 h 971329"/>
                <a:gd name="connsiteX1" fmla="*/ 770022 w 1880052"/>
                <a:gd name="connsiteY1" fmla="*/ 91265 h 971329"/>
                <a:gd name="connsiteX2" fmla="*/ 1880052 w 1880052"/>
                <a:gd name="connsiteY2" fmla="*/ 11259 h 971329"/>
                <a:gd name="connsiteX3" fmla="*/ 1880052 w 1880052"/>
                <a:gd name="connsiteY3" fmla="*/ 11259 h 971329"/>
                <a:gd name="connsiteX0" fmla="*/ 0 w 1880052"/>
                <a:gd name="connsiteY0" fmla="*/ 960070 h 960070"/>
                <a:gd name="connsiteX1" fmla="*/ 770022 w 1880052"/>
                <a:gd name="connsiteY1" fmla="*/ 80006 h 960070"/>
                <a:gd name="connsiteX2" fmla="*/ 1880052 w 1880052"/>
                <a:gd name="connsiteY2" fmla="*/ 0 h 960070"/>
                <a:gd name="connsiteX3" fmla="*/ 1880052 w 1880052"/>
                <a:gd name="connsiteY3" fmla="*/ 0 h 960070"/>
                <a:gd name="connsiteX0" fmla="*/ 0 w 1880052"/>
                <a:gd name="connsiteY0" fmla="*/ 1126298 h 1126298"/>
                <a:gd name="connsiteX1" fmla="*/ 640018 w 1880052"/>
                <a:gd name="connsiteY1" fmla="*/ 26218 h 1126298"/>
                <a:gd name="connsiteX2" fmla="*/ 1880052 w 1880052"/>
                <a:gd name="connsiteY2" fmla="*/ 166228 h 1126298"/>
                <a:gd name="connsiteX3" fmla="*/ 1880052 w 1880052"/>
                <a:gd name="connsiteY3" fmla="*/ 166228 h 1126298"/>
                <a:gd name="connsiteX0" fmla="*/ 0 w 1880052"/>
                <a:gd name="connsiteY0" fmla="*/ 1109388 h 1109388"/>
                <a:gd name="connsiteX1" fmla="*/ 640018 w 1880052"/>
                <a:gd name="connsiteY1" fmla="*/ 9308 h 1109388"/>
                <a:gd name="connsiteX2" fmla="*/ 1880052 w 1880052"/>
                <a:gd name="connsiteY2" fmla="*/ 149318 h 1109388"/>
                <a:gd name="connsiteX3" fmla="*/ 1880052 w 1880052"/>
                <a:gd name="connsiteY3" fmla="*/ 149318 h 1109388"/>
                <a:gd name="connsiteX0" fmla="*/ 0 w 1880052"/>
                <a:gd name="connsiteY0" fmla="*/ 1103182 h 1103182"/>
                <a:gd name="connsiteX1" fmla="*/ 640018 w 1880052"/>
                <a:gd name="connsiteY1" fmla="*/ 3102 h 1103182"/>
                <a:gd name="connsiteX2" fmla="*/ 1880052 w 1880052"/>
                <a:gd name="connsiteY2" fmla="*/ 143112 h 1103182"/>
                <a:gd name="connsiteX3" fmla="*/ 1880052 w 1880052"/>
                <a:gd name="connsiteY3" fmla="*/ 143112 h 1103182"/>
                <a:gd name="connsiteX0" fmla="*/ 0 w 1880052"/>
                <a:gd name="connsiteY0" fmla="*/ 1271811 h 1271811"/>
                <a:gd name="connsiteX1" fmla="*/ 640018 w 1880052"/>
                <a:gd name="connsiteY1" fmla="*/ 171731 h 1271811"/>
                <a:gd name="connsiteX2" fmla="*/ 1880052 w 1880052"/>
                <a:gd name="connsiteY2" fmla="*/ 311741 h 1271811"/>
                <a:gd name="connsiteX3" fmla="*/ 1880052 w 1880052"/>
                <a:gd name="connsiteY3" fmla="*/ 311741 h 1271811"/>
                <a:gd name="connsiteX0" fmla="*/ 0 w 1880052"/>
                <a:gd name="connsiteY0" fmla="*/ 1354672 h 1354672"/>
                <a:gd name="connsiteX1" fmla="*/ 590017 w 1880052"/>
                <a:gd name="connsiteY1" fmla="*/ 4574 h 1354672"/>
                <a:gd name="connsiteX2" fmla="*/ 1880052 w 1880052"/>
                <a:gd name="connsiteY2" fmla="*/ 394602 h 1354672"/>
                <a:gd name="connsiteX3" fmla="*/ 1880052 w 1880052"/>
                <a:gd name="connsiteY3" fmla="*/ 394602 h 1354672"/>
                <a:gd name="connsiteX0" fmla="*/ 0 w 1880052"/>
                <a:gd name="connsiteY0" fmla="*/ 1376235 h 1376235"/>
                <a:gd name="connsiteX1" fmla="*/ 590017 w 1880052"/>
                <a:gd name="connsiteY1" fmla="*/ 26137 h 1376235"/>
                <a:gd name="connsiteX2" fmla="*/ 1880052 w 1880052"/>
                <a:gd name="connsiteY2" fmla="*/ 416165 h 1376235"/>
                <a:gd name="connsiteX3" fmla="*/ 1880052 w 1880052"/>
                <a:gd name="connsiteY3" fmla="*/ 416165 h 1376235"/>
                <a:gd name="connsiteX0" fmla="*/ 26101 w 1906153"/>
                <a:gd name="connsiteY0" fmla="*/ 1391940 h 1391940"/>
                <a:gd name="connsiteX1" fmla="*/ 616118 w 1906153"/>
                <a:gd name="connsiteY1" fmla="*/ 41842 h 1391940"/>
                <a:gd name="connsiteX2" fmla="*/ 1906153 w 1906153"/>
                <a:gd name="connsiteY2" fmla="*/ 431870 h 1391940"/>
                <a:gd name="connsiteX3" fmla="*/ 1906153 w 1906153"/>
                <a:gd name="connsiteY3" fmla="*/ 431870 h 1391940"/>
                <a:gd name="connsiteX0" fmla="*/ 0 w 1880052"/>
                <a:gd name="connsiteY0" fmla="*/ 1365261 h 1365261"/>
                <a:gd name="connsiteX1" fmla="*/ 590017 w 1880052"/>
                <a:gd name="connsiteY1" fmla="*/ 15163 h 1365261"/>
                <a:gd name="connsiteX2" fmla="*/ 1880052 w 1880052"/>
                <a:gd name="connsiteY2" fmla="*/ 405191 h 1365261"/>
                <a:gd name="connsiteX3" fmla="*/ 1880052 w 1880052"/>
                <a:gd name="connsiteY3" fmla="*/ 405191 h 1365261"/>
                <a:gd name="connsiteX0" fmla="*/ 0 w 1510041"/>
                <a:gd name="connsiteY0" fmla="*/ 1140974 h 1140974"/>
                <a:gd name="connsiteX1" fmla="*/ 220006 w 1510041"/>
                <a:gd name="connsiteY1" fmla="*/ 20893 h 1140974"/>
                <a:gd name="connsiteX2" fmla="*/ 1510041 w 1510041"/>
                <a:gd name="connsiteY2" fmla="*/ 410921 h 1140974"/>
                <a:gd name="connsiteX3" fmla="*/ 1510041 w 1510041"/>
                <a:gd name="connsiteY3" fmla="*/ 410921 h 1140974"/>
                <a:gd name="connsiteX0" fmla="*/ 316487 w 1826528"/>
                <a:gd name="connsiteY0" fmla="*/ 1140974 h 1140974"/>
                <a:gd name="connsiteX1" fmla="*/ 536493 w 1826528"/>
                <a:gd name="connsiteY1" fmla="*/ 20893 h 1140974"/>
                <a:gd name="connsiteX2" fmla="*/ 1826528 w 1826528"/>
                <a:gd name="connsiteY2" fmla="*/ 410921 h 1140974"/>
                <a:gd name="connsiteX3" fmla="*/ 1826528 w 1826528"/>
                <a:gd name="connsiteY3" fmla="*/ 410921 h 1140974"/>
                <a:gd name="connsiteX0" fmla="*/ 329674 w 1839715"/>
                <a:gd name="connsiteY0" fmla="*/ 1120378 h 1120378"/>
                <a:gd name="connsiteX1" fmla="*/ 549680 w 1839715"/>
                <a:gd name="connsiteY1" fmla="*/ 297 h 1120378"/>
                <a:gd name="connsiteX2" fmla="*/ 1839715 w 1839715"/>
                <a:gd name="connsiteY2" fmla="*/ 390325 h 1120378"/>
                <a:gd name="connsiteX3" fmla="*/ 1839715 w 1839715"/>
                <a:gd name="connsiteY3" fmla="*/ 390325 h 1120378"/>
                <a:gd name="connsiteX0" fmla="*/ 360897 w 1870938"/>
                <a:gd name="connsiteY0" fmla="*/ 1120088 h 1120088"/>
                <a:gd name="connsiteX1" fmla="*/ 580903 w 1870938"/>
                <a:gd name="connsiteY1" fmla="*/ 7 h 1120088"/>
                <a:gd name="connsiteX2" fmla="*/ 1870938 w 1870938"/>
                <a:gd name="connsiteY2" fmla="*/ 390035 h 1120088"/>
                <a:gd name="connsiteX3" fmla="*/ 1870938 w 1870938"/>
                <a:gd name="connsiteY3" fmla="*/ 390035 h 1120088"/>
                <a:gd name="connsiteX0" fmla="*/ 373378 w 1883419"/>
                <a:gd name="connsiteY0" fmla="*/ 1180091 h 1180091"/>
                <a:gd name="connsiteX1" fmla="*/ 553383 w 1883419"/>
                <a:gd name="connsiteY1" fmla="*/ 5 h 1180091"/>
                <a:gd name="connsiteX2" fmla="*/ 1883419 w 1883419"/>
                <a:gd name="connsiteY2" fmla="*/ 450038 h 1180091"/>
                <a:gd name="connsiteX3" fmla="*/ 1883419 w 1883419"/>
                <a:gd name="connsiteY3" fmla="*/ 450038 h 1180091"/>
                <a:gd name="connsiteX0" fmla="*/ 342959 w 1853000"/>
                <a:gd name="connsiteY0" fmla="*/ 1180091 h 1180091"/>
                <a:gd name="connsiteX1" fmla="*/ 522964 w 1853000"/>
                <a:gd name="connsiteY1" fmla="*/ 5 h 1180091"/>
                <a:gd name="connsiteX2" fmla="*/ 1853000 w 1853000"/>
                <a:gd name="connsiteY2" fmla="*/ 450038 h 1180091"/>
                <a:gd name="connsiteX3" fmla="*/ 1853000 w 1853000"/>
                <a:gd name="connsiteY3" fmla="*/ 450038 h 1180091"/>
                <a:gd name="connsiteX0" fmla="*/ 317915 w 1867957"/>
                <a:gd name="connsiteY0" fmla="*/ 1293177 h 1293177"/>
                <a:gd name="connsiteX1" fmla="*/ 537921 w 1867957"/>
                <a:gd name="connsiteY1" fmla="*/ 23084 h 1293177"/>
                <a:gd name="connsiteX2" fmla="*/ 1867957 w 1867957"/>
                <a:gd name="connsiteY2" fmla="*/ 473117 h 1293177"/>
                <a:gd name="connsiteX3" fmla="*/ 1867957 w 1867957"/>
                <a:gd name="connsiteY3" fmla="*/ 473117 h 1293177"/>
                <a:gd name="connsiteX0" fmla="*/ 335780 w 1885822"/>
                <a:gd name="connsiteY0" fmla="*/ 1276922 h 1276922"/>
                <a:gd name="connsiteX1" fmla="*/ 555786 w 1885822"/>
                <a:gd name="connsiteY1" fmla="*/ 6829 h 1276922"/>
                <a:gd name="connsiteX2" fmla="*/ 1885822 w 1885822"/>
                <a:gd name="connsiteY2" fmla="*/ 456862 h 1276922"/>
                <a:gd name="connsiteX3" fmla="*/ 1885822 w 1885822"/>
                <a:gd name="connsiteY3" fmla="*/ 456862 h 1276922"/>
                <a:gd name="connsiteX0" fmla="*/ 338109 w 1888151"/>
                <a:gd name="connsiteY0" fmla="*/ 1271363 h 1271363"/>
                <a:gd name="connsiteX1" fmla="*/ 558115 w 1888151"/>
                <a:gd name="connsiteY1" fmla="*/ 1270 h 1271363"/>
                <a:gd name="connsiteX2" fmla="*/ 1888151 w 1888151"/>
                <a:gd name="connsiteY2" fmla="*/ 451303 h 1271363"/>
                <a:gd name="connsiteX3" fmla="*/ 1888151 w 1888151"/>
                <a:gd name="connsiteY3" fmla="*/ 451303 h 1271363"/>
                <a:gd name="connsiteX0" fmla="*/ 235023 w 2304826"/>
                <a:gd name="connsiteY0" fmla="*/ 596026 h 704540"/>
                <a:gd name="connsiteX1" fmla="*/ 974790 w 2304826"/>
                <a:gd name="connsiteY1" fmla="*/ 254508 h 704540"/>
                <a:gd name="connsiteX2" fmla="*/ 2304826 w 2304826"/>
                <a:gd name="connsiteY2" fmla="*/ 704541 h 704540"/>
                <a:gd name="connsiteX3" fmla="*/ 2304826 w 2304826"/>
                <a:gd name="connsiteY3" fmla="*/ 704541 h 704540"/>
                <a:gd name="connsiteX0" fmla="*/ -1 w 2069802"/>
                <a:gd name="connsiteY0" fmla="*/ 342796 h 451311"/>
                <a:gd name="connsiteX1" fmla="*/ 739766 w 2069802"/>
                <a:gd name="connsiteY1" fmla="*/ 1278 h 451311"/>
                <a:gd name="connsiteX2" fmla="*/ 2069802 w 2069802"/>
                <a:gd name="connsiteY2" fmla="*/ 451311 h 451311"/>
                <a:gd name="connsiteX3" fmla="*/ 2069802 w 2069802"/>
                <a:gd name="connsiteY3" fmla="*/ 451311 h 451311"/>
                <a:gd name="connsiteX0" fmla="*/ 1 w 2069804"/>
                <a:gd name="connsiteY0" fmla="*/ 121960 h 230475"/>
                <a:gd name="connsiteX1" fmla="*/ 1274354 w 2069804"/>
                <a:gd name="connsiteY1" fmla="*/ 29078 h 230475"/>
                <a:gd name="connsiteX2" fmla="*/ 2069804 w 2069804"/>
                <a:gd name="connsiteY2" fmla="*/ 230475 h 230475"/>
                <a:gd name="connsiteX3" fmla="*/ 2069804 w 2069804"/>
                <a:gd name="connsiteY3" fmla="*/ 230475 h 230475"/>
              </a:gdLst>
              <a:ahLst/>
              <a:cxnLst>
                <a:cxn ang="0">
                  <a:pos x="connsiteX0" y="connsiteY0"/>
                </a:cxn>
                <a:cxn ang="0">
                  <a:pos x="connsiteX1" y="connsiteY1"/>
                </a:cxn>
                <a:cxn ang="0">
                  <a:pos x="connsiteX2" y="connsiteY2"/>
                </a:cxn>
                <a:cxn ang="0">
                  <a:pos x="connsiteX3" y="connsiteY3"/>
                </a:cxn>
              </a:cxnLst>
              <a:rect l="l" t="t" r="r" b="b"/>
              <a:pathLst>
                <a:path w="2069804" h="230475">
                  <a:moveTo>
                    <a:pt x="1" y="121960"/>
                  </a:moveTo>
                  <a:cubicBezTo>
                    <a:pt x="1119888" y="-60764"/>
                    <a:pt x="929387" y="10992"/>
                    <a:pt x="1274354" y="29078"/>
                  </a:cubicBezTo>
                  <a:cubicBezTo>
                    <a:pt x="1619321" y="47164"/>
                    <a:pt x="1937229" y="196909"/>
                    <a:pt x="2069804" y="230475"/>
                  </a:cubicBezTo>
                  <a:lnTo>
                    <a:pt x="2069804" y="230475"/>
                  </a:lnTo>
                </a:path>
              </a:pathLst>
            </a:custGeom>
            <a:ln w="76200" cmpd="sng">
              <a:solidFill>
                <a:srgbClr val="E46C0A"/>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Freeform 23"/>
            <p:cNvSpPr/>
            <p:nvPr/>
          </p:nvSpPr>
          <p:spPr>
            <a:xfrm rot="20136588">
              <a:off x="2711838" y="3002652"/>
              <a:ext cx="1795292" cy="482015"/>
            </a:xfrm>
            <a:custGeom>
              <a:avLst/>
              <a:gdLst>
                <a:gd name="connsiteX0" fmla="*/ 0 w 1999651"/>
                <a:gd name="connsiteY0" fmla="*/ 3180008 h 3180008"/>
                <a:gd name="connsiteX1" fmla="*/ 700019 w 1999651"/>
                <a:gd name="connsiteY1" fmla="*/ 619821 h 3180008"/>
                <a:gd name="connsiteX2" fmla="*/ 1900052 w 1999651"/>
                <a:gd name="connsiteY2" fmla="*/ 39779 h 3180008"/>
                <a:gd name="connsiteX3" fmla="*/ 1930053 w 1999651"/>
                <a:gd name="connsiteY3" fmla="*/ 49780 h 3180008"/>
                <a:gd name="connsiteX0" fmla="*/ 0 w 2754829"/>
                <a:gd name="connsiteY0" fmla="*/ 3157615 h 3157615"/>
                <a:gd name="connsiteX1" fmla="*/ 700019 w 2754829"/>
                <a:gd name="connsiteY1" fmla="*/ 597428 h 3157615"/>
                <a:gd name="connsiteX2" fmla="*/ 1900052 w 2754829"/>
                <a:gd name="connsiteY2" fmla="*/ 17386 h 3157615"/>
                <a:gd name="connsiteX3" fmla="*/ 2754829 w 2754829"/>
                <a:gd name="connsiteY3" fmla="*/ 140185 h 3157615"/>
                <a:gd name="connsiteX0" fmla="*/ 215060 w 2969889"/>
                <a:gd name="connsiteY0" fmla="*/ 3191859 h 3191859"/>
                <a:gd name="connsiteX1" fmla="*/ 90303 w 2969889"/>
                <a:gd name="connsiteY1" fmla="*/ 1173105 h 3191859"/>
                <a:gd name="connsiteX2" fmla="*/ 2115112 w 2969889"/>
                <a:gd name="connsiteY2" fmla="*/ 51630 h 3191859"/>
                <a:gd name="connsiteX3" fmla="*/ 2969889 w 2969889"/>
                <a:gd name="connsiteY3" fmla="*/ 174429 h 3191859"/>
                <a:gd name="connsiteX0" fmla="*/ 200614 w 2955443"/>
                <a:gd name="connsiteY0" fmla="*/ 3191859 h 3191859"/>
                <a:gd name="connsiteX1" fmla="*/ 75857 w 2955443"/>
                <a:gd name="connsiteY1" fmla="*/ 1173105 h 3191859"/>
                <a:gd name="connsiteX2" fmla="*/ 2100666 w 2955443"/>
                <a:gd name="connsiteY2" fmla="*/ 51630 h 3191859"/>
                <a:gd name="connsiteX3" fmla="*/ 2955443 w 2955443"/>
                <a:gd name="connsiteY3" fmla="*/ 174429 h 3191859"/>
                <a:gd name="connsiteX0" fmla="*/ 272467 w 3027296"/>
                <a:gd name="connsiteY0" fmla="*/ 3017430 h 3017430"/>
                <a:gd name="connsiteX1" fmla="*/ 147710 w 3027296"/>
                <a:gd name="connsiteY1" fmla="*/ 998676 h 3017430"/>
                <a:gd name="connsiteX2" fmla="*/ 3027296 w 3027296"/>
                <a:gd name="connsiteY2" fmla="*/ 0 h 3017430"/>
                <a:gd name="connsiteX0" fmla="*/ 184989 w 1608928"/>
                <a:gd name="connsiteY0" fmla="*/ 3186628 h 3186628"/>
                <a:gd name="connsiteX1" fmla="*/ 60232 w 1608928"/>
                <a:gd name="connsiteY1" fmla="*/ 1167874 h 3186628"/>
                <a:gd name="connsiteX2" fmla="*/ 1608928 w 1608928"/>
                <a:gd name="connsiteY2" fmla="*/ 0 h 3186628"/>
                <a:gd name="connsiteX0" fmla="*/ 207443 w 1989613"/>
                <a:gd name="connsiteY0" fmla="*/ 2104588 h 2104588"/>
                <a:gd name="connsiteX1" fmla="*/ 82686 w 1989613"/>
                <a:gd name="connsiteY1" fmla="*/ 85834 h 2104588"/>
                <a:gd name="connsiteX2" fmla="*/ 1989613 w 1989613"/>
                <a:gd name="connsiteY2" fmla="*/ 225132 h 2104588"/>
                <a:gd name="connsiteX0" fmla="*/ 207443 w 1989613"/>
                <a:gd name="connsiteY0" fmla="*/ 2559771 h 2559771"/>
                <a:gd name="connsiteX1" fmla="*/ 82686 w 1989613"/>
                <a:gd name="connsiteY1" fmla="*/ 541017 h 2559771"/>
                <a:gd name="connsiteX2" fmla="*/ 1989613 w 1989613"/>
                <a:gd name="connsiteY2" fmla="*/ 680315 h 2559771"/>
                <a:gd name="connsiteX0" fmla="*/ 1 w 1782171"/>
                <a:gd name="connsiteY0" fmla="*/ 2479853 h 2479853"/>
                <a:gd name="connsiteX1" fmla="*/ 372636 w 1782171"/>
                <a:gd name="connsiteY1" fmla="*/ 706816 h 2479853"/>
                <a:gd name="connsiteX2" fmla="*/ 1782171 w 1782171"/>
                <a:gd name="connsiteY2" fmla="*/ 600397 h 2479853"/>
                <a:gd name="connsiteX0" fmla="*/ 0 w 1782170"/>
                <a:gd name="connsiteY0" fmla="*/ 2617089 h 2617089"/>
                <a:gd name="connsiteX1" fmla="*/ 372635 w 1782170"/>
                <a:gd name="connsiteY1" fmla="*/ 844052 h 2617089"/>
                <a:gd name="connsiteX2" fmla="*/ 1782170 w 1782170"/>
                <a:gd name="connsiteY2" fmla="*/ 737633 h 2617089"/>
                <a:gd name="connsiteX0" fmla="*/ 0 w 1782170"/>
                <a:gd name="connsiteY0" fmla="*/ 2529076 h 2529076"/>
                <a:gd name="connsiteX1" fmla="*/ 372635 w 1782170"/>
                <a:gd name="connsiteY1" fmla="*/ 756039 h 2529076"/>
                <a:gd name="connsiteX2" fmla="*/ 1782170 w 1782170"/>
                <a:gd name="connsiteY2" fmla="*/ 649620 h 2529076"/>
                <a:gd name="connsiteX0" fmla="*/ 0 w 1782170"/>
                <a:gd name="connsiteY0" fmla="*/ 2566087 h 2566087"/>
                <a:gd name="connsiteX1" fmla="*/ 372635 w 1782170"/>
                <a:gd name="connsiteY1" fmla="*/ 793050 h 2566087"/>
                <a:gd name="connsiteX2" fmla="*/ 1782170 w 1782170"/>
                <a:gd name="connsiteY2" fmla="*/ 686631 h 2566087"/>
                <a:gd name="connsiteX0" fmla="*/ 0 w 1782170"/>
                <a:gd name="connsiteY0" fmla="*/ 2507025 h 2507025"/>
                <a:gd name="connsiteX1" fmla="*/ 372635 w 1782170"/>
                <a:gd name="connsiteY1" fmla="*/ 733988 h 2507025"/>
                <a:gd name="connsiteX2" fmla="*/ 1782170 w 1782170"/>
                <a:gd name="connsiteY2" fmla="*/ 627569 h 2507025"/>
                <a:gd name="connsiteX0" fmla="*/ 0 w 1782170"/>
                <a:gd name="connsiteY0" fmla="*/ 2482650 h 2482650"/>
                <a:gd name="connsiteX1" fmla="*/ 372635 w 1782170"/>
                <a:gd name="connsiteY1" fmla="*/ 709613 h 2482650"/>
                <a:gd name="connsiteX2" fmla="*/ 1782170 w 1782170"/>
                <a:gd name="connsiteY2" fmla="*/ 603194 h 2482650"/>
                <a:gd name="connsiteX0" fmla="*/ 0 w 1682632"/>
                <a:gd name="connsiteY0" fmla="*/ 2006491 h 2006490"/>
                <a:gd name="connsiteX1" fmla="*/ 273097 w 1682632"/>
                <a:gd name="connsiteY1" fmla="*/ 688618 h 2006490"/>
                <a:gd name="connsiteX2" fmla="*/ 1682632 w 1682632"/>
                <a:gd name="connsiteY2" fmla="*/ 582199 h 2006490"/>
                <a:gd name="connsiteX0" fmla="*/ 4302 w 1686934"/>
                <a:gd name="connsiteY0" fmla="*/ 2006491 h 2006492"/>
                <a:gd name="connsiteX1" fmla="*/ 277399 w 1686934"/>
                <a:gd name="connsiteY1" fmla="*/ 688618 h 2006492"/>
                <a:gd name="connsiteX2" fmla="*/ 1686934 w 1686934"/>
                <a:gd name="connsiteY2" fmla="*/ 582199 h 2006492"/>
                <a:gd name="connsiteX0" fmla="*/ 3181 w 1685813"/>
                <a:gd name="connsiteY0" fmla="*/ 2043025 h 2043024"/>
                <a:gd name="connsiteX1" fmla="*/ 276278 w 1685813"/>
                <a:gd name="connsiteY1" fmla="*/ 725152 h 2043024"/>
                <a:gd name="connsiteX2" fmla="*/ 1685813 w 1685813"/>
                <a:gd name="connsiteY2" fmla="*/ 618733 h 2043024"/>
                <a:gd name="connsiteX0" fmla="*/ 16608 w 1699240"/>
                <a:gd name="connsiteY0" fmla="*/ 2104970 h 2104971"/>
                <a:gd name="connsiteX1" fmla="*/ 202227 w 1699240"/>
                <a:gd name="connsiteY1" fmla="*/ 600078 h 2104971"/>
                <a:gd name="connsiteX2" fmla="*/ 1699240 w 1699240"/>
                <a:gd name="connsiteY2" fmla="*/ 680678 h 2104971"/>
                <a:gd name="connsiteX0" fmla="*/ 62367 w 1744999"/>
                <a:gd name="connsiteY0" fmla="*/ 2152711 h 2152710"/>
                <a:gd name="connsiteX1" fmla="*/ 247986 w 1744999"/>
                <a:gd name="connsiteY1" fmla="*/ 647819 h 2152710"/>
                <a:gd name="connsiteX2" fmla="*/ 1744999 w 1744999"/>
                <a:gd name="connsiteY2" fmla="*/ 728419 h 2152710"/>
                <a:gd name="connsiteX0" fmla="*/ 111538 w 1794170"/>
                <a:gd name="connsiteY0" fmla="*/ 2214781 h 2214782"/>
                <a:gd name="connsiteX1" fmla="*/ 212073 w 1794170"/>
                <a:gd name="connsiteY1" fmla="*/ 562535 h 2214782"/>
                <a:gd name="connsiteX2" fmla="*/ 1794170 w 1794170"/>
                <a:gd name="connsiteY2" fmla="*/ 790489 h 2214782"/>
                <a:gd name="connsiteX0" fmla="*/ 164 w 3021126"/>
                <a:gd name="connsiteY0" fmla="*/ 552594 h 619406"/>
                <a:gd name="connsiteX1" fmla="*/ 1439029 w 3021126"/>
                <a:gd name="connsiteY1" fmla="*/ 391452 h 619406"/>
                <a:gd name="connsiteX2" fmla="*/ 3021126 w 3021126"/>
                <a:gd name="connsiteY2" fmla="*/ 619406 h 619406"/>
                <a:gd name="connsiteX0" fmla="*/ 166 w 3070576"/>
                <a:gd name="connsiteY0" fmla="*/ 768545 h 768544"/>
                <a:gd name="connsiteX1" fmla="*/ 1439031 w 3070576"/>
                <a:gd name="connsiteY1" fmla="*/ 607403 h 768544"/>
                <a:gd name="connsiteX2" fmla="*/ 3070576 w 3070576"/>
                <a:gd name="connsiteY2" fmla="*/ 549693 h 768544"/>
                <a:gd name="connsiteX0" fmla="*/ 166 w 3070576"/>
                <a:gd name="connsiteY0" fmla="*/ 218851 h 529097"/>
                <a:gd name="connsiteX1" fmla="*/ 1439031 w 3070576"/>
                <a:gd name="connsiteY1" fmla="*/ 57709 h 529097"/>
                <a:gd name="connsiteX2" fmla="*/ 3070576 w 3070576"/>
                <a:gd name="connsiteY2" fmla="*/ -1 h 529097"/>
                <a:gd name="connsiteX0" fmla="*/ 166 w 3070576"/>
                <a:gd name="connsiteY0" fmla="*/ 218851 h 1180059"/>
                <a:gd name="connsiteX1" fmla="*/ 1439031 w 3070576"/>
                <a:gd name="connsiteY1" fmla="*/ 57709 h 1180059"/>
                <a:gd name="connsiteX2" fmla="*/ 3070576 w 3070576"/>
                <a:gd name="connsiteY2" fmla="*/ -1 h 1180059"/>
                <a:gd name="connsiteX0" fmla="*/ 298 w 3070708"/>
                <a:gd name="connsiteY0" fmla="*/ 218851 h 1861874"/>
                <a:gd name="connsiteX1" fmla="*/ 1019296 w 3070708"/>
                <a:gd name="connsiteY1" fmla="*/ 1723799 h 1861874"/>
                <a:gd name="connsiteX2" fmla="*/ 3070708 w 3070708"/>
                <a:gd name="connsiteY2" fmla="*/ -1 h 1861874"/>
                <a:gd name="connsiteX0" fmla="*/ 426 w 3070836"/>
                <a:gd name="connsiteY0" fmla="*/ 218851 h 2159666"/>
                <a:gd name="connsiteX1" fmla="*/ 1019424 w 3070836"/>
                <a:gd name="connsiteY1" fmla="*/ 1723799 h 2159666"/>
                <a:gd name="connsiteX2" fmla="*/ 3070836 w 3070836"/>
                <a:gd name="connsiteY2" fmla="*/ -1 h 2159666"/>
              </a:gdLst>
              <a:ahLst/>
              <a:cxnLst>
                <a:cxn ang="0">
                  <a:pos x="connsiteX0" y="connsiteY0"/>
                </a:cxn>
                <a:cxn ang="0">
                  <a:pos x="connsiteX1" y="connsiteY1"/>
                </a:cxn>
                <a:cxn ang="0">
                  <a:pos x="connsiteX2" y="connsiteY2"/>
                </a:cxn>
              </a:cxnLst>
              <a:rect l="l" t="t" r="r" b="b"/>
              <a:pathLst>
                <a:path w="3070836" h="2159666">
                  <a:moveTo>
                    <a:pt x="426" y="218851"/>
                  </a:moveTo>
                  <a:cubicBezTo>
                    <a:pt x="-14135" y="-176326"/>
                    <a:pt x="344647" y="1074647"/>
                    <a:pt x="1019424" y="1723799"/>
                  </a:cubicBezTo>
                  <a:cubicBezTo>
                    <a:pt x="1694201" y="2372951"/>
                    <a:pt x="1821449" y="2639589"/>
                    <a:pt x="3070836" y="-1"/>
                  </a:cubicBezTo>
                </a:path>
              </a:pathLst>
            </a:custGeom>
            <a:ln w="76200" cmpd="sng">
              <a:solidFill>
                <a:srgbClr val="E46C0A"/>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4" name="Rectangle 13"/>
            <p:cNvSpPr/>
            <p:nvPr/>
          </p:nvSpPr>
          <p:spPr>
            <a:xfrm>
              <a:off x="685799" y="1981200"/>
              <a:ext cx="2743200" cy="479464"/>
            </a:xfrm>
            <a:prstGeom prst="rect">
              <a:avLst/>
            </a:prstGeom>
          </p:spPr>
          <p:txBody>
            <a:bodyPr wrap="square">
              <a:spAutoFit/>
            </a:bodyPr>
            <a:lstStyle/>
            <a:p>
              <a:pPr algn="ctr"/>
              <a:r>
                <a:rPr lang="en-US" sz="2000" b="1" dirty="0" smtClean="0">
                  <a:solidFill>
                    <a:schemeClr val="bg1"/>
                  </a:solidFill>
                </a:rPr>
                <a:t>Model Inputs</a:t>
              </a:r>
              <a:endParaRPr lang="en-US" sz="2000" b="1" dirty="0">
                <a:solidFill>
                  <a:schemeClr val="bg1"/>
                </a:solidFill>
              </a:endParaRPr>
            </a:p>
          </p:txBody>
        </p:sp>
        <p:pic>
          <p:nvPicPr>
            <p:cNvPr id="4" name="Picture 3" descr="guy.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267200"/>
              <a:ext cx="1737216" cy="2340670"/>
            </a:xfrm>
            <a:prstGeom prst="rect">
              <a:avLst/>
            </a:prstGeom>
          </p:spPr>
        </p:pic>
      </p:grpSp>
    </p:spTree>
    <p:extLst>
      <p:ext uri="{BB962C8B-B14F-4D97-AF65-F5344CB8AC3E}">
        <p14:creationId xmlns:p14="http://schemas.microsoft.com/office/powerpoint/2010/main" val="3853836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048000" cy="5518150"/>
          </a:xfrm>
        </p:spPr>
        <p:txBody>
          <a:bodyPr>
            <a:normAutofit/>
          </a:bodyPr>
          <a:lstStyle/>
          <a:p>
            <a:r>
              <a:rPr lang="en-US" dirty="0" smtClean="0"/>
              <a:t>Typical Performance Measures from Texas Package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048000" cy="5518150"/>
          </a:xfrm>
        </p:spPr>
        <p:txBody>
          <a:bodyPr>
            <a:normAutofit/>
          </a:bodyPr>
          <a:lstStyle/>
          <a:p>
            <a:r>
              <a:rPr lang="en-US" dirty="0" smtClean="0"/>
              <a:t>Other Performance Measures from Texas Package</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73050"/>
            <a:ext cx="3048000" cy="5518150"/>
          </a:xfrm>
        </p:spPr>
        <p:txBody>
          <a:bodyPr>
            <a:normAutofit/>
          </a:bodyPr>
          <a:lstStyle/>
          <a:p>
            <a:r>
              <a:rPr lang="en-US" dirty="0" smtClean="0"/>
              <a:t>Other Texas Package Approaches for Specific Analysis Needs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MTP Applications</a:t>
            </a:r>
            <a:endParaRPr lang="en-US" dirty="0"/>
          </a:p>
        </p:txBody>
      </p:sp>
      <p:pic>
        <p:nvPicPr>
          <p:cNvPr id="8"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5410200" y="2362200"/>
            <a:ext cx="2539998" cy="1905000"/>
          </a:xfrm>
          <a:prstGeom prst="rect">
            <a:avLst/>
          </a:prstGeom>
          <a:noFill/>
        </p:spPr>
      </p:pic>
      <p:grpSp>
        <p:nvGrpSpPr>
          <p:cNvPr id="9" name="Group 10"/>
          <p:cNvGrpSpPr/>
          <p:nvPr/>
        </p:nvGrpSpPr>
        <p:grpSpPr>
          <a:xfrm>
            <a:off x="609600" y="1371601"/>
            <a:ext cx="3371850" cy="4398066"/>
            <a:chOff x="609600" y="1371600"/>
            <a:chExt cx="3505200" cy="4572000"/>
          </a:xfrm>
        </p:grpSpPr>
        <p:sp>
          <p:nvSpPr>
            <p:cNvPr id="10" name="Rectangle 9"/>
            <p:cNvSpPr/>
            <p:nvPr/>
          </p:nvSpPr>
          <p:spPr>
            <a:xfrm>
              <a:off x="685800" y="1447800"/>
              <a:ext cx="3429000" cy="4495800"/>
            </a:xfrm>
            <a:prstGeom prst="rect">
              <a:avLst/>
            </a:prstGeom>
            <a:solidFill>
              <a:schemeClr val="bg1"/>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dirty="0">
                <a:solidFill>
                  <a:srgbClr val="2D2D19"/>
                </a:solidFill>
              </a:endParaRPr>
            </a:p>
          </p:txBody>
        </p:sp>
        <p:sp>
          <p:nvSpPr>
            <p:cNvPr id="11" name="Rectangle 10"/>
            <p:cNvSpPr/>
            <p:nvPr/>
          </p:nvSpPr>
          <p:spPr>
            <a:xfrm>
              <a:off x="609600" y="1371600"/>
              <a:ext cx="3429000" cy="4495800"/>
            </a:xfrm>
            <a:prstGeom prst="rect">
              <a:avLst/>
            </a:prstGeom>
            <a:solidFill>
              <a:schemeClr val="accent3"/>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smtClean="0">
                  <a:solidFill>
                    <a:srgbClr val="2D2D19"/>
                  </a:solidFill>
                </a:rPr>
                <a:t>MTP</a:t>
              </a:r>
            </a:p>
            <a:p>
              <a:pPr algn="ctr"/>
              <a:r>
                <a:rPr lang="en-US" sz="4000" b="1" dirty="0" smtClean="0">
                  <a:solidFill>
                    <a:srgbClr val="2D2D19"/>
                  </a:solidFill>
                </a:rPr>
                <a:t>Metropolitan Transportation Plan</a:t>
              </a:r>
              <a:endParaRPr lang="en-US" sz="4000" b="1" dirty="0">
                <a:solidFill>
                  <a:srgbClr val="2D2D19"/>
                </a:solidFill>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traight Connector 3"/>
          <p:cNvSpPr/>
          <p:nvPr/>
        </p:nvSpPr>
        <p:spPr>
          <a:xfrm rot="2107705">
            <a:off x="2547312" y="4557037"/>
            <a:ext cx="1995131" cy="46933"/>
          </a:xfrm>
          <a:custGeom>
            <a:avLst/>
            <a:gdLst/>
            <a:ahLst/>
            <a:cxnLst/>
            <a:rect l="0" t="0" r="0" b="0"/>
            <a:pathLst>
              <a:path>
                <a:moveTo>
                  <a:pt x="0" y="23466"/>
                </a:moveTo>
                <a:lnTo>
                  <a:pt x="1995131" y="23466"/>
                </a:lnTo>
              </a:path>
            </a:pathLst>
          </a:custGeom>
          <a:noFill/>
          <a:scene3d>
            <a:camera prst="orthographicFront"/>
            <a:lightRig rig="flat" dir="t"/>
          </a:scene3d>
          <a:sp3d prstMaterial="matte"/>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0" name="Straight Connector 4"/>
          <p:cNvSpPr/>
          <p:nvPr/>
        </p:nvSpPr>
        <p:spPr>
          <a:xfrm rot="747601">
            <a:off x="2687279" y="3962538"/>
            <a:ext cx="3543062" cy="46933"/>
          </a:xfrm>
          <a:custGeom>
            <a:avLst/>
            <a:gdLst/>
            <a:ahLst/>
            <a:cxnLst/>
            <a:rect l="0" t="0" r="0" b="0"/>
            <a:pathLst>
              <a:path>
                <a:moveTo>
                  <a:pt x="0" y="23466"/>
                </a:moveTo>
                <a:lnTo>
                  <a:pt x="3543062" y="23466"/>
                </a:lnTo>
              </a:path>
            </a:pathLst>
          </a:custGeom>
          <a:noFill/>
          <a:scene3d>
            <a:camera prst="orthographicFront"/>
            <a:lightRig rig="flat" dir="t"/>
          </a:scene3d>
          <a:sp3d prstMaterial="matte"/>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4" name="Straight Connector 5"/>
          <p:cNvSpPr/>
          <p:nvPr/>
        </p:nvSpPr>
        <p:spPr>
          <a:xfrm rot="20963569">
            <a:off x="2695675" y="2880611"/>
            <a:ext cx="3901014" cy="46933"/>
          </a:xfrm>
          <a:custGeom>
            <a:avLst/>
            <a:gdLst/>
            <a:ahLst/>
            <a:cxnLst/>
            <a:rect l="0" t="0" r="0" b="0"/>
            <a:pathLst>
              <a:path>
                <a:moveTo>
                  <a:pt x="0" y="23466"/>
                </a:moveTo>
                <a:lnTo>
                  <a:pt x="3901014" y="23466"/>
                </a:lnTo>
              </a:path>
            </a:pathLst>
          </a:custGeom>
          <a:noFill/>
          <a:scene3d>
            <a:camera prst="orthographicFront"/>
            <a:lightRig rig="flat" dir="t"/>
          </a:scene3d>
          <a:sp3d prstMaterial="matte"/>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sp>
        <p:nvSpPr>
          <p:cNvPr id="15" name="Straight Connector 6"/>
          <p:cNvSpPr/>
          <p:nvPr/>
        </p:nvSpPr>
        <p:spPr>
          <a:xfrm rot="19648362">
            <a:off x="2551131" y="2254029"/>
            <a:ext cx="2267862" cy="46933"/>
          </a:xfrm>
          <a:custGeom>
            <a:avLst/>
            <a:gdLst/>
            <a:ahLst/>
            <a:cxnLst/>
            <a:rect l="0" t="0" r="0" b="0"/>
            <a:pathLst>
              <a:path>
                <a:moveTo>
                  <a:pt x="0" y="23466"/>
                </a:moveTo>
                <a:lnTo>
                  <a:pt x="2267862" y="23466"/>
                </a:lnTo>
              </a:path>
            </a:pathLst>
          </a:custGeom>
          <a:noFill/>
          <a:scene3d>
            <a:camera prst="orthographicFront"/>
            <a:lightRig rig="flat" dir="t"/>
          </a:scene3d>
          <a:sp3d prstMaterial="matte"/>
        </p:spPr>
        <p:style>
          <a:lnRef idx="2">
            <a:schemeClr val="accent3">
              <a:shade val="60000"/>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sp>
      <p:graphicFrame>
        <p:nvGraphicFramePr>
          <p:cNvPr id="4" name="Diagram 3"/>
          <p:cNvGraphicFramePr/>
          <p:nvPr/>
        </p:nvGraphicFramePr>
        <p:xfrm>
          <a:off x="0" y="228600"/>
          <a:ext cx="9144000" cy="647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6"/>
          <p:cNvSpPr>
            <a:spLocks noGrp="1"/>
          </p:cNvSpPr>
          <p:nvPr>
            <p:ph type="title"/>
          </p:nvPr>
        </p:nvSpPr>
        <p:spPr/>
        <p:txBody>
          <a:bodyPr/>
          <a:lstStyle/>
          <a:p>
            <a:r>
              <a:rPr lang="en-US" dirty="0" smtClean="0"/>
              <a:t>Other Applications</a:t>
            </a:r>
            <a:endParaRPr lang="en-US" dirty="0"/>
          </a:p>
        </p:txBody>
      </p:sp>
      <p:grpSp>
        <p:nvGrpSpPr>
          <p:cNvPr id="2" name="Group 10"/>
          <p:cNvGrpSpPr/>
          <p:nvPr/>
        </p:nvGrpSpPr>
        <p:grpSpPr>
          <a:xfrm>
            <a:off x="609600" y="1371601"/>
            <a:ext cx="3371850" cy="4398066"/>
            <a:chOff x="609600" y="1371600"/>
            <a:chExt cx="3505200" cy="4572000"/>
          </a:xfrm>
        </p:grpSpPr>
        <p:sp>
          <p:nvSpPr>
            <p:cNvPr id="12" name="Rectangle 11"/>
            <p:cNvSpPr/>
            <p:nvPr/>
          </p:nvSpPr>
          <p:spPr>
            <a:xfrm>
              <a:off x="685800" y="1447800"/>
              <a:ext cx="3429000" cy="4495800"/>
            </a:xfrm>
            <a:prstGeom prst="rect">
              <a:avLst/>
            </a:prstGeom>
            <a:solidFill>
              <a:schemeClr val="bg1"/>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dirty="0">
                <a:solidFill>
                  <a:srgbClr val="2D2D19"/>
                </a:solidFill>
              </a:endParaRPr>
            </a:p>
          </p:txBody>
        </p:sp>
        <p:sp>
          <p:nvSpPr>
            <p:cNvPr id="13" name="Rectangle 12"/>
            <p:cNvSpPr/>
            <p:nvPr/>
          </p:nvSpPr>
          <p:spPr>
            <a:xfrm>
              <a:off x="609600" y="1371600"/>
              <a:ext cx="3429000" cy="4495800"/>
            </a:xfrm>
            <a:prstGeom prst="rect">
              <a:avLst/>
            </a:prstGeom>
            <a:solidFill>
              <a:schemeClr val="accent3"/>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smtClean="0">
                  <a:solidFill>
                    <a:srgbClr val="2D2D19"/>
                  </a:solidFill>
                </a:rPr>
                <a:t>MTP</a:t>
              </a:r>
            </a:p>
            <a:p>
              <a:pPr algn="ctr"/>
              <a:r>
                <a:rPr lang="en-US" sz="4000" b="1" dirty="0" smtClean="0">
                  <a:solidFill>
                    <a:srgbClr val="2D2D19"/>
                  </a:solidFill>
                </a:rPr>
                <a:t>Metropolitan Transportation Plan</a:t>
              </a:r>
              <a:endParaRPr lang="en-US" sz="4000" b="1" dirty="0">
                <a:solidFill>
                  <a:srgbClr val="2D2D19"/>
                </a:solidFill>
              </a:endParaRPr>
            </a:p>
          </p:txBody>
        </p:sp>
      </p:grpSp>
      <p:pic>
        <p:nvPicPr>
          <p:cNvPr id="8" name="Picture 33" descr="C:\Documents and Settings\k-lorenzini\Local Settings\Temporary Internet Files\Content.IE5\DAA5EAFZ\MC900390816[1].wmf"/>
          <p:cNvPicPr>
            <a:picLocks noChangeAspect="1" noChangeArrowheads="1"/>
          </p:cNvPicPr>
          <p:nvPr/>
        </p:nvPicPr>
        <p:blipFill>
          <a:blip r:embed="rId8" cstate="print"/>
          <a:srcRect/>
          <a:stretch>
            <a:fillRect/>
          </a:stretch>
        </p:blipFill>
        <p:spPr bwMode="auto">
          <a:xfrm>
            <a:off x="7543800" y="228600"/>
            <a:ext cx="1320799" cy="9906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Other Applications</a:t>
            </a:r>
            <a:endParaRPr lang="en-US" dirty="0"/>
          </a:p>
        </p:txBody>
      </p:sp>
      <p:pic>
        <p:nvPicPr>
          <p:cNvPr id="8"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7543800" y="228600"/>
            <a:ext cx="1320799" cy="990600"/>
          </a:xfrm>
          <a:prstGeom prst="rect">
            <a:avLst/>
          </a:prstGeom>
          <a:noFill/>
        </p:spPr>
      </p:pic>
      <p:graphicFrame>
        <p:nvGraphicFramePr>
          <p:cNvPr id="4" name="Diagram 3"/>
          <p:cNvGraphicFramePr/>
          <p:nvPr>
            <p:extLst>
              <p:ext uri="{D42A27DB-BD31-4B8C-83A1-F6EECF244321}">
                <p14:modId xmlns:p14="http://schemas.microsoft.com/office/powerpoint/2010/main" val="2325512226"/>
              </p:ext>
            </p:extLst>
          </p:nvPr>
        </p:nvGraphicFramePr>
        <p:xfrm>
          <a:off x="479612" y="228600"/>
          <a:ext cx="8283388" cy="5867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4" name="Group 10"/>
          <p:cNvGrpSpPr/>
          <p:nvPr/>
        </p:nvGrpSpPr>
        <p:grpSpPr>
          <a:xfrm>
            <a:off x="609600" y="1371601"/>
            <a:ext cx="3371850" cy="4398066"/>
            <a:chOff x="609600" y="1371600"/>
            <a:chExt cx="3505200" cy="4572000"/>
          </a:xfrm>
        </p:grpSpPr>
        <p:sp>
          <p:nvSpPr>
            <p:cNvPr id="15" name="Rectangle 14"/>
            <p:cNvSpPr/>
            <p:nvPr/>
          </p:nvSpPr>
          <p:spPr>
            <a:xfrm>
              <a:off x="685800" y="1447800"/>
              <a:ext cx="3429000" cy="4495800"/>
            </a:xfrm>
            <a:prstGeom prst="rect">
              <a:avLst/>
            </a:prstGeom>
            <a:solidFill>
              <a:schemeClr val="bg1"/>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dirty="0">
                <a:solidFill>
                  <a:srgbClr val="2D2D19"/>
                </a:solidFill>
              </a:endParaRPr>
            </a:p>
          </p:txBody>
        </p:sp>
        <p:sp>
          <p:nvSpPr>
            <p:cNvPr id="16" name="Rectangle 15"/>
            <p:cNvSpPr/>
            <p:nvPr/>
          </p:nvSpPr>
          <p:spPr>
            <a:xfrm>
              <a:off x="609600" y="1371600"/>
              <a:ext cx="3429000" cy="4495800"/>
            </a:xfrm>
            <a:prstGeom prst="rect">
              <a:avLst/>
            </a:prstGeom>
            <a:solidFill>
              <a:schemeClr val="accent3"/>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smtClean="0">
                  <a:solidFill>
                    <a:srgbClr val="2D2D19"/>
                  </a:solidFill>
                </a:rPr>
                <a:t>MTP</a:t>
              </a:r>
            </a:p>
            <a:p>
              <a:pPr algn="ctr"/>
              <a:r>
                <a:rPr lang="en-US" sz="4000" b="1" dirty="0" smtClean="0">
                  <a:solidFill>
                    <a:srgbClr val="2D2D19"/>
                  </a:solidFill>
                </a:rPr>
                <a:t>Metropolitan Transportation Plan</a:t>
              </a:r>
              <a:endParaRPr lang="en-US" sz="4000" b="1" dirty="0">
                <a:solidFill>
                  <a:srgbClr val="2D2D19"/>
                </a:solidFill>
              </a:endParaRP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Model Limitations</a:t>
            </a:r>
            <a:endParaRPr lang="en-US" dirty="0"/>
          </a:p>
        </p:txBody>
      </p:sp>
      <p:sp>
        <p:nvSpPr>
          <p:cNvPr id="26" name="Right Arrow 25"/>
          <p:cNvSpPr/>
          <p:nvPr/>
        </p:nvSpPr>
        <p:spPr>
          <a:xfrm>
            <a:off x="4191000" y="3497150"/>
            <a:ext cx="1524000" cy="1828800"/>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2D2D19"/>
                </a:solidFill>
              </a:rPr>
              <a:t>Apply</a:t>
            </a:r>
            <a:endParaRPr lang="en-US" sz="28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587225" y="1451874"/>
            <a:ext cx="3175775" cy="4178876"/>
          </a:xfrm>
          <a:prstGeom prst="rect">
            <a:avLst/>
          </a:prstGeom>
        </p:spPr>
      </p:pic>
      <p:pic>
        <p:nvPicPr>
          <p:cNvPr id="11" name="Picture 33" descr="C:\Documents and Settings\k-lorenzini\Local Settings\Temporary Internet Files\Content.IE5\DAA5EAFZ\MC900390816[1].wmf"/>
          <p:cNvPicPr>
            <a:picLocks noChangeAspect="1" noChangeArrowheads="1"/>
          </p:cNvPicPr>
          <p:nvPr/>
        </p:nvPicPr>
        <p:blipFill>
          <a:blip r:embed="rId4" cstate="print"/>
          <a:srcRect/>
          <a:stretch>
            <a:fillRect/>
          </a:stretch>
        </p:blipFill>
        <p:spPr bwMode="auto">
          <a:xfrm>
            <a:off x="7824018" y="152400"/>
            <a:ext cx="1117599" cy="838200"/>
          </a:xfrm>
          <a:prstGeom prst="rect">
            <a:avLst/>
          </a:prstGeom>
          <a:noFill/>
        </p:spPr>
      </p:pic>
      <p:pic>
        <p:nvPicPr>
          <p:cNvPr id="7" name="Picture 2"/>
          <p:cNvPicPr>
            <a:picLocks noChangeAspect="1" noChangeArrowheads="1"/>
          </p:cNvPicPr>
          <p:nvPr/>
        </p:nvPicPr>
        <p:blipFill>
          <a:blip r:embed="rId5" cstate="print"/>
          <a:srcRect/>
          <a:stretch>
            <a:fillRect/>
          </a:stretch>
        </p:blipFill>
        <p:spPr bwMode="auto">
          <a:xfrm>
            <a:off x="152400" y="1528064"/>
            <a:ext cx="4352544" cy="4110736"/>
          </a:xfrm>
          <a:prstGeom prst="rect">
            <a:avLst/>
          </a:prstGeom>
          <a:noFill/>
          <a:ln w="9525">
            <a:noFill/>
            <a:miter lim="800000"/>
            <a:headEnd/>
            <a:tailEnd/>
          </a:ln>
          <a:effectLst/>
        </p:spPr>
      </p:pic>
      <p:sp>
        <p:nvSpPr>
          <p:cNvPr id="9" name="Left-Right Arrow 8"/>
          <p:cNvSpPr/>
          <p:nvPr/>
        </p:nvSpPr>
        <p:spPr>
          <a:xfrm>
            <a:off x="1371600" y="48768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Micro-level Analysis?   </a:t>
            </a:r>
            <a:r>
              <a:rPr lang="en-US" dirty="0" smtClean="0">
                <a:solidFill>
                  <a:srgbClr val="FFC000"/>
                </a:solidFill>
              </a:rPr>
              <a:t>NO</a:t>
            </a:r>
            <a:endParaRPr lang="en-US" dirty="0">
              <a:solidFill>
                <a:srgbClr val="FFC000"/>
              </a:solidFill>
            </a:endParaRPr>
          </a:p>
        </p:txBody>
      </p:sp>
      <p:pic>
        <p:nvPicPr>
          <p:cNvPr id="2050" name="Picture 2"/>
          <p:cNvPicPr>
            <a:picLocks noChangeAspect="1" noChangeArrowheads="1"/>
          </p:cNvPicPr>
          <p:nvPr/>
        </p:nvPicPr>
        <p:blipFill rotWithShape="1">
          <a:blip r:embed="rId3" cstate="print"/>
          <a:srcRect t="26237"/>
          <a:stretch/>
        </p:blipFill>
        <p:spPr bwMode="auto">
          <a:xfrm>
            <a:off x="0" y="1326573"/>
            <a:ext cx="9144000" cy="4440382"/>
          </a:xfrm>
          <a:prstGeom prst="rect">
            <a:avLst/>
          </a:prstGeom>
          <a:noFill/>
          <a:ln w="9525">
            <a:noFill/>
            <a:miter lim="800000"/>
            <a:headEnd/>
            <a:tailEnd/>
          </a:ln>
        </p:spPr>
      </p:pic>
      <p:sp>
        <p:nvSpPr>
          <p:cNvPr id="16" name="Rectangle 15"/>
          <p:cNvSpPr/>
          <p:nvPr/>
        </p:nvSpPr>
        <p:spPr>
          <a:xfrm>
            <a:off x="4953000" y="2621973"/>
            <a:ext cx="867545"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TextBox 9"/>
          <p:cNvSpPr txBox="1"/>
          <p:nvPr/>
        </p:nvSpPr>
        <p:spPr>
          <a:xfrm>
            <a:off x="1676400" y="4298373"/>
            <a:ext cx="2209800" cy="1754326"/>
          </a:xfrm>
          <a:prstGeom prst="rect">
            <a:avLst/>
          </a:prstGeom>
          <a:solidFill>
            <a:schemeClr val="bg1"/>
          </a:solidFill>
          <a:ln>
            <a:solidFill>
              <a:schemeClr val="tx1"/>
            </a:solidFill>
          </a:ln>
        </p:spPr>
        <p:txBody>
          <a:bodyPr wrap="squar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sz="3600" b="0" i="0" u="none" strike="noStrike" kern="1200" cap="none" spc="0" normalizeH="0" baseline="0" noProof="0" dirty="0" smtClean="0">
                <a:ln>
                  <a:noFill/>
                </a:ln>
                <a:effectLst/>
                <a:uLnTx/>
                <a:uFillTx/>
                <a:latin typeface="+mj-lt"/>
                <a:ea typeface="+mj-ea"/>
                <a:cs typeface="+mj-cs"/>
              </a:rPr>
              <a:t>A</a:t>
            </a:r>
            <a:r>
              <a:rPr lang="en-US" sz="3600" dirty="0" smtClean="0">
                <a:latin typeface="+mj-lt"/>
                <a:ea typeface="+mj-ea"/>
                <a:cs typeface="+mj-cs"/>
              </a:rPr>
              <a:t>re Direct </a:t>
            </a:r>
            <a:r>
              <a:rPr lang="en-US" sz="3600" dirty="0">
                <a:latin typeface="+mj-lt"/>
                <a:ea typeface="+mj-ea"/>
                <a:cs typeface="+mj-cs"/>
              </a:rPr>
              <a:t>C</a:t>
            </a:r>
            <a:r>
              <a:rPr lang="en-US" sz="3600" dirty="0" smtClean="0">
                <a:latin typeface="+mj-lt"/>
                <a:ea typeface="+mj-ea"/>
                <a:cs typeface="+mj-cs"/>
              </a:rPr>
              <a:t>onnects </a:t>
            </a:r>
            <a:r>
              <a:rPr lang="en-US" sz="3600" dirty="0">
                <a:latin typeface="+mj-lt"/>
                <a:ea typeface="+mj-ea"/>
                <a:cs typeface="+mj-cs"/>
              </a:rPr>
              <a:t>N</a:t>
            </a:r>
            <a:r>
              <a:rPr lang="en-US" sz="3600" dirty="0" smtClean="0">
                <a:latin typeface="+mj-lt"/>
                <a:ea typeface="+mj-ea"/>
                <a:cs typeface="+mj-cs"/>
              </a:rPr>
              <a:t>eeded?</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3" name="TextBox 12"/>
          <p:cNvSpPr txBox="1"/>
          <p:nvPr/>
        </p:nvSpPr>
        <p:spPr>
          <a:xfrm>
            <a:off x="381000" y="1402773"/>
            <a:ext cx="2209800" cy="2308324"/>
          </a:xfrm>
          <a:prstGeom prst="rect">
            <a:avLst/>
          </a:prstGeom>
          <a:solidFill>
            <a:schemeClr val="bg1"/>
          </a:solidFill>
          <a:ln>
            <a:solidFill>
              <a:schemeClr val="tx1"/>
            </a:solidFill>
          </a:ln>
        </p:spPr>
        <p:txBody>
          <a:bodyPr wrap="squar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3600" dirty="0" smtClean="0">
                <a:latin typeface="+mj-lt"/>
                <a:ea typeface="+mj-ea"/>
                <a:cs typeface="+mj-cs"/>
              </a:rPr>
              <a:t>How Long Should Signal Time Be?</a:t>
            </a:r>
            <a:endParaRPr kumimoji="0" lang="en-US" sz="3600" b="0" i="0" u="none" strike="noStrike" kern="1200" cap="none" spc="0" normalizeH="0" baseline="0" noProof="0" dirty="0" smtClean="0">
              <a:ln>
                <a:noFill/>
              </a:ln>
              <a:effectLst/>
              <a:uLnTx/>
              <a:uFillTx/>
              <a:latin typeface="+mj-lt"/>
              <a:ea typeface="+mj-ea"/>
              <a:cs typeface="+mj-cs"/>
            </a:endParaRPr>
          </a:p>
        </p:txBody>
      </p:sp>
      <p:sp>
        <p:nvSpPr>
          <p:cNvPr id="14" name="Oval 13"/>
          <p:cNvSpPr/>
          <p:nvPr/>
        </p:nvSpPr>
        <p:spPr>
          <a:xfrm>
            <a:off x="2971800" y="3307773"/>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5943600" y="1371600"/>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6553200" y="2393373"/>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7543800" y="1859973"/>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8001000" y="2774373"/>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4191000" y="4984173"/>
            <a:ext cx="609600" cy="609600"/>
          </a:xfrm>
          <a:prstGeom prst="ellipse">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Texas Package Applications</a:t>
            </a:r>
            <a:endParaRPr lang="en-US" dirty="0"/>
          </a:p>
        </p:txBody>
      </p:sp>
      <p:pic>
        <p:nvPicPr>
          <p:cNvPr id="12"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838200" y="4114800"/>
            <a:ext cx="1828800" cy="1371601"/>
          </a:xfrm>
          <a:prstGeom prst="rect">
            <a:avLst/>
          </a:prstGeom>
          <a:noFill/>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313"/>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k-lorenzini\Local Settings\Temporary Internet Files\Content.IE5\JFWI82FP\MC900153890[1].wmf"/>
          <p:cNvPicPr>
            <a:picLocks noChangeAspect="1" noChangeArrowheads="1"/>
          </p:cNvPicPr>
          <p:nvPr/>
        </p:nvPicPr>
        <p:blipFill>
          <a:blip r:embed="rId3" cstate="print"/>
          <a:srcRect/>
          <a:stretch>
            <a:fillRect/>
          </a:stretch>
        </p:blipFill>
        <p:spPr bwMode="auto">
          <a:xfrm>
            <a:off x="2129692" y="534218"/>
            <a:ext cx="5096933" cy="5129719"/>
          </a:xfrm>
          <a:prstGeom prst="rect">
            <a:avLst/>
          </a:prstGeom>
          <a:noFill/>
        </p:spPr>
      </p:pic>
      <p:pic>
        <p:nvPicPr>
          <p:cNvPr id="10" name="Picture 9" descr="MTP Plan.png"/>
          <p:cNvPicPr>
            <a:picLocks noChangeAspect="1"/>
          </p:cNvPicPr>
          <p:nvPr/>
        </p:nvPicPr>
        <p:blipFill>
          <a:blip r:embed="rId4" cstate="print"/>
          <a:stretch>
            <a:fillRect/>
          </a:stretch>
        </p:blipFill>
        <p:spPr>
          <a:xfrm>
            <a:off x="6564327" y="273705"/>
            <a:ext cx="1817673" cy="1846872"/>
          </a:xfrm>
          <a:prstGeom prst="rect">
            <a:avLst/>
          </a:prstGeom>
        </p:spPr>
      </p:pic>
      <p:pic>
        <p:nvPicPr>
          <p:cNvPr id="2" name="Picture 1" descr="guy.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0" y="3790628"/>
            <a:ext cx="1484800" cy="200057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sp>
        <p:nvSpPr>
          <p:cNvPr id="22" name="Freeform 21"/>
          <p:cNvSpPr/>
          <p:nvPr/>
        </p:nvSpPr>
        <p:spPr>
          <a:xfrm>
            <a:off x="2285141" y="1654681"/>
            <a:ext cx="4361722" cy="899998"/>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400" kern="1200" dirty="0" smtClean="0"/>
              <a:t>Travel Model Fundamentals</a:t>
            </a:r>
            <a:endParaRPr lang="en-US" sz="2400" kern="1200" dirty="0"/>
          </a:p>
        </p:txBody>
      </p:sp>
      <p:graphicFrame>
        <p:nvGraphicFramePr>
          <p:cNvPr id="23" name="Diagram 22"/>
          <p:cNvGraphicFramePr/>
          <p:nvPr>
            <p:extLst>
              <p:ext uri="{D42A27DB-BD31-4B8C-83A1-F6EECF244321}">
                <p14:modId xmlns:p14="http://schemas.microsoft.com/office/powerpoint/2010/main" val="396387292"/>
              </p:ext>
            </p:extLst>
          </p:nvPr>
        </p:nvGraphicFramePr>
        <p:xfrm>
          <a:off x="762000" y="2716225"/>
          <a:ext cx="7546471" cy="3161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209800" y="53340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4</a:t>
            </a:r>
            <a:r>
              <a:rPr lang="en-US" b="1" dirty="0" smtClean="0">
                <a:solidFill>
                  <a:srgbClr val="2D2D19"/>
                </a:solidFill>
                <a:latin typeface="Arial" pitchFamily="34" charset="0"/>
                <a:cs typeface="Arial" pitchFamily="34" charset="0"/>
              </a:rPr>
              <a:t> </a:t>
            </a:r>
          </a:p>
        </p:txBody>
      </p:sp>
      <p:sp>
        <p:nvSpPr>
          <p:cNvPr id="25" name="Freeform 24"/>
          <p:cNvSpPr/>
          <p:nvPr/>
        </p:nvSpPr>
        <p:spPr>
          <a:xfrm>
            <a:off x="2209800" y="4343400"/>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3</a:t>
            </a:r>
            <a:r>
              <a:rPr lang="en-US" b="1" dirty="0" smtClean="0">
                <a:solidFill>
                  <a:srgbClr val="2D2D19"/>
                </a:solidFill>
                <a:latin typeface="Arial" pitchFamily="34" charset="0"/>
                <a:cs typeface="Arial" pitchFamily="34" charset="0"/>
              </a:rPr>
              <a:t> </a:t>
            </a:r>
          </a:p>
        </p:txBody>
      </p:sp>
      <p:sp>
        <p:nvSpPr>
          <p:cNvPr id="24" name="Freeform 23"/>
          <p:cNvSpPr/>
          <p:nvPr/>
        </p:nvSpPr>
        <p:spPr>
          <a:xfrm>
            <a:off x="2209800" y="3385868"/>
            <a:ext cx="6781800" cy="914400"/>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2</a:t>
            </a:r>
          </a:p>
        </p:txBody>
      </p:sp>
      <p:sp>
        <p:nvSpPr>
          <p:cNvPr id="23" name="Freeform 22"/>
          <p:cNvSpPr/>
          <p:nvPr/>
        </p:nvSpPr>
        <p:spPr>
          <a:xfrm>
            <a:off x="2209800" y="457200"/>
            <a:ext cx="6781800" cy="2846716"/>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olidFill>
            <a:srgbClr val="FFC000"/>
          </a:soli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t" anchorCtr="0">
            <a:noAutofit/>
          </a:bodyPr>
          <a:lstStyle/>
          <a:p>
            <a:pPr lvl="0" defTabSz="1066800">
              <a:spcBef>
                <a:spcPct val="0"/>
              </a:spcBef>
              <a:spcAft>
                <a:spcPts val="900"/>
              </a:spcAft>
            </a:pPr>
            <a:r>
              <a:rPr lang="en-US" sz="3200" b="1" dirty="0" smtClean="0">
                <a:solidFill>
                  <a:srgbClr val="2D2D19"/>
                </a:solidFill>
                <a:latin typeface="Arial" pitchFamily="34" charset="0"/>
                <a:cs typeface="Arial" pitchFamily="34" charset="0"/>
              </a:rPr>
              <a:t>Day 1</a:t>
            </a:r>
          </a:p>
        </p:txBody>
      </p:sp>
      <p:sp>
        <p:nvSpPr>
          <p:cNvPr id="2" name="Title 1"/>
          <p:cNvSpPr>
            <a:spLocks noGrp="1"/>
          </p:cNvSpPr>
          <p:nvPr>
            <p:ph type="title"/>
          </p:nvPr>
        </p:nvSpPr>
        <p:spPr>
          <a:xfrm>
            <a:off x="228600" y="228600"/>
            <a:ext cx="1905000" cy="1143000"/>
          </a:xfrm>
        </p:spPr>
        <p:txBody>
          <a:bodyPr>
            <a:normAutofit fontScale="90000"/>
          </a:bodyPr>
          <a:lstStyle/>
          <a:p>
            <a:r>
              <a:rPr lang="en-US" dirty="0" smtClean="0"/>
              <a:t>Course Agenda</a:t>
            </a:r>
            <a:endParaRPr lang="en-US" dirty="0"/>
          </a:p>
        </p:txBody>
      </p:sp>
      <p:sp>
        <p:nvSpPr>
          <p:cNvPr id="22" name="Freeform 21"/>
          <p:cNvSpPr/>
          <p:nvPr/>
        </p:nvSpPr>
        <p:spPr>
          <a:xfrm>
            <a:off x="4151801" y="680197"/>
            <a:ext cx="4534998" cy="935752"/>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1" numCol="1" spcCol="1270" anchor="ctr" anchorCtr="0">
            <a:noAutofit/>
          </a:bodyPr>
          <a:lstStyle/>
          <a:p>
            <a:pPr lvl="0" algn="ctr" defTabSz="1066800">
              <a:lnSpc>
                <a:spcPct val="90000"/>
              </a:lnSpc>
              <a:spcBef>
                <a:spcPct val="0"/>
              </a:spcBef>
              <a:spcAft>
                <a:spcPct val="35000"/>
              </a:spcAft>
            </a:pPr>
            <a:r>
              <a:rPr lang="en-US" sz="2200" kern="1200" dirty="0" smtClean="0"/>
              <a:t>Travel Model Fundamentals</a:t>
            </a:r>
            <a:endParaRPr lang="en-US" sz="2200" kern="1200" dirty="0"/>
          </a:p>
        </p:txBody>
      </p:sp>
      <p:sp>
        <p:nvSpPr>
          <p:cNvPr id="9" name="Oval 8"/>
          <p:cNvSpPr/>
          <p:nvPr/>
        </p:nvSpPr>
        <p:spPr>
          <a:xfrm>
            <a:off x="3647912" y="534166"/>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1</a:t>
            </a:r>
            <a:endParaRPr lang="en-US" sz="5400" b="1" dirty="0"/>
          </a:p>
        </p:txBody>
      </p:sp>
      <p:grpSp>
        <p:nvGrpSpPr>
          <p:cNvPr id="3" name="Group 22"/>
          <p:cNvGrpSpPr/>
          <p:nvPr/>
        </p:nvGrpSpPr>
        <p:grpSpPr>
          <a:xfrm>
            <a:off x="3647912" y="1469959"/>
            <a:ext cx="5038887" cy="1072613"/>
            <a:chOff x="1295400" y="2286000"/>
            <a:chExt cx="5334000" cy="1135433"/>
          </a:xfrm>
        </p:grpSpPr>
        <p:sp>
          <p:nvSpPr>
            <p:cNvPr id="21" name="Freeform 20"/>
            <p:cNvSpPr/>
            <p:nvPr/>
          </p:nvSpPr>
          <p:spPr>
            <a:xfrm rot="21600000">
              <a:off x="1828800" y="2430878"/>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Model Development Process</a:t>
              </a:r>
            </a:p>
          </p:txBody>
        </p:sp>
        <p:sp>
          <p:nvSpPr>
            <p:cNvPr id="12" name="Oval 11"/>
            <p:cNvSpPr/>
            <p:nvPr/>
          </p:nvSpPr>
          <p:spPr>
            <a:xfrm>
              <a:off x="1295400" y="2286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grpSp>
      <p:grpSp>
        <p:nvGrpSpPr>
          <p:cNvPr id="4" name="Group 23"/>
          <p:cNvGrpSpPr/>
          <p:nvPr/>
        </p:nvGrpSpPr>
        <p:grpSpPr>
          <a:xfrm>
            <a:off x="3647912" y="2405753"/>
            <a:ext cx="5038887" cy="1063444"/>
            <a:chOff x="1295400" y="3276600"/>
            <a:chExt cx="5334000" cy="1125727"/>
          </a:xfrm>
        </p:grpSpPr>
        <p:sp>
          <p:nvSpPr>
            <p:cNvPr id="20" name="Freeform 19"/>
            <p:cNvSpPr/>
            <p:nvPr/>
          </p:nvSpPr>
          <p:spPr>
            <a:xfrm rot="21600000">
              <a:off x="1828800" y="3411772"/>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200" kern="1200" dirty="0" smtClean="0"/>
                <a:t>Key Inputs &amp; Quality Process</a:t>
              </a:r>
            </a:p>
          </p:txBody>
        </p:sp>
        <p:sp>
          <p:nvSpPr>
            <p:cNvPr id="13" name="Oval 12"/>
            <p:cNvSpPr/>
            <p:nvPr/>
          </p:nvSpPr>
          <p:spPr>
            <a:xfrm>
              <a:off x="1295400" y="32766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3</a:t>
              </a:r>
              <a:endParaRPr lang="en-US" sz="5400" b="1" dirty="0"/>
            </a:p>
          </p:txBody>
        </p:sp>
      </p:grpSp>
      <p:sp>
        <p:nvSpPr>
          <p:cNvPr id="19" name="Freeform 18"/>
          <p:cNvSpPr/>
          <p:nvPr/>
        </p:nvSpPr>
        <p:spPr>
          <a:xfrm>
            <a:off x="4151801" y="3585152"/>
            <a:ext cx="4534999" cy="935751"/>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9" rIns="170689" bIns="517610" numCol="1" spcCol="1270" anchor="ctr" anchorCtr="0">
            <a:noAutofit/>
          </a:bodyPr>
          <a:lstStyle/>
          <a:p>
            <a:pPr lvl="0" algn="ctr" defTabSz="1066800">
              <a:lnSpc>
                <a:spcPct val="90000"/>
              </a:lnSpc>
              <a:spcBef>
                <a:spcPct val="0"/>
              </a:spcBef>
              <a:spcAft>
                <a:spcPct val="35000"/>
              </a:spcAft>
            </a:pPr>
            <a:r>
              <a:rPr lang="en-US" sz="2200" kern="1200" dirty="0" smtClean="0"/>
              <a:t>Resources</a:t>
            </a:r>
          </a:p>
        </p:txBody>
      </p:sp>
      <p:sp>
        <p:nvSpPr>
          <p:cNvPr id="14" name="Oval 13"/>
          <p:cNvSpPr/>
          <p:nvPr/>
        </p:nvSpPr>
        <p:spPr>
          <a:xfrm>
            <a:off x="3647912" y="3466629"/>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4</a:t>
            </a:r>
            <a:endParaRPr lang="en-US" sz="5400" b="1" dirty="0"/>
          </a:p>
        </p:txBody>
      </p:sp>
      <p:grpSp>
        <p:nvGrpSpPr>
          <p:cNvPr id="5" name="Group 29"/>
          <p:cNvGrpSpPr/>
          <p:nvPr/>
        </p:nvGrpSpPr>
        <p:grpSpPr>
          <a:xfrm>
            <a:off x="3647912" y="4579546"/>
            <a:ext cx="5038887" cy="1516454"/>
            <a:chOff x="3647912" y="4579546"/>
            <a:chExt cx="5038887" cy="1516454"/>
          </a:xfrm>
        </p:grpSpPr>
        <p:sp>
          <p:nvSpPr>
            <p:cNvPr id="18" name="Freeform 17"/>
            <p:cNvSpPr/>
            <p:nvPr/>
          </p:nvSpPr>
          <p:spPr>
            <a:xfrm>
              <a:off x="4151801" y="4579546"/>
              <a:ext cx="4534998" cy="1516454"/>
            </a:xfrm>
            <a:custGeom>
              <a:avLst/>
              <a:gdLst>
                <a:gd name="connsiteX0" fmla="*/ 0 w 4800600"/>
                <a:gd name="connsiteY0" fmla="*/ 0 h 644053"/>
                <a:gd name="connsiteX1" fmla="*/ 4800600 w 4800600"/>
                <a:gd name="connsiteY1" fmla="*/ 0 h 644053"/>
                <a:gd name="connsiteX2" fmla="*/ 4800600 w 4800600"/>
                <a:gd name="connsiteY2" fmla="*/ 644053 h 644053"/>
                <a:gd name="connsiteX3" fmla="*/ 0 w 4800600"/>
                <a:gd name="connsiteY3" fmla="*/ 644053 h 644053"/>
                <a:gd name="connsiteX4" fmla="*/ 0 w 4800600"/>
                <a:gd name="connsiteY4" fmla="*/ 0 h 644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0" h="644053">
                  <a:moveTo>
                    <a:pt x="0" y="0"/>
                  </a:moveTo>
                  <a:lnTo>
                    <a:pt x="4800600" y="0"/>
                  </a:lnTo>
                  <a:lnTo>
                    <a:pt x="4800600" y="644053"/>
                  </a:lnTo>
                  <a:lnTo>
                    <a:pt x="0" y="644053"/>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200" kern="1200" dirty="0" smtClean="0"/>
                <a:t>Putting It All Together</a:t>
              </a:r>
              <a:endParaRPr lang="en-US" sz="2200" kern="1200" dirty="0"/>
            </a:p>
          </p:txBody>
        </p:sp>
        <p:sp>
          <p:nvSpPr>
            <p:cNvPr id="16" name="Oval 15"/>
            <p:cNvSpPr/>
            <p:nvPr/>
          </p:nvSpPr>
          <p:spPr>
            <a:xfrm>
              <a:off x="3647912" y="4927391"/>
              <a:ext cx="863809" cy="863809"/>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5</a:t>
              </a:r>
              <a:endParaRPr lang="en-US" sz="5400" b="1" dirty="0"/>
            </a:p>
          </p:txBody>
        </p:sp>
      </p:grpSp>
      <p:sp>
        <p:nvSpPr>
          <p:cNvPr id="26" name="Rectangle 25"/>
          <p:cNvSpPr/>
          <p:nvPr/>
        </p:nvSpPr>
        <p:spPr>
          <a:xfrm>
            <a:off x="152400" y="1828800"/>
            <a:ext cx="1981200" cy="3416320"/>
          </a:xfrm>
          <a:prstGeom prst="rect">
            <a:avLst/>
          </a:prstGeom>
        </p:spPr>
        <p:txBody>
          <a:bodyPr wrap="square">
            <a:spAutoFit/>
          </a:bodyPr>
          <a:lstStyle/>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4 days</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Start: 8:30 a.m.</a:t>
            </a: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End: 4:30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Lunch: </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11:30 a.m. – 1:00 p.m.</a:t>
            </a:r>
          </a:p>
          <a:p>
            <a:pPr defTabSz="1066800">
              <a:lnSpc>
                <a:spcPct val="90000"/>
              </a:lnSpc>
              <a:spcBef>
                <a:spcPct val="0"/>
              </a:spcBef>
              <a:spcAft>
                <a:spcPct val="35000"/>
              </a:spcAft>
            </a:pPr>
            <a:endParaRPr lang="en-US" b="1" dirty="0" smtClean="0">
              <a:solidFill>
                <a:srgbClr val="2D2D19"/>
              </a:solidFill>
              <a:latin typeface="Arial" pitchFamily="34" charset="0"/>
              <a:cs typeface="Arial" pitchFamily="34" charset="0"/>
            </a:endParaRPr>
          </a:p>
          <a:p>
            <a:pPr lvl="0" defTabSz="1066800">
              <a:lnSpc>
                <a:spcPct val="90000"/>
              </a:lnSpc>
              <a:spcBef>
                <a:spcPct val="0"/>
              </a:spcBef>
              <a:spcAft>
                <a:spcPct val="35000"/>
              </a:spcAft>
            </a:pPr>
            <a:r>
              <a:rPr lang="en-US" b="1" dirty="0" smtClean="0">
                <a:solidFill>
                  <a:srgbClr val="2D2D19"/>
                </a:solidFill>
                <a:latin typeface="Arial" pitchFamily="34" charset="0"/>
                <a:cs typeface="Arial" pitchFamily="34" charset="0"/>
              </a:rPr>
              <a:t>Breaks:</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10:15 a.m. &amp;</a:t>
            </a:r>
            <a:br>
              <a:rPr lang="en-US" b="1" dirty="0" smtClean="0">
                <a:solidFill>
                  <a:srgbClr val="2D2D19"/>
                </a:solidFill>
                <a:latin typeface="Arial" pitchFamily="34" charset="0"/>
                <a:cs typeface="Arial" pitchFamily="34" charset="0"/>
              </a:rPr>
            </a:br>
            <a:r>
              <a:rPr lang="en-US" b="1" dirty="0" smtClean="0">
                <a:solidFill>
                  <a:srgbClr val="2D2D19"/>
                </a:solidFill>
                <a:latin typeface="Arial" pitchFamily="34" charset="0"/>
                <a:cs typeface="Arial" pitchFamily="34" charset="0"/>
              </a:rPr>
              <a:t>2:45 p.m.</a:t>
            </a:r>
          </a:p>
        </p:txBody>
      </p:sp>
      <p:sp>
        <p:nvSpPr>
          <p:cNvPr id="27" name="Rectangle 26"/>
          <p:cNvSpPr/>
          <p:nvPr/>
        </p:nvSpPr>
        <p:spPr>
          <a:xfrm>
            <a:off x="7800362" y="0"/>
            <a:ext cx="1343638" cy="1862048"/>
          </a:xfrm>
          <a:prstGeom prst="rect">
            <a:avLst/>
          </a:prstGeom>
        </p:spPr>
        <p:txBody>
          <a:bodyPr wrap="none">
            <a:spAutoFit/>
          </a:bodyPr>
          <a:lstStyle/>
          <a:p>
            <a:r>
              <a:rPr lang="en-US" sz="11500" dirty="0" smtClean="0">
                <a:solidFill>
                  <a:srgbClr val="EE1ED5"/>
                </a:solidFill>
                <a:sym typeface="Wingdings"/>
              </a:rPr>
              <a:t></a:t>
            </a:r>
            <a:endParaRPr lang="en-US" sz="2800" dirty="0">
              <a:solidFill>
                <a:srgbClr val="EE1ED5"/>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76923" y="1600200"/>
            <a:ext cx="7624998" cy="4267200"/>
            <a:chOff x="533400" y="1981201"/>
            <a:chExt cx="8305800" cy="4648199"/>
          </a:xfrm>
        </p:grpSpPr>
        <p:graphicFrame>
          <p:nvGraphicFramePr>
            <p:cNvPr id="11" name="Diagram 10"/>
            <p:cNvGraphicFramePr/>
            <p:nvPr>
              <p:extLst>
                <p:ext uri="{D42A27DB-BD31-4B8C-83A1-F6EECF244321}">
                  <p14:modId xmlns:p14="http://schemas.microsoft.com/office/powerpoint/2010/main" val="1148595957"/>
                </p:ext>
              </p:extLst>
            </p:nvPr>
          </p:nvGraphicFramePr>
          <p:xfrm>
            <a:off x="533400" y="3149600"/>
            <a:ext cx="8305800" cy="347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5"/>
            <p:cNvSpPr/>
            <p:nvPr/>
          </p:nvSpPr>
          <p:spPr>
            <a:xfrm rot="21600000">
              <a:off x="2209801" y="1981201"/>
              <a:ext cx="4800600" cy="990555"/>
            </a:xfrm>
            <a:custGeom>
              <a:avLst/>
              <a:gdLst>
                <a:gd name="connsiteX0" fmla="*/ 0 w 4800600"/>
                <a:gd name="connsiteY0" fmla="*/ 346922 h 990554"/>
                <a:gd name="connsiteX1" fmla="*/ 2276481 w 4800600"/>
                <a:gd name="connsiteY1" fmla="*/ 346922 h 990554"/>
                <a:gd name="connsiteX2" fmla="*/ 2276481 w 4800600"/>
                <a:gd name="connsiteY2" fmla="*/ 247639 h 990554"/>
                <a:gd name="connsiteX3" fmla="*/ 2152662 w 4800600"/>
                <a:gd name="connsiteY3" fmla="*/ 247639 h 990554"/>
                <a:gd name="connsiteX4" fmla="*/ 2400300 w 4800600"/>
                <a:gd name="connsiteY4" fmla="*/ 0 h 990554"/>
                <a:gd name="connsiteX5" fmla="*/ 2647939 w 4800600"/>
                <a:gd name="connsiteY5" fmla="*/ 247639 h 990554"/>
                <a:gd name="connsiteX6" fmla="*/ 2524119 w 4800600"/>
                <a:gd name="connsiteY6" fmla="*/ 247639 h 990554"/>
                <a:gd name="connsiteX7" fmla="*/ 2524119 w 4800600"/>
                <a:gd name="connsiteY7" fmla="*/ 346922 h 990554"/>
                <a:gd name="connsiteX8" fmla="*/ 4800600 w 4800600"/>
                <a:gd name="connsiteY8" fmla="*/ 346922 h 990554"/>
                <a:gd name="connsiteX9" fmla="*/ 4800600 w 4800600"/>
                <a:gd name="connsiteY9" fmla="*/ 990554 h 990554"/>
                <a:gd name="connsiteX10" fmla="*/ 0 w 4800600"/>
                <a:gd name="connsiteY10" fmla="*/ 990554 h 990554"/>
                <a:gd name="connsiteX11" fmla="*/ 0 w 4800600"/>
                <a:gd name="connsiteY11" fmla="*/ 346922 h 9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0600" h="990554">
                  <a:moveTo>
                    <a:pt x="4800600" y="643632"/>
                  </a:moveTo>
                  <a:lnTo>
                    <a:pt x="2524119" y="643632"/>
                  </a:lnTo>
                  <a:lnTo>
                    <a:pt x="2524119" y="742915"/>
                  </a:lnTo>
                  <a:lnTo>
                    <a:pt x="2647938" y="742915"/>
                  </a:lnTo>
                  <a:lnTo>
                    <a:pt x="2400300" y="990553"/>
                  </a:lnTo>
                  <a:lnTo>
                    <a:pt x="2152661" y="742915"/>
                  </a:lnTo>
                  <a:lnTo>
                    <a:pt x="2276481" y="742915"/>
                  </a:lnTo>
                  <a:lnTo>
                    <a:pt x="2276481" y="643632"/>
                  </a:lnTo>
                  <a:lnTo>
                    <a:pt x="0" y="643632"/>
                  </a:lnTo>
                  <a:lnTo>
                    <a:pt x="0" y="1"/>
                  </a:lnTo>
                  <a:lnTo>
                    <a:pt x="4800600" y="1"/>
                  </a:lnTo>
                  <a:lnTo>
                    <a:pt x="4800600" y="643632"/>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70687" tIns="170689" rIns="170688" bIns="517610" numCol="1" spcCol="1270" anchor="ctr" anchorCtr="0">
              <a:noAutofit/>
            </a:bodyPr>
            <a:lstStyle/>
            <a:p>
              <a:pPr lvl="0" algn="ctr" defTabSz="1066800">
                <a:lnSpc>
                  <a:spcPct val="90000"/>
                </a:lnSpc>
                <a:spcBef>
                  <a:spcPct val="0"/>
                </a:spcBef>
                <a:spcAft>
                  <a:spcPct val="35000"/>
                </a:spcAft>
              </a:pPr>
              <a:r>
                <a:rPr lang="en-US" sz="2400" kern="1200" dirty="0" smtClean="0"/>
                <a:t>Model Development Process</a:t>
              </a:r>
            </a:p>
          </p:txBody>
        </p:sp>
      </p:grpSp>
      <p:sp>
        <p:nvSpPr>
          <p:cNvPr id="2" name="Title 1"/>
          <p:cNvSpPr>
            <a:spLocks noGrp="1"/>
          </p:cNvSpPr>
          <p:nvPr>
            <p:ph type="title"/>
          </p:nvPr>
        </p:nvSpPr>
        <p:spPr/>
        <p:txBody>
          <a:bodyPr/>
          <a:lstStyle/>
          <a:p>
            <a:r>
              <a:rPr lang="en-US" dirty="0" smtClean="0"/>
              <a:t>Lesson        Learning Objectives</a:t>
            </a:r>
            <a:endParaRPr lang="en-US" dirty="0"/>
          </a:p>
        </p:txBody>
      </p:sp>
      <p:sp>
        <p:nvSpPr>
          <p:cNvPr id="9" name="Oval 8"/>
          <p:cNvSpPr/>
          <p:nvPr/>
        </p:nvSpPr>
        <p:spPr>
          <a:xfrm>
            <a:off x="2133600" y="381000"/>
            <a:ext cx="914400" cy="914400"/>
          </a:xfrm>
          <a:prstGeom prst="ellipse">
            <a:avLst/>
          </a:prstGeom>
          <a:solidFill>
            <a:srgbClr val="00B0F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smtClean="0"/>
              <a:t>2</a:t>
            </a:r>
            <a:endParaRPr lang="en-US" sz="5400"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MPO Responsibilities Related to Models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MPO? TMA?</a:t>
            </a:r>
            <a:endParaRPr lang="en-US" dirty="0"/>
          </a:p>
        </p:txBody>
      </p:sp>
      <p:sp>
        <p:nvSpPr>
          <p:cNvPr id="3" name="Content Placeholder 2"/>
          <p:cNvSpPr>
            <a:spLocks noGrp="1"/>
          </p:cNvSpPr>
          <p:nvPr>
            <p:ph idx="1"/>
          </p:nvPr>
        </p:nvSpPr>
        <p:spPr/>
        <p:txBody>
          <a:bodyPr/>
          <a:lstStyle/>
          <a:p>
            <a:r>
              <a:rPr lang="en-US" dirty="0" smtClean="0"/>
              <a:t>A Metropolitan Planning Organization (MPO) is designated for urbanized areas with population over 50,000.</a:t>
            </a:r>
          </a:p>
          <a:p>
            <a:r>
              <a:rPr lang="en-US" dirty="0" smtClean="0"/>
              <a:t>A Transportation Management Area (TMA) is an MPO with population over 200,000.</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verse meeting.jpg"/>
          <p:cNvPicPr>
            <a:picLocks noChangeAspect="1"/>
          </p:cNvPicPr>
          <p:nvPr/>
        </p:nvPicPr>
        <p:blipFill>
          <a:blip r:embed="rId3" cstate="print">
            <a:duotone>
              <a:schemeClr val="bg2">
                <a:shade val="45000"/>
                <a:satMod val="135000"/>
              </a:schemeClr>
              <a:prstClr val="white"/>
            </a:duotone>
          </a:blip>
          <a:srcRec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Planning Process</a:t>
            </a:r>
            <a:endParaRPr lang="en-US" dirty="0"/>
          </a:p>
        </p:txBody>
      </p:sp>
      <p:graphicFrame>
        <p:nvGraphicFramePr>
          <p:cNvPr id="6" name="Diagram 5"/>
          <p:cNvGraphicFramePr/>
          <p:nvPr/>
        </p:nvGraphicFramePr>
        <p:xfrm>
          <a:off x="76200" y="1371600"/>
          <a:ext cx="4800600" cy="5181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Content Placeholder 7"/>
          <p:cNvSpPr>
            <a:spLocks noGrp="1"/>
          </p:cNvSpPr>
          <p:nvPr>
            <p:ph idx="1"/>
          </p:nvPr>
        </p:nvSpPr>
        <p:spPr>
          <a:xfrm>
            <a:off x="4572000" y="2133601"/>
            <a:ext cx="4114800" cy="3048000"/>
          </a:xfrm>
        </p:spPr>
        <p:txBody>
          <a:bodyPr>
            <a:normAutofit fontScale="92500" lnSpcReduction="10000"/>
          </a:bodyPr>
          <a:lstStyle/>
          <a:p>
            <a:pPr algn="ctr">
              <a:buNone/>
            </a:pPr>
            <a:r>
              <a:rPr lang="en-US" sz="4800" dirty="0" smtClean="0"/>
              <a:t>3 Cs</a:t>
            </a:r>
          </a:p>
          <a:p>
            <a:pPr algn="ctr">
              <a:buNone/>
            </a:pPr>
            <a:r>
              <a:rPr lang="en-US" sz="4800" dirty="0" smtClean="0"/>
              <a:t>Continuing</a:t>
            </a:r>
          </a:p>
          <a:p>
            <a:pPr algn="ctr">
              <a:buNone/>
            </a:pPr>
            <a:r>
              <a:rPr lang="en-US" sz="4800" dirty="0" smtClean="0"/>
              <a:t>Comprehensive</a:t>
            </a:r>
          </a:p>
          <a:p>
            <a:pPr algn="ctr">
              <a:buNone/>
            </a:pPr>
            <a:r>
              <a:rPr lang="en-US" sz="4800" dirty="0" smtClean="0"/>
              <a:t>Cooperative</a:t>
            </a:r>
            <a:endParaRPr lang="en-US" sz="4800" dirty="0"/>
          </a:p>
        </p:txBody>
      </p:sp>
      <p:sp>
        <p:nvSpPr>
          <p:cNvPr id="3" name="Rectangle 2"/>
          <p:cNvSpPr/>
          <p:nvPr/>
        </p:nvSpPr>
        <p:spPr>
          <a:xfrm>
            <a:off x="8348472" y="6245352"/>
            <a:ext cx="418704" cy="369332"/>
          </a:xfrm>
          <a:prstGeom prst="rect">
            <a:avLst/>
          </a:prstGeom>
        </p:spPr>
        <p:txBody>
          <a:bodyPr wrap="none">
            <a:spAutoFit/>
          </a:bodyPr>
          <a:lstStyle/>
          <a:p>
            <a:pPr algn="ctr"/>
            <a:fld id="{8861A8C1-2B10-4F9B-8DD7-954380F62104}" type="slidenum">
              <a:rPr lang="en-US" b="1"/>
              <a:pPr algn="ctr"/>
              <a:t>45</a:t>
            </a:fld>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ssolve">
                                      <p:cBhvr>
                                        <p:cTn id="10" dur="500"/>
                                        <p:tgtEl>
                                          <p:spTgt spid="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dissolve">
                                      <p:cBhvr>
                                        <p:cTn id="13" dur="500"/>
                                        <p:tgtEl>
                                          <p:spTgt spid="5">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dissolv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Five Core MPO Functions*</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smtClean="0"/>
              <a:t>Provide a setting for regional decision making</a:t>
            </a:r>
          </a:p>
          <a:p>
            <a:pPr marL="514350" indent="-514350">
              <a:buFont typeface="+mj-lt"/>
              <a:buAutoNum type="arabicPeriod"/>
            </a:pPr>
            <a:r>
              <a:rPr lang="en-US" dirty="0" smtClean="0"/>
              <a:t>Identify and evaluate alternative transportation improvement options</a:t>
            </a:r>
          </a:p>
          <a:p>
            <a:pPr marL="514350" indent="-514350">
              <a:buFont typeface="+mj-lt"/>
              <a:buAutoNum type="arabicPeriod"/>
            </a:pPr>
            <a:r>
              <a:rPr lang="en-US" dirty="0" smtClean="0"/>
              <a:t>Prepare and maintain a Metropolitan Transportation Plan (MTP)</a:t>
            </a:r>
          </a:p>
          <a:p>
            <a:pPr marL="514350" indent="-514350">
              <a:buFont typeface="+mj-lt"/>
              <a:buAutoNum type="arabicPeriod"/>
            </a:pPr>
            <a:r>
              <a:rPr lang="en-US" dirty="0" smtClean="0"/>
              <a:t>Develop a Transportation Improvement Program (TIP)</a:t>
            </a:r>
          </a:p>
          <a:p>
            <a:pPr marL="514350" indent="-514350">
              <a:buFont typeface="+mj-lt"/>
              <a:buAutoNum type="arabicPeriod"/>
            </a:pPr>
            <a:r>
              <a:rPr lang="en-US" dirty="0" smtClean="0"/>
              <a:t>Involve the public</a:t>
            </a:r>
          </a:p>
          <a:p>
            <a:endParaRPr lang="en-US" dirty="0"/>
          </a:p>
        </p:txBody>
      </p:sp>
      <p:sp>
        <p:nvSpPr>
          <p:cNvPr id="4" name="TextBox 3"/>
          <p:cNvSpPr txBox="1"/>
          <p:nvPr/>
        </p:nvSpPr>
        <p:spPr>
          <a:xfrm>
            <a:off x="1676400" y="5720088"/>
            <a:ext cx="6629400" cy="523220"/>
          </a:xfrm>
          <a:prstGeom prst="rect">
            <a:avLst/>
          </a:prstGeom>
        </p:spPr>
        <p:txBody>
          <a:bodyPr wrap="square" rtlCol="0" anchor="ctr">
            <a:spAutoFit/>
          </a:bodyPr>
          <a:lstStyle/>
          <a:p>
            <a:pPr>
              <a:spcBef>
                <a:spcPct val="0"/>
              </a:spcBef>
            </a:pPr>
            <a:r>
              <a:rPr lang="en-US" sz="1400" i="1" dirty="0" smtClean="0">
                <a:solidFill>
                  <a:schemeClr val="bg1"/>
                </a:solidFill>
              </a:rPr>
              <a:t>*Transportation Planning Process: Key Issues</a:t>
            </a:r>
            <a:br>
              <a:rPr lang="en-US" sz="1400" i="1" dirty="0" smtClean="0">
                <a:solidFill>
                  <a:schemeClr val="bg1"/>
                </a:solidFill>
              </a:rPr>
            </a:br>
            <a:r>
              <a:rPr lang="en-US" sz="1400" i="1" dirty="0" smtClean="0">
                <a:solidFill>
                  <a:schemeClr val="bg1"/>
                </a:solidFill>
              </a:rPr>
              <a:t>A Briefing Book for Transportation Decisionmakers, Officials, and Staff, </a:t>
            </a:r>
            <a:r>
              <a:rPr lang="en-US" sz="1400" dirty="0" smtClean="0">
                <a:solidFill>
                  <a:schemeClr val="bg1"/>
                </a:solidFill>
              </a:rPr>
              <a:t>USDOT</a:t>
            </a:r>
            <a:endParaRPr kumimoji="0" lang="en-US" sz="4400" b="0" u="none" strike="noStrike" kern="1200" cap="none" spc="0" normalizeH="0" baseline="0" noProof="0" dirty="0" smtClean="0">
              <a:ln>
                <a:noFill/>
              </a:ln>
              <a:solidFill>
                <a:schemeClr val="bg1"/>
              </a:solidFill>
              <a:effectLst/>
              <a:uLnTx/>
              <a:uFillTx/>
              <a:latin typeface="+mj-lt"/>
              <a:ea typeface="+mj-ea"/>
              <a:cs typeface="+mj-cs"/>
            </a:endParaRPr>
          </a:p>
        </p:txBody>
      </p:sp>
      <p:sp>
        <p:nvSpPr>
          <p:cNvPr id="5" name="Rounded Rectangle 4"/>
          <p:cNvSpPr/>
          <p:nvPr/>
        </p:nvSpPr>
        <p:spPr>
          <a:xfrm>
            <a:off x="228600" y="2133600"/>
            <a:ext cx="8610600" cy="2971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MTPs in Statewide Planning Context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00" y="1295399"/>
            <a:ext cx="7153573" cy="4517691"/>
          </a:xfrm>
        </p:spPr>
      </p:pic>
      <p:sp>
        <p:nvSpPr>
          <p:cNvPr id="5" name="TextBox 4"/>
          <p:cNvSpPr txBox="1"/>
          <p:nvPr/>
        </p:nvSpPr>
        <p:spPr>
          <a:xfrm>
            <a:off x="76200" y="4114800"/>
            <a:ext cx="914400" cy="1200329"/>
          </a:xfrm>
          <a:prstGeom prst="rect">
            <a:avLst/>
          </a:prstGeom>
        </p:spPr>
        <p:txBody>
          <a:bodyPr wrap="squar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r>
              <a:rPr kumimoji="0" lang="en-US" b="0" i="0" u="none" strike="noStrike" kern="1200" cap="none" spc="0" normalizeH="0" baseline="0" noProof="0" dirty="0" smtClean="0">
                <a:ln>
                  <a:noFill/>
                </a:ln>
                <a:solidFill>
                  <a:schemeClr val="bg1"/>
                </a:solidFill>
                <a:effectLst/>
                <a:uLnTx/>
                <a:uFillTx/>
                <a:latin typeface="+mj-lt"/>
                <a:ea typeface="+mj-ea"/>
                <a:cs typeface="+mj-cs"/>
              </a:rPr>
              <a:t>MPO TIPs are here,</a:t>
            </a:r>
            <a:r>
              <a:rPr kumimoji="0" lang="en-US" b="0" i="0" u="none" strike="noStrike" kern="1200" cap="none" spc="0" normalizeH="0" noProof="0" dirty="0" smtClean="0">
                <a:ln>
                  <a:noFill/>
                </a:ln>
                <a:solidFill>
                  <a:schemeClr val="bg1"/>
                </a:solidFill>
                <a:effectLst/>
                <a:uLnTx/>
                <a:uFillTx/>
                <a:latin typeface="+mj-lt"/>
                <a:ea typeface="+mj-ea"/>
                <a:cs typeface="+mj-cs"/>
              </a:rPr>
              <a:t> too</a:t>
            </a:r>
            <a:endParaRPr kumimoji="0" lang="en-US" sz="3200" b="0" i="0" u="none" strike="noStrike" kern="1200" cap="none" spc="0" normalizeH="0" baseline="0" noProof="0" dirty="0" smtClean="0">
              <a:ln>
                <a:noFill/>
              </a:ln>
              <a:solidFill>
                <a:schemeClr val="bg1"/>
              </a:solidFill>
              <a:effectLst/>
              <a:uLnTx/>
              <a:uFillTx/>
              <a:latin typeface="+mj-lt"/>
              <a:ea typeface="+mj-ea"/>
              <a:cs typeface="+mj-cs"/>
            </a:endParaRPr>
          </a:p>
        </p:txBody>
      </p:sp>
      <p:cxnSp>
        <p:nvCxnSpPr>
          <p:cNvPr id="7" name="Straight Arrow Connector 6"/>
          <p:cNvCxnSpPr/>
          <p:nvPr/>
        </p:nvCxnSpPr>
        <p:spPr>
          <a:xfrm>
            <a:off x="533400" y="5105400"/>
            <a:ext cx="457200" cy="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9989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Metropolitan Transportation Plan</a:t>
            </a:r>
            <a:endParaRPr lang="en-US" dirty="0"/>
          </a:p>
        </p:txBody>
      </p:sp>
      <p:pic>
        <p:nvPicPr>
          <p:cNvPr id="7" name="Picture 6" descr="MTP Plan.png"/>
          <p:cNvPicPr>
            <a:picLocks noChangeAspect="1"/>
          </p:cNvPicPr>
          <p:nvPr/>
        </p:nvPicPr>
        <p:blipFill>
          <a:blip r:embed="rId3" cstate="print"/>
          <a:stretch>
            <a:fillRect/>
          </a:stretch>
        </p:blipFill>
        <p:spPr>
          <a:xfrm>
            <a:off x="-76200" y="1828800"/>
            <a:ext cx="3412133" cy="3466948"/>
          </a:xfrm>
          <a:prstGeom prst="rect">
            <a:avLst/>
          </a:prstGeom>
        </p:spPr>
      </p:pic>
      <p:sp>
        <p:nvSpPr>
          <p:cNvPr id="5" name="TextBox 4"/>
          <p:cNvSpPr txBox="1"/>
          <p:nvPr/>
        </p:nvSpPr>
        <p:spPr>
          <a:xfrm>
            <a:off x="3200400" y="1371600"/>
            <a:ext cx="5715000" cy="4832092"/>
          </a:xfrm>
          <a:prstGeom prst="rect">
            <a:avLst/>
          </a:prstGeom>
        </p:spPr>
        <p:txBody>
          <a:bodyPr wrap="square" rtlCol="0" anchor="t">
            <a:spAutoFit/>
          </a:bodyPr>
          <a:lstStyle/>
          <a:p>
            <a:pPr marL="457200" indent="-457200">
              <a:buFont typeface="Wingdings" pitchFamily="2" charset="2"/>
              <a:buChar char="§"/>
            </a:pPr>
            <a:r>
              <a:rPr lang="en-US" sz="2800" dirty="0" smtClean="0">
                <a:solidFill>
                  <a:schemeClr val="bg1"/>
                </a:solidFill>
              </a:rPr>
              <a:t>Long-range: 20-year planning horizon</a:t>
            </a:r>
          </a:p>
          <a:p>
            <a:pPr marL="457200" indent="-457200">
              <a:buFont typeface="Wingdings" pitchFamily="2" charset="2"/>
              <a:buChar char="§"/>
            </a:pPr>
            <a:r>
              <a:rPr lang="en-US" sz="2800" dirty="0" smtClean="0">
                <a:solidFill>
                  <a:schemeClr val="bg1"/>
                </a:solidFill>
              </a:rPr>
              <a:t>Federal requirement </a:t>
            </a:r>
            <a:r>
              <a:rPr lang="en-US" sz="2800" dirty="0">
                <a:solidFill>
                  <a:schemeClr val="bg1"/>
                </a:solidFill>
              </a:rPr>
              <a:t>of the metropolitan transportation planning process</a:t>
            </a:r>
          </a:p>
          <a:p>
            <a:pPr marL="457200" indent="-457200">
              <a:buFont typeface="Wingdings" pitchFamily="2" charset="2"/>
              <a:buChar char="§"/>
            </a:pPr>
            <a:r>
              <a:rPr lang="en-US" sz="2800" dirty="0" smtClean="0">
                <a:solidFill>
                  <a:schemeClr val="bg1"/>
                </a:solidFill>
              </a:rPr>
              <a:t>Cooperatively developed with consultative partners (</a:t>
            </a:r>
            <a:r>
              <a:rPr lang="en-US" sz="2800" dirty="0" err="1" smtClean="0">
                <a:solidFill>
                  <a:schemeClr val="bg1"/>
                </a:solidFill>
              </a:rPr>
              <a:t>TxDOT</a:t>
            </a:r>
            <a:r>
              <a:rPr lang="en-US" sz="2800" dirty="0" smtClean="0">
                <a:solidFill>
                  <a:schemeClr val="bg1"/>
                </a:solidFill>
              </a:rPr>
              <a:t>, FHWA, TCEQ, etc.) and local</a:t>
            </a:r>
          </a:p>
          <a:p>
            <a:pPr marL="457200" indent="-457200">
              <a:buFont typeface="Wingdings" pitchFamily="2" charset="2"/>
              <a:buChar char="§"/>
            </a:pPr>
            <a:r>
              <a:rPr lang="en-US" sz="2800" dirty="0" smtClean="0">
                <a:solidFill>
                  <a:schemeClr val="bg1"/>
                </a:solidFill>
              </a:rPr>
              <a:t>Financially-constrained component is required, illustrative purposes component is optional </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Transportation Improvement Program</a:t>
            </a:r>
            <a:endParaRPr lang="en-US" dirty="0"/>
          </a:p>
        </p:txBody>
      </p:sp>
      <p:sp>
        <p:nvSpPr>
          <p:cNvPr id="3" name="Content Placeholder 2"/>
          <p:cNvSpPr>
            <a:spLocks noGrp="1"/>
          </p:cNvSpPr>
          <p:nvPr>
            <p:ph idx="1"/>
          </p:nvPr>
        </p:nvSpPr>
        <p:spPr>
          <a:xfrm>
            <a:off x="533400" y="1295400"/>
            <a:ext cx="5055374" cy="3657600"/>
          </a:xfrm>
        </p:spPr>
        <p:txBody>
          <a:bodyPr>
            <a:noAutofit/>
          </a:bodyPr>
          <a:lstStyle/>
          <a:p>
            <a:r>
              <a:rPr lang="en-US" sz="2800" dirty="0" smtClean="0"/>
              <a:t>Short-range: list of projects programmed for implementation within </a:t>
            </a:r>
            <a:br>
              <a:rPr lang="en-US" sz="2800" dirty="0" smtClean="0"/>
            </a:br>
            <a:r>
              <a:rPr lang="en-US" sz="2800" dirty="0" smtClean="0"/>
              <a:t>4 years</a:t>
            </a:r>
          </a:p>
          <a:p>
            <a:r>
              <a:rPr lang="en-US" sz="2800" dirty="0" smtClean="0"/>
              <a:t>A “management tool for monitoring progress in implementation” of the MTP</a:t>
            </a:r>
          </a:p>
          <a:p>
            <a:r>
              <a:rPr lang="en-US" sz="2800" dirty="0" smtClean="0"/>
              <a:t>Fiscally constrained</a:t>
            </a:r>
          </a:p>
          <a:p>
            <a:r>
              <a:rPr lang="en-US" sz="2800" dirty="0" smtClean="0"/>
              <a:t>Must be updated and approved every 2 years</a:t>
            </a:r>
          </a:p>
        </p:txBody>
      </p:sp>
      <p:pic>
        <p:nvPicPr>
          <p:cNvPr id="2050" name="Picture 2"/>
          <p:cNvPicPr>
            <a:picLocks noChangeAspect="1" noChangeArrowheads="1"/>
          </p:cNvPicPr>
          <p:nvPr/>
        </p:nvPicPr>
        <p:blipFill>
          <a:blip r:embed="rId3" cstate="print"/>
          <a:srcRect/>
          <a:stretch>
            <a:fillRect/>
          </a:stretch>
        </p:blipFill>
        <p:spPr bwMode="auto">
          <a:xfrm>
            <a:off x="5588774" y="1447800"/>
            <a:ext cx="3002776" cy="281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101576675"/>
              </p:ext>
            </p:extLst>
          </p:nvPr>
        </p:nvGraphicFramePr>
        <p:xfrm>
          <a:off x="1524000" y="1397000"/>
          <a:ext cx="6096000" cy="3632200"/>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8"/>
          <p:cNvSpPr>
            <a:spLocks noGrp="1"/>
          </p:cNvSpPr>
          <p:nvPr>
            <p:ph type="title"/>
          </p:nvPr>
        </p:nvSpPr>
        <p:spPr/>
        <p:txBody>
          <a:bodyPr>
            <a:normAutofit/>
          </a:bodyPr>
          <a:lstStyle/>
          <a:p>
            <a:r>
              <a:rPr lang="en-US" dirty="0" smtClean="0"/>
              <a:t>Texas Is Not Alone: Types of MPOs</a:t>
            </a:r>
            <a:endParaRPr lang="en-US" dirty="0"/>
          </a:p>
        </p:txBody>
      </p:sp>
      <p:sp>
        <p:nvSpPr>
          <p:cNvPr id="155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55651" name="Rectangle 3"/>
          <p:cNvSpPr>
            <a:spLocks noChangeArrowheads="1"/>
          </p:cNvSpPr>
          <p:nvPr/>
        </p:nvSpPr>
        <p:spPr bwMode="auto">
          <a:xfrm>
            <a:off x="0" y="5257800"/>
            <a:ext cx="9144000" cy="6924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bmk="_Toc331594734">
                <a:ln>
                  <a:noFill/>
                </a:ln>
                <a:solidFill>
                  <a:schemeClr val="bg1"/>
                </a:solidFill>
                <a:effectLst/>
                <a:latin typeface="Arial" pitchFamily="34" charset="0"/>
                <a:ea typeface="Times New Roman" pitchFamily="18" charset="0"/>
              </a:rPr>
              <a:t>MPOs by Population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bg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u="none" strike="noStrike" cap="none" normalizeH="0" baseline="0" dirty="0" smtClean="0">
                <a:ln>
                  <a:noFill/>
                </a:ln>
                <a:solidFill>
                  <a:schemeClr val="bg1"/>
                </a:solidFill>
                <a:effectLst/>
                <a:latin typeface="Arial" pitchFamily="34" charset="0"/>
                <a:ea typeface="Times New Roman" pitchFamily="18" charset="0"/>
              </a:rPr>
              <a:t>Source: </a:t>
            </a:r>
            <a:r>
              <a:rPr kumimoji="0" lang="en-US" sz="1100" b="0" i="1" u="none" strike="noStrike" cap="none" normalizeH="0" baseline="0" dirty="0" smtClean="0">
                <a:ln>
                  <a:noFill/>
                </a:ln>
                <a:solidFill>
                  <a:schemeClr val="bg1"/>
                </a:solidFill>
                <a:effectLst/>
                <a:latin typeface="Arial" pitchFamily="34" charset="0"/>
                <a:ea typeface="Times New Roman" pitchFamily="18" charset="0"/>
              </a:rPr>
              <a:t>SR 288 Metropolitan Travel Forecasting: Current Practice and Future Direction</a:t>
            </a:r>
            <a:r>
              <a:rPr kumimoji="0" lang="en-US" sz="1100" b="0" u="none" strike="noStrike" cap="none" normalizeH="0" baseline="0" dirty="0" smtClean="0">
                <a:ln>
                  <a:noFill/>
                </a:ln>
                <a:solidFill>
                  <a:schemeClr val="bg1"/>
                </a:solidFill>
                <a:effectLst/>
                <a:latin typeface="Arial" pitchFamily="34" charset="0"/>
                <a:ea typeface="Times New Roman" pitchFamily="18" charset="0"/>
              </a:rPr>
              <a:t>, </a:t>
            </a:r>
            <a:r>
              <a:rPr kumimoji="0" lang="en-US" sz="1100" b="0" i="0" u="none" strike="noStrike" cap="none" normalizeH="0" baseline="0" dirty="0" smtClean="0">
                <a:ln>
                  <a:noFill/>
                </a:ln>
                <a:solidFill>
                  <a:schemeClr val="bg1"/>
                </a:solidFill>
                <a:effectLst/>
                <a:latin typeface="Arial" pitchFamily="34" charset="0"/>
                <a:ea typeface="Times New Roman" pitchFamily="18" charset="0"/>
              </a:rPr>
              <a:t>2007</a:t>
            </a:r>
            <a:endParaRPr kumimoji="0" lang="en-US" sz="1800" b="0" i="0" u="none" strike="noStrike" cap="none" normalizeH="0" baseline="0" dirty="0" smtClean="0">
              <a:ln>
                <a:noFill/>
              </a:ln>
              <a:solidFill>
                <a:schemeClr val="bg1"/>
              </a:solidFill>
              <a:effectLst/>
              <a:latin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TIP Must Be Consistent with MTP</a:t>
            </a:r>
            <a:endParaRPr lang="en-US" dirty="0"/>
          </a:p>
        </p:txBody>
      </p:sp>
      <p:sp>
        <p:nvSpPr>
          <p:cNvPr id="7" name="Content Placeholder 2"/>
          <p:cNvSpPr txBox="1">
            <a:spLocks/>
          </p:cNvSpPr>
          <p:nvPr/>
        </p:nvSpPr>
        <p:spPr>
          <a:xfrm>
            <a:off x="838200" y="4038600"/>
            <a:ext cx="6172200" cy="9868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itchFamily="2" charset="2"/>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Symbol" pitchFamily="18" charset="2"/>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800" dirty="0" smtClean="0"/>
              <a:t>4-year “</a:t>
            </a:r>
            <a:r>
              <a:rPr lang="en-US" sz="2800" dirty="0"/>
              <a:t>management </a:t>
            </a:r>
            <a:r>
              <a:rPr lang="en-US" sz="2800" dirty="0" smtClean="0"/>
              <a:t>tool”</a:t>
            </a:r>
            <a:endParaRPr lang="en-US" sz="2800" u="sng" dirty="0" smtClean="0"/>
          </a:p>
        </p:txBody>
      </p:sp>
      <p:pic>
        <p:nvPicPr>
          <p:cNvPr id="8" name="Picture 7" descr="MTP Plan.png"/>
          <p:cNvPicPr>
            <a:picLocks noChangeAspect="1"/>
          </p:cNvPicPr>
          <p:nvPr/>
        </p:nvPicPr>
        <p:blipFill>
          <a:blip r:embed="rId3" cstate="print"/>
          <a:stretch>
            <a:fillRect/>
          </a:stretch>
        </p:blipFill>
        <p:spPr>
          <a:xfrm>
            <a:off x="0" y="1381780"/>
            <a:ext cx="2249857" cy="2286000"/>
          </a:xfrm>
          <a:prstGeom prst="rect">
            <a:avLst/>
          </a:prstGeom>
        </p:spPr>
      </p:pic>
      <p:grpSp>
        <p:nvGrpSpPr>
          <p:cNvPr id="9" name="Group 10"/>
          <p:cNvGrpSpPr/>
          <p:nvPr/>
        </p:nvGrpSpPr>
        <p:grpSpPr>
          <a:xfrm>
            <a:off x="7010400" y="2494300"/>
            <a:ext cx="1828800" cy="2468880"/>
            <a:chOff x="-1905000" y="4495800"/>
            <a:chExt cx="2806995" cy="2286000"/>
          </a:xfrm>
        </p:grpSpPr>
        <p:sp>
          <p:nvSpPr>
            <p:cNvPr id="10" name="Rectangle 9"/>
            <p:cNvSpPr/>
            <p:nvPr/>
          </p:nvSpPr>
          <p:spPr>
            <a:xfrm>
              <a:off x="-1861457" y="4569469"/>
              <a:ext cx="2763452" cy="2212331"/>
            </a:xfrm>
            <a:prstGeom prst="rect">
              <a:avLst/>
            </a:prstGeom>
            <a:solidFill>
              <a:schemeClr val="bg1"/>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dirty="0">
                <a:solidFill>
                  <a:srgbClr val="2D2D19"/>
                </a:solidFill>
              </a:endParaRPr>
            </a:p>
          </p:txBody>
        </p:sp>
        <p:sp>
          <p:nvSpPr>
            <p:cNvPr id="14" name="Rectangle 13"/>
            <p:cNvSpPr/>
            <p:nvPr/>
          </p:nvSpPr>
          <p:spPr>
            <a:xfrm>
              <a:off x="-1905000" y="4495800"/>
              <a:ext cx="2743200" cy="2209800"/>
            </a:xfrm>
            <a:prstGeom prst="rect">
              <a:avLst/>
            </a:prstGeom>
            <a:solidFill>
              <a:srgbClr val="FFFF00"/>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smtClean="0">
                  <a:solidFill>
                    <a:srgbClr val="2D2D19"/>
                  </a:solidFill>
                </a:rPr>
                <a:t>TIP</a:t>
              </a:r>
              <a:endParaRPr lang="en-US" sz="9600" b="1" dirty="0" smtClean="0">
                <a:solidFill>
                  <a:srgbClr val="2D2D19"/>
                </a:solidFill>
              </a:endParaRPr>
            </a:p>
            <a:p>
              <a:pPr algn="ctr"/>
              <a:r>
                <a:rPr lang="en-US" sz="2000" b="1" dirty="0" smtClean="0">
                  <a:solidFill>
                    <a:srgbClr val="2D2D19"/>
                  </a:solidFill>
                </a:rPr>
                <a:t>Transportation Improvement Program</a:t>
              </a:r>
              <a:endParaRPr lang="en-US" sz="2000" b="1" dirty="0">
                <a:solidFill>
                  <a:srgbClr val="2D2D19"/>
                </a:solidFill>
              </a:endParaRPr>
            </a:p>
          </p:txBody>
        </p:sp>
      </p:grpSp>
      <p:sp>
        <p:nvSpPr>
          <p:cNvPr id="16" name="TextBox 15"/>
          <p:cNvSpPr txBox="1"/>
          <p:nvPr/>
        </p:nvSpPr>
        <p:spPr>
          <a:xfrm>
            <a:off x="1981200" y="1709915"/>
            <a:ext cx="6324600" cy="523220"/>
          </a:xfrm>
          <a:prstGeom prst="rect">
            <a:avLst/>
          </a:prstGeom>
        </p:spPr>
        <p:txBody>
          <a:bodyPr wrap="square" rtlCol="0" anchor="ctr">
            <a:spAutoFit/>
          </a:bodyPr>
          <a:lstStyle/>
          <a:p>
            <a:r>
              <a:rPr lang="en-US" sz="2800" dirty="0" smtClean="0">
                <a:solidFill>
                  <a:schemeClr val="bg1"/>
                </a:solidFill>
              </a:rPr>
              <a:t>20-year </a:t>
            </a:r>
            <a:r>
              <a:rPr lang="en-US" sz="2800" dirty="0">
                <a:solidFill>
                  <a:schemeClr val="bg1"/>
                </a:solidFill>
              </a:rPr>
              <a:t>planning horizon</a:t>
            </a:r>
          </a:p>
        </p:txBody>
      </p:sp>
      <p:sp>
        <p:nvSpPr>
          <p:cNvPr id="17" name="Rectangle 16"/>
          <p:cNvSpPr/>
          <p:nvPr/>
        </p:nvSpPr>
        <p:spPr>
          <a:xfrm>
            <a:off x="1599748" y="5267980"/>
            <a:ext cx="5944503" cy="523220"/>
          </a:xfrm>
          <a:prstGeom prst="rect">
            <a:avLst/>
          </a:prstGeom>
          <a:solidFill>
            <a:schemeClr val="accent6">
              <a:lumMod val="75000"/>
            </a:schemeClr>
          </a:solidFill>
          <a:ln w="38100">
            <a:solidFill>
              <a:schemeClr val="tx1"/>
            </a:solidFill>
          </a:ln>
        </p:spPr>
        <p:txBody>
          <a:bodyPr wrap="square">
            <a:spAutoFit/>
          </a:bodyPr>
          <a:lstStyle/>
          <a:p>
            <a:pPr algn="ctr"/>
            <a:r>
              <a:rPr lang="en-US" sz="2800" b="1" u="sng" dirty="0"/>
              <a:t>TIP must be consistent with the MTP</a:t>
            </a:r>
            <a:endParaRPr lang="en-US" sz="2800" b="1" dirty="0"/>
          </a:p>
        </p:txBody>
      </p:sp>
      <p:cxnSp>
        <p:nvCxnSpPr>
          <p:cNvPr id="18" name="Straight Arrow Connector 17"/>
          <p:cNvCxnSpPr/>
          <p:nvPr/>
        </p:nvCxnSpPr>
        <p:spPr>
          <a:xfrm>
            <a:off x="2249857" y="2895600"/>
            <a:ext cx="4455743" cy="0"/>
          </a:xfrm>
          <a:prstGeom prst="straightConnector1">
            <a:avLst/>
          </a:prstGeom>
          <a:ln w="1270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162664" y="3276600"/>
            <a:ext cx="4542936" cy="0"/>
          </a:xfrm>
          <a:prstGeom prst="straightConnector1">
            <a:avLst/>
          </a:prstGeom>
          <a:ln w="1270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Amendment Triggers</a:t>
            </a:r>
            <a:br>
              <a:rPr lang="en-US" dirty="0" smtClean="0"/>
            </a:br>
            <a:r>
              <a:rPr lang="en-US" dirty="0" smtClean="0"/>
              <a:t>(Exhibit)</a:t>
            </a:r>
            <a:endParaRPr 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Additional MPO Responsibilities Related to Models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Quality Conformity</a:t>
            </a:r>
            <a:endParaRPr lang="en-US" dirty="0"/>
          </a:p>
        </p:txBody>
      </p:sp>
      <p:sp>
        <p:nvSpPr>
          <p:cNvPr id="4" name="Oval 3"/>
          <p:cNvSpPr/>
          <p:nvPr/>
        </p:nvSpPr>
        <p:spPr>
          <a:xfrm>
            <a:off x="381000" y="1524000"/>
            <a:ext cx="3799840" cy="1676400"/>
          </a:xfrm>
          <a:prstGeom prst="ellipse">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EPA (Emissions Standards)</a:t>
            </a:r>
            <a:endParaRPr lang="en-US" sz="2400" dirty="0"/>
          </a:p>
        </p:txBody>
      </p:sp>
      <p:sp>
        <p:nvSpPr>
          <p:cNvPr id="5" name="Oval 4"/>
          <p:cNvSpPr/>
          <p:nvPr/>
        </p:nvSpPr>
        <p:spPr>
          <a:xfrm>
            <a:off x="5181600" y="1524000"/>
            <a:ext cx="3688080" cy="1676400"/>
          </a:xfrm>
          <a:prstGeom prst="ellipse">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FHWA (Monitors Emission Standards)</a:t>
            </a:r>
            <a:endParaRPr lang="en-US" sz="2400" dirty="0"/>
          </a:p>
        </p:txBody>
      </p:sp>
      <p:sp>
        <p:nvSpPr>
          <p:cNvPr id="6" name="Oval 5"/>
          <p:cNvSpPr/>
          <p:nvPr/>
        </p:nvSpPr>
        <p:spPr>
          <a:xfrm>
            <a:off x="2743200" y="3962400"/>
            <a:ext cx="3799840" cy="1676400"/>
          </a:xfrm>
          <a:prstGeom prst="ellipse">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TxDOT &amp; MPOs</a:t>
            </a:r>
          </a:p>
          <a:p>
            <a:pPr algn="ctr"/>
            <a:r>
              <a:rPr lang="en-US" sz="2400" dirty="0" smtClean="0"/>
              <a:t>(Demonstrate Conformity Using Travel Models)</a:t>
            </a:r>
            <a:endParaRPr lang="en-US" sz="2400" dirty="0"/>
          </a:p>
        </p:txBody>
      </p:sp>
      <p:cxnSp>
        <p:nvCxnSpPr>
          <p:cNvPr id="7" name="Straight Arrow Connector 6"/>
          <p:cNvCxnSpPr>
            <a:stCxn id="4" idx="4"/>
            <a:endCxn id="6" idx="1"/>
          </p:cNvCxnSpPr>
          <p:nvPr/>
        </p:nvCxnSpPr>
        <p:spPr>
          <a:xfrm>
            <a:off x="2280920" y="3200400"/>
            <a:ext cx="1018754" cy="1007503"/>
          </a:xfrm>
          <a:prstGeom prst="straightConnector1">
            <a:avLst/>
          </a:prstGeom>
          <a:ln w="28575" cmpd="sng">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 idx="6"/>
            <a:endCxn id="5" idx="2"/>
          </p:cNvCxnSpPr>
          <p:nvPr/>
        </p:nvCxnSpPr>
        <p:spPr>
          <a:xfrm>
            <a:off x="4180840" y="2362200"/>
            <a:ext cx="1000760" cy="0"/>
          </a:xfrm>
          <a:prstGeom prst="straightConnector1">
            <a:avLst/>
          </a:prstGeom>
          <a:ln w="28575" cmpd="sng">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6" idx="7"/>
            <a:endCxn id="5" idx="4"/>
          </p:cNvCxnSpPr>
          <p:nvPr/>
        </p:nvCxnSpPr>
        <p:spPr>
          <a:xfrm flipV="1">
            <a:off x="5986566" y="3200400"/>
            <a:ext cx="1039074" cy="1007503"/>
          </a:xfrm>
          <a:prstGeom prst="straightConnector1">
            <a:avLst/>
          </a:prstGeom>
          <a:ln w="28575" cmpd="sng">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Unified Planning Work Program (UPWP)</a:t>
            </a:r>
            <a:endParaRPr lang="en-US" dirty="0"/>
          </a:p>
        </p:txBody>
      </p:sp>
      <p:sp>
        <p:nvSpPr>
          <p:cNvPr id="3" name="Content Placeholder 2"/>
          <p:cNvSpPr>
            <a:spLocks noGrp="1"/>
          </p:cNvSpPr>
          <p:nvPr>
            <p:ph idx="1"/>
          </p:nvPr>
        </p:nvSpPr>
        <p:spPr/>
        <p:txBody>
          <a:bodyPr/>
          <a:lstStyle/>
          <a:p>
            <a:pPr>
              <a:spcBef>
                <a:spcPts val="0"/>
              </a:spcBef>
              <a:spcAft>
                <a:spcPts val="1200"/>
              </a:spcAft>
            </a:pPr>
            <a:r>
              <a:rPr lang="en-US" dirty="0" smtClean="0"/>
              <a:t>Describes planning work tasks, including those in support of the MTP</a:t>
            </a:r>
          </a:p>
          <a:p>
            <a:pPr>
              <a:spcBef>
                <a:spcPts val="0"/>
              </a:spcBef>
              <a:spcAft>
                <a:spcPts val="1200"/>
              </a:spcAft>
            </a:pPr>
            <a:r>
              <a:rPr lang="en-US" dirty="0" smtClean="0"/>
              <a:t>Basis for identifying state and federal sources of funding</a:t>
            </a:r>
          </a:p>
          <a:p>
            <a:pPr>
              <a:spcBef>
                <a:spcPts val="0"/>
              </a:spcBef>
              <a:spcAft>
                <a:spcPts val="1200"/>
              </a:spcAft>
            </a:pPr>
            <a:r>
              <a:rPr lang="en-US" dirty="0" smtClean="0"/>
              <a:t>Typically developed every 1-2 years</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Certification Review (Activity &amp; Exhibit)</a:t>
            </a:r>
            <a:endParaRPr lang="en-US" dirty="0"/>
          </a:p>
        </p:txBody>
      </p:sp>
      <p:pic>
        <p:nvPicPr>
          <p:cNvPr id="4"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838200" y="4343400"/>
            <a:ext cx="1828800" cy="1371601"/>
          </a:xfrm>
          <a:prstGeom prst="rect">
            <a:avLst/>
          </a:prstGeom>
          <a:noFill/>
        </p:spPr>
      </p:pic>
      <p:pic>
        <p:nvPicPr>
          <p:cNvPr id="6146" name="Picture 2"/>
          <p:cNvPicPr>
            <a:picLocks noChangeAspect="1" noChangeArrowheads="1"/>
          </p:cNvPicPr>
          <p:nvPr/>
        </p:nvPicPr>
        <p:blipFill>
          <a:blip r:embed="rId4" cstate="print"/>
          <a:srcRect/>
          <a:stretch>
            <a:fillRect/>
          </a:stretch>
        </p:blipFill>
        <p:spPr bwMode="auto">
          <a:xfrm>
            <a:off x="3886200" y="0"/>
            <a:ext cx="4800600" cy="6209950"/>
          </a:xfrm>
          <a:prstGeom prst="rect">
            <a:avLst/>
          </a:prstGeom>
          <a:noFill/>
          <a:ln w="9525">
            <a:solidFill>
              <a:schemeClr val="tx1"/>
            </a:solidFill>
            <a:miter lim="800000"/>
            <a:headEnd/>
            <a:tailEnd/>
          </a:ln>
        </p:spPr>
      </p:pic>
      <p:pic>
        <p:nvPicPr>
          <p:cNvPr id="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152400"/>
            <a:ext cx="4800600" cy="6214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How Does MAP-21 Change Things?</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oll2.jpg"/>
          <p:cNvPicPr>
            <a:picLocks noChangeAspect="1"/>
          </p:cNvPicPr>
          <p:nvPr/>
        </p:nvPicPr>
        <p:blipFill rotWithShape="1">
          <a:blip r:embed="rId3" cstate="print">
            <a:extLst>
              <a:ext uri="{28A0092B-C50C-407E-A947-70E740481C1C}">
                <a14:useLocalDpi xmlns:a14="http://schemas.microsoft.com/office/drawing/2010/main" val="0"/>
              </a:ext>
            </a:extLst>
          </a:blip>
          <a:srcRect l="2643" t="6435" r="3683" b="4515"/>
          <a:stretch/>
        </p:blipFill>
        <p:spPr>
          <a:xfrm>
            <a:off x="762000" y="269927"/>
            <a:ext cx="7620000" cy="5597474"/>
          </a:xfrm>
          <a:prstGeom prst="rect">
            <a:avLst/>
          </a:prstGeom>
          <a:noFill/>
          <a:ln>
            <a:noFill/>
          </a:ln>
        </p:spPr>
      </p:pic>
      <p:sp>
        <p:nvSpPr>
          <p:cNvPr id="2" name="Title 1"/>
          <p:cNvSpPr>
            <a:spLocks noGrp="1"/>
          </p:cNvSpPr>
          <p:nvPr>
            <p:ph type="title" idx="4294967295"/>
          </p:nvPr>
        </p:nvSpPr>
        <p:spPr>
          <a:xfrm>
            <a:off x="1828800" y="533400"/>
            <a:ext cx="7543800" cy="1143000"/>
          </a:xfrm>
        </p:spPr>
        <p:txBody>
          <a:bodyPr/>
          <a:lstStyle/>
          <a:p>
            <a:r>
              <a:rPr lang="en-US" b="1" dirty="0" smtClean="0">
                <a:solidFill>
                  <a:srgbClr val="000000"/>
                </a:solidFill>
              </a:rPr>
              <a:t>MAP-21</a:t>
            </a:r>
            <a:endParaRPr lang="en-US" b="1" dirty="0">
              <a:solidFill>
                <a:srgbClr val="000000"/>
              </a:solidFill>
            </a:endParaRPr>
          </a:p>
        </p:txBody>
      </p:sp>
      <p:sp>
        <p:nvSpPr>
          <p:cNvPr id="3" name="Content Placeholder 2"/>
          <p:cNvSpPr>
            <a:spLocks noGrp="1"/>
          </p:cNvSpPr>
          <p:nvPr>
            <p:ph idx="4294967295"/>
          </p:nvPr>
        </p:nvSpPr>
        <p:spPr>
          <a:xfrm>
            <a:off x="1905000" y="1524000"/>
            <a:ext cx="5486400" cy="4602163"/>
          </a:xfrm>
        </p:spPr>
        <p:txBody>
          <a:bodyPr>
            <a:normAutofit/>
          </a:bodyPr>
          <a:lstStyle/>
          <a:p>
            <a:r>
              <a:rPr lang="en-US" sz="2600" dirty="0" smtClean="0">
                <a:solidFill>
                  <a:schemeClr val="tx1"/>
                </a:solidFill>
              </a:rPr>
              <a:t>Federal transportation bill signed </a:t>
            </a:r>
            <a:br>
              <a:rPr lang="en-US" sz="2600" dirty="0" smtClean="0">
                <a:solidFill>
                  <a:schemeClr val="tx1"/>
                </a:solidFill>
              </a:rPr>
            </a:br>
            <a:r>
              <a:rPr lang="en-US" sz="2600" dirty="0" smtClean="0">
                <a:solidFill>
                  <a:schemeClr val="tx1"/>
                </a:solidFill>
              </a:rPr>
              <a:t>into law July 6, 2012</a:t>
            </a:r>
          </a:p>
          <a:p>
            <a:r>
              <a:rPr lang="en-US" sz="2600" dirty="0" smtClean="0">
                <a:solidFill>
                  <a:schemeClr val="tx1"/>
                </a:solidFill>
              </a:rPr>
              <a:t>Initial findings are discussed</a:t>
            </a:r>
          </a:p>
          <a:p>
            <a:r>
              <a:rPr lang="en-US" sz="2600" dirty="0" smtClean="0">
                <a:solidFill>
                  <a:schemeClr val="tx1"/>
                </a:solidFill>
              </a:rPr>
              <a:t>Timing of pilot in September allows additional time for examination </a:t>
            </a:r>
            <a:br>
              <a:rPr lang="en-US" sz="2600" dirty="0" smtClean="0">
                <a:solidFill>
                  <a:schemeClr val="tx1"/>
                </a:solidFill>
              </a:rPr>
            </a:br>
            <a:r>
              <a:rPr lang="en-US" sz="2600" dirty="0" smtClean="0">
                <a:solidFill>
                  <a:schemeClr val="tx1"/>
                </a:solidFill>
              </a:rPr>
              <a:t>of Texas policy implications (e.g., considering Texas Administrative Code, as well)</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Performance-Based Planning (PBP)</a:t>
            </a:r>
            <a:endParaRPr lang="en-US" dirty="0"/>
          </a:p>
        </p:txBody>
      </p:sp>
      <p:sp>
        <p:nvSpPr>
          <p:cNvPr id="3" name="Content Placeholder 2"/>
          <p:cNvSpPr>
            <a:spLocks noGrp="1"/>
          </p:cNvSpPr>
          <p:nvPr>
            <p:ph idx="1"/>
          </p:nvPr>
        </p:nvSpPr>
        <p:spPr/>
        <p:txBody>
          <a:bodyPr>
            <a:normAutofit/>
          </a:bodyPr>
          <a:lstStyle/>
          <a:p>
            <a:r>
              <a:rPr lang="en-US" dirty="0" smtClean="0"/>
              <a:t>Included in MAP-21</a:t>
            </a:r>
          </a:p>
          <a:p>
            <a:r>
              <a:rPr lang="en-US" dirty="0" smtClean="0"/>
              <a:t>Will include in pilot to the extent possible</a:t>
            </a:r>
          </a:p>
          <a:p>
            <a:r>
              <a:rPr lang="en-US" dirty="0" smtClean="0"/>
              <a:t>General concept:</a:t>
            </a:r>
          </a:p>
          <a:p>
            <a:pPr lvl="1"/>
            <a:r>
              <a:rPr lang="en-US" dirty="0" smtClean="0"/>
              <a:t>Constraints are increasing</a:t>
            </a:r>
          </a:p>
          <a:p>
            <a:pPr lvl="1"/>
            <a:r>
              <a:rPr lang="en-US" dirty="0" smtClean="0"/>
              <a:t>Measuring performance results of decisions made  demonstrates accountability</a:t>
            </a:r>
          </a:p>
          <a:p>
            <a:pPr lvl="1"/>
            <a:r>
              <a:rPr lang="en-US" dirty="0" smtClean="0"/>
              <a:t>Flexibility of local (state) approach</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209800"/>
            <a:ext cx="8229600" cy="25146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When Is a Model Necessary?</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Start with:</a:t>
            </a:r>
            <a:br>
              <a:rPr lang="en-US" sz="4400" dirty="0" smtClean="0">
                <a:solidFill>
                  <a:schemeClr val="bg1"/>
                </a:solidFill>
                <a:latin typeface="+mj-lt"/>
                <a:ea typeface="+mj-ea"/>
                <a:cs typeface="+mj-cs"/>
              </a:rPr>
            </a:br>
            <a:r>
              <a:rPr lang="en-US" sz="4400" dirty="0" smtClean="0">
                <a:solidFill>
                  <a:schemeClr val="bg1"/>
                </a:solidFill>
                <a:latin typeface="+mj-lt"/>
                <a:ea typeface="+mj-ea"/>
                <a:cs typeface="+mj-cs"/>
              </a:rPr>
              <a:t>When Is a Model Required?</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Modeling Approach: Large MPOs</a:t>
            </a:r>
            <a:endParaRPr lang="en-US" dirty="0"/>
          </a:p>
        </p:txBody>
      </p:sp>
      <p:sp>
        <p:nvSpPr>
          <p:cNvPr id="155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55651" name="Rectangle 3"/>
          <p:cNvSpPr>
            <a:spLocks noChangeArrowheads="1"/>
          </p:cNvSpPr>
          <p:nvPr/>
        </p:nvSpPr>
        <p:spPr bwMode="auto">
          <a:xfrm>
            <a:off x="0" y="5257800"/>
            <a:ext cx="9144000" cy="6924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en-US" sz="2000" b="1" dirty="0" smtClean="0" bmk="_Toc331594734">
                <a:solidFill>
                  <a:schemeClr val="bg1"/>
                </a:solidFill>
                <a:latin typeface="Arial" pitchFamily="34" charset="0"/>
                <a:ea typeface="Times New Roman" pitchFamily="18" charset="0"/>
              </a:rPr>
              <a:t>MPOs with Population over 1 Million Modeling Approach</a:t>
            </a:r>
            <a:endParaRPr kumimoji="0" lang="en-US" sz="2000" b="1" i="0" u="none" strike="noStrike" cap="none" normalizeH="0" baseline="0" dirty="0" smtClean="0" bmk="_Toc331594734">
              <a:ln>
                <a:noFill/>
              </a:ln>
              <a:solidFill>
                <a:schemeClr val="bg1"/>
              </a:solidFill>
              <a:effectLst/>
              <a:latin typeface="Arial" pitchFamily="34" charset="0"/>
              <a:ea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bg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u="none" strike="noStrike" cap="none" normalizeH="0" baseline="0" dirty="0" smtClean="0">
                <a:ln>
                  <a:noFill/>
                </a:ln>
                <a:solidFill>
                  <a:schemeClr val="bg1"/>
                </a:solidFill>
                <a:effectLst/>
                <a:latin typeface="Arial" pitchFamily="34" charset="0"/>
                <a:ea typeface="Times New Roman" pitchFamily="18" charset="0"/>
              </a:rPr>
              <a:t>Source: </a:t>
            </a:r>
            <a:r>
              <a:rPr kumimoji="0" lang="en-US" sz="1100" b="0" i="1" u="none" strike="noStrike" cap="none" normalizeH="0" baseline="0" dirty="0" smtClean="0">
                <a:ln>
                  <a:noFill/>
                </a:ln>
                <a:solidFill>
                  <a:schemeClr val="bg1"/>
                </a:solidFill>
                <a:effectLst/>
                <a:latin typeface="Arial" pitchFamily="34" charset="0"/>
                <a:ea typeface="Times New Roman" pitchFamily="18" charset="0"/>
              </a:rPr>
              <a:t>SR 288 Metropolitan Travel Forecasting: Current Practice and Future Direction</a:t>
            </a:r>
            <a:r>
              <a:rPr kumimoji="0" lang="en-US" sz="1100" b="0" i="0" u="none" strike="noStrike" cap="none" normalizeH="0" baseline="0" dirty="0" smtClean="0">
                <a:ln>
                  <a:noFill/>
                </a:ln>
                <a:solidFill>
                  <a:schemeClr val="bg1"/>
                </a:solidFill>
                <a:effectLst/>
                <a:latin typeface="Arial" pitchFamily="34" charset="0"/>
                <a:ea typeface="Times New Roman" pitchFamily="18" charset="0"/>
              </a:rPr>
              <a:t>, 2007</a:t>
            </a:r>
            <a:endParaRPr kumimoji="0" lang="en-US" sz="1800" b="0" i="0" u="none" strike="noStrike" cap="none" normalizeH="0" baseline="0" dirty="0" smtClean="0">
              <a:ln>
                <a:noFill/>
              </a:ln>
              <a:solidFill>
                <a:schemeClr val="bg1"/>
              </a:solidFill>
              <a:effectLst/>
              <a:latin typeface="Arial" pitchFamily="34" charset="0"/>
            </a:endParaRPr>
          </a:p>
        </p:txBody>
      </p:sp>
      <p:graphicFrame>
        <p:nvGraphicFramePr>
          <p:cNvPr id="5" name="Chart 4"/>
          <p:cNvGraphicFramePr/>
          <p:nvPr>
            <p:extLst>
              <p:ext uri="{D42A27DB-BD31-4B8C-83A1-F6EECF244321}">
                <p14:modId xmlns:p14="http://schemas.microsoft.com/office/powerpoint/2010/main" val="2328764792"/>
              </p:ext>
            </p:extLst>
          </p:nvPr>
        </p:nvGraphicFramePr>
        <p:xfrm>
          <a:off x="914400" y="1397000"/>
          <a:ext cx="7315200" cy="3632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Do Travel Modeling?</a:t>
            </a:r>
            <a:endParaRPr lang="en-US" dirty="0"/>
          </a:p>
        </p:txBody>
      </p:sp>
      <p:grpSp>
        <p:nvGrpSpPr>
          <p:cNvPr id="3" name="Group 10"/>
          <p:cNvGrpSpPr/>
          <p:nvPr/>
        </p:nvGrpSpPr>
        <p:grpSpPr>
          <a:xfrm>
            <a:off x="457200" y="1828800"/>
            <a:ext cx="8001000" cy="3886200"/>
            <a:chOff x="457200" y="2057400"/>
            <a:chExt cx="8001000" cy="3886200"/>
          </a:xfrm>
        </p:grpSpPr>
        <p:sp>
          <p:nvSpPr>
            <p:cNvPr id="7" name="Oval Callout 6"/>
            <p:cNvSpPr/>
            <p:nvPr/>
          </p:nvSpPr>
          <p:spPr>
            <a:xfrm>
              <a:off x="457200" y="2514600"/>
              <a:ext cx="2971800" cy="1447800"/>
            </a:xfrm>
            <a:prstGeom prst="wedgeEllipseCallout">
              <a:avLst>
                <a:gd name="adj1" fmla="val -49209"/>
                <a:gd name="adj2" fmla="val 428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“Quantitative”</a:t>
              </a:r>
              <a:endParaRPr lang="en-US" sz="2400" dirty="0"/>
            </a:p>
          </p:txBody>
        </p:sp>
        <p:sp>
          <p:nvSpPr>
            <p:cNvPr id="8" name="Oval Callout 7"/>
            <p:cNvSpPr/>
            <p:nvPr/>
          </p:nvSpPr>
          <p:spPr>
            <a:xfrm flipH="1">
              <a:off x="5181600" y="2057400"/>
              <a:ext cx="2819400" cy="1375317"/>
            </a:xfrm>
            <a:prstGeom prst="wedgeEllipseCallout">
              <a:avLst>
                <a:gd name="adj1" fmla="val -60833"/>
                <a:gd name="adj2" fmla="val -561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“Objective”</a:t>
              </a:r>
              <a:endParaRPr lang="en-US" sz="2400" dirty="0"/>
            </a:p>
          </p:txBody>
        </p:sp>
        <p:sp>
          <p:nvSpPr>
            <p:cNvPr id="9" name="Oval Callout 8"/>
            <p:cNvSpPr/>
            <p:nvPr/>
          </p:nvSpPr>
          <p:spPr>
            <a:xfrm>
              <a:off x="1371600" y="4419600"/>
              <a:ext cx="3124200" cy="1524000"/>
            </a:xfrm>
            <a:prstGeom prst="wedgeEllipseCallout">
              <a:avLst>
                <a:gd name="adj1" fmla="val -11727"/>
                <a:gd name="adj2" fmla="val 62499"/>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t>“Required”</a:t>
              </a:r>
              <a:endParaRPr lang="en-US" sz="2400" dirty="0"/>
            </a:p>
          </p:txBody>
        </p:sp>
        <p:sp>
          <p:nvSpPr>
            <p:cNvPr id="10" name="Oval Callout 9"/>
            <p:cNvSpPr/>
            <p:nvPr/>
          </p:nvSpPr>
          <p:spPr>
            <a:xfrm flipH="1">
              <a:off x="5486400" y="3886200"/>
              <a:ext cx="2971800" cy="1447800"/>
            </a:xfrm>
            <a:prstGeom prst="wedgeEllipseCallout">
              <a:avLst>
                <a:gd name="adj1" fmla="val -62134"/>
                <a:gd name="adj2" fmla="val 33833"/>
              </a:avLst>
            </a:prstGeom>
            <a:solidFill>
              <a:schemeClr val="accent4">
                <a:lumMod val="60000"/>
                <a:lumOff val="40000"/>
              </a:schemeClr>
            </a:solidFill>
            <a:ln>
              <a:solidFill>
                <a:schemeClr val="accent4">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“Conformity”</a:t>
              </a:r>
              <a:endParaRPr lang="en-US" sz="2400" dirty="0"/>
            </a:p>
          </p:txBody>
        </p:sp>
      </p:grpSp>
      <p:pic>
        <p:nvPicPr>
          <p:cNvPr id="11" name="Picture 33" descr="C:\Documents and Settings\k-lorenzini\Local Settings\Temporary Internet Files\Content.IE5\DAA5EAFZ\MC900390816[1].wmf"/>
          <p:cNvPicPr>
            <a:picLocks noChangeAspect="1" noChangeArrowheads="1"/>
          </p:cNvPicPr>
          <p:nvPr/>
        </p:nvPicPr>
        <p:blipFill>
          <a:blip r:embed="rId3" cstate="print"/>
          <a:srcRect/>
          <a:stretch>
            <a:fillRect/>
          </a:stretch>
        </p:blipFill>
        <p:spPr bwMode="auto">
          <a:xfrm>
            <a:off x="7543800" y="228600"/>
            <a:ext cx="1320799" cy="990600"/>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1"/>
          <p:cNvSpPr>
            <a:spLocks noGrp="1"/>
          </p:cNvSpPr>
          <p:nvPr>
            <p:ph type="title"/>
          </p:nvPr>
        </p:nvSpPr>
        <p:spPr>
          <a:xfrm>
            <a:off x="457200" y="76200"/>
            <a:ext cx="8229600" cy="1143000"/>
          </a:xfrm>
        </p:spPr>
        <p:txBody>
          <a:bodyPr>
            <a:normAutofit fontScale="90000"/>
          </a:bodyPr>
          <a:lstStyle/>
          <a:p>
            <a:r>
              <a:rPr lang="en-US" dirty="0" smtClean="0"/>
              <a:t>When Is a Model Required for MTP?</a:t>
            </a:r>
            <a:endParaRPr lang="en-US" dirty="0"/>
          </a:p>
        </p:txBody>
      </p:sp>
      <p:cxnSp>
        <p:nvCxnSpPr>
          <p:cNvPr id="80" name="Straight Arrow Connector 79"/>
          <p:cNvCxnSpPr/>
          <p:nvPr/>
        </p:nvCxnSpPr>
        <p:spPr>
          <a:xfrm>
            <a:off x="1838863" y="2877913"/>
            <a:ext cx="0" cy="1090523"/>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2566887" y="15949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82" name="TextBox 81"/>
          <p:cNvSpPr txBox="1"/>
          <p:nvPr/>
        </p:nvSpPr>
        <p:spPr>
          <a:xfrm>
            <a:off x="1967160" y="3246716"/>
            <a:ext cx="635753" cy="369332"/>
          </a:xfrm>
          <a:prstGeom prst="rect">
            <a:avLst/>
          </a:prstGeom>
          <a:noFill/>
        </p:spPr>
        <p:txBody>
          <a:bodyPr wrap="square" rtlCol="0">
            <a:spAutoFit/>
          </a:bodyPr>
          <a:lstStyle/>
          <a:p>
            <a:pPr algn="ctr"/>
            <a:r>
              <a:rPr lang="en-US" b="1" dirty="0" smtClean="0">
                <a:solidFill>
                  <a:srgbClr val="92D050"/>
                </a:solidFill>
              </a:rPr>
              <a:t>Yes</a:t>
            </a:r>
            <a:endParaRPr lang="en-US" sz="1600" b="1" dirty="0">
              <a:solidFill>
                <a:srgbClr val="92D050"/>
              </a:solidFill>
            </a:endParaRPr>
          </a:p>
        </p:txBody>
      </p:sp>
      <p:sp>
        <p:nvSpPr>
          <p:cNvPr id="83" name="TextBox 82"/>
          <p:cNvSpPr txBox="1"/>
          <p:nvPr/>
        </p:nvSpPr>
        <p:spPr>
          <a:xfrm>
            <a:off x="3827464" y="3246716"/>
            <a:ext cx="644423" cy="369332"/>
          </a:xfrm>
          <a:prstGeom prst="rect">
            <a:avLst/>
          </a:prstGeom>
          <a:noFill/>
        </p:spPr>
        <p:txBody>
          <a:bodyPr wrap="square" rtlCol="0">
            <a:spAutoFit/>
          </a:bodyPr>
          <a:lstStyle/>
          <a:p>
            <a:pPr algn="ctr"/>
            <a:r>
              <a:rPr lang="en-US" b="1" dirty="0" smtClean="0">
                <a:solidFill>
                  <a:srgbClr val="92D050"/>
                </a:solidFill>
              </a:rPr>
              <a:t>Yes</a:t>
            </a:r>
            <a:endParaRPr lang="en-US" b="1" dirty="0">
              <a:solidFill>
                <a:srgbClr val="92D050"/>
              </a:solidFill>
            </a:endParaRPr>
          </a:p>
        </p:txBody>
      </p:sp>
      <p:cxnSp>
        <p:nvCxnSpPr>
          <p:cNvPr id="84" name="Straight Arrow Connector 83"/>
          <p:cNvCxnSpPr/>
          <p:nvPr/>
        </p:nvCxnSpPr>
        <p:spPr>
          <a:xfrm>
            <a:off x="6682067" y="3435393"/>
            <a:ext cx="0" cy="1692818"/>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3731241" y="2902351"/>
            <a:ext cx="7636" cy="1066085"/>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86" name="Freeform 85"/>
          <p:cNvSpPr/>
          <p:nvPr/>
        </p:nvSpPr>
        <p:spPr>
          <a:xfrm>
            <a:off x="3057683" y="1108590"/>
            <a:ext cx="1347116"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b="1" dirty="0" smtClean="0"/>
              <a:t>Is the </a:t>
            </a:r>
            <a:br>
              <a:rPr lang="en-US" sz="1400" b="1" dirty="0" smtClean="0"/>
            </a:br>
            <a:r>
              <a:rPr lang="en-US" sz="1400" b="1" dirty="0" smtClean="0"/>
              <a:t>MPO a </a:t>
            </a:r>
            <a:br>
              <a:rPr lang="en-US" sz="1400" b="1" dirty="0" smtClean="0"/>
            </a:br>
            <a:r>
              <a:rPr lang="en-US" sz="1400" b="1" dirty="0" smtClean="0"/>
              <a:t>TMA (over 200,000 in population)?</a:t>
            </a:r>
            <a:endParaRPr lang="en-US" sz="1400" b="1" dirty="0"/>
          </a:p>
        </p:txBody>
      </p:sp>
      <p:sp>
        <p:nvSpPr>
          <p:cNvPr id="87" name="Freeform 86"/>
          <p:cNvSpPr/>
          <p:nvPr/>
        </p:nvSpPr>
        <p:spPr>
          <a:xfrm>
            <a:off x="1133231" y="1108590"/>
            <a:ext cx="1411265"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pPr>
            <a:r>
              <a:rPr lang="en-US" sz="1400" b="1" dirty="0" smtClean="0">
                <a:solidFill>
                  <a:schemeClr val="bg1"/>
                </a:solidFill>
              </a:rPr>
              <a:t>Is area</a:t>
            </a:r>
          </a:p>
          <a:p>
            <a:pPr algn="ctr">
              <a:lnSpc>
                <a:spcPts val="1900"/>
              </a:lnSpc>
            </a:pPr>
            <a:r>
              <a:rPr lang="en-US" sz="1400" b="1" dirty="0" smtClean="0">
                <a:solidFill>
                  <a:schemeClr val="bg1"/>
                </a:solidFill>
              </a:rPr>
              <a:t>in non-attainment or maintenance status</a:t>
            </a:r>
          </a:p>
          <a:p>
            <a:pPr algn="ctr">
              <a:lnSpc>
                <a:spcPts val="1900"/>
              </a:lnSpc>
            </a:pPr>
            <a:r>
              <a:rPr lang="en-US" sz="1400" b="1" dirty="0" smtClean="0">
                <a:solidFill>
                  <a:schemeClr val="bg1"/>
                </a:solidFill>
              </a:rPr>
              <a:t>for air </a:t>
            </a:r>
            <a:br>
              <a:rPr lang="en-US" sz="1400" b="1" dirty="0" smtClean="0">
                <a:solidFill>
                  <a:schemeClr val="bg1"/>
                </a:solidFill>
              </a:rPr>
            </a:br>
            <a:r>
              <a:rPr lang="en-US" sz="1400" b="1" dirty="0" smtClean="0">
                <a:solidFill>
                  <a:schemeClr val="bg1"/>
                </a:solidFill>
              </a:rPr>
              <a:t>quality</a:t>
            </a:r>
          </a:p>
          <a:p>
            <a:pPr algn="ctr">
              <a:lnSpc>
                <a:spcPts val="1900"/>
              </a:lnSpc>
            </a:pPr>
            <a:r>
              <a:rPr lang="en-US" sz="1400" b="1" dirty="0" smtClean="0">
                <a:solidFill>
                  <a:schemeClr val="bg1"/>
                </a:solidFill>
              </a:rPr>
              <a:t>by EPA?</a:t>
            </a:r>
            <a:endParaRPr lang="en-US" sz="1400" b="1" dirty="0">
              <a:solidFill>
                <a:schemeClr val="bg1"/>
              </a:solidFill>
            </a:endParaRPr>
          </a:p>
        </p:txBody>
      </p:sp>
      <p:sp>
        <p:nvSpPr>
          <p:cNvPr id="88" name="TextBox 87"/>
          <p:cNvSpPr txBox="1"/>
          <p:nvPr/>
        </p:nvSpPr>
        <p:spPr>
          <a:xfrm rot="16200000">
            <a:off x="50752" y="1907643"/>
            <a:ext cx="1860304" cy="336830"/>
          </a:xfrm>
          <a:prstGeom prst="rect">
            <a:avLst/>
          </a:prstGeom>
          <a:noFill/>
        </p:spPr>
        <p:txBody>
          <a:bodyPr wrap="square" rtlCol="0">
            <a:spAutoFit/>
          </a:bodyPr>
          <a:lstStyle/>
          <a:p>
            <a:pPr algn="ctr"/>
            <a:r>
              <a:rPr lang="en-US" sz="2000" b="1" dirty="0">
                <a:solidFill>
                  <a:srgbClr val="FFE100"/>
                </a:solidFill>
              </a:rPr>
              <a:t>Start</a:t>
            </a:r>
          </a:p>
        </p:txBody>
      </p:sp>
      <p:sp>
        <p:nvSpPr>
          <p:cNvPr id="89" name="TextBox 88"/>
          <p:cNvSpPr txBox="1"/>
          <p:nvPr/>
        </p:nvSpPr>
        <p:spPr>
          <a:xfrm>
            <a:off x="7203226" y="3460352"/>
            <a:ext cx="1026374" cy="336830"/>
          </a:xfrm>
          <a:prstGeom prst="rect">
            <a:avLst/>
          </a:prstGeom>
          <a:noFill/>
        </p:spPr>
        <p:txBody>
          <a:bodyPr wrap="square" rtlCol="0">
            <a:spAutoFit/>
          </a:bodyPr>
          <a:lstStyle/>
          <a:p>
            <a:pPr algn="ctr"/>
            <a:r>
              <a:rPr lang="en-US" sz="2000" b="1" dirty="0" smtClean="0">
                <a:solidFill>
                  <a:srgbClr val="FFFF00"/>
                </a:solidFill>
              </a:rPr>
              <a:t>Options</a:t>
            </a:r>
            <a:endParaRPr lang="en-US" sz="2000" b="1" dirty="0">
              <a:solidFill>
                <a:srgbClr val="FFFF00"/>
              </a:solidFill>
            </a:endParaRPr>
          </a:p>
        </p:txBody>
      </p:sp>
      <p:sp>
        <p:nvSpPr>
          <p:cNvPr id="90" name="Freeform 89"/>
          <p:cNvSpPr/>
          <p:nvPr/>
        </p:nvSpPr>
        <p:spPr>
          <a:xfrm>
            <a:off x="5105400" y="4101836"/>
            <a:ext cx="1334287" cy="83392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Apply current model (up to 10 years old)</a:t>
            </a:r>
            <a:endParaRPr lang="en-US" sz="1600" b="1" dirty="0">
              <a:solidFill>
                <a:srgbClr val="000000"/>
              </a:solidFill>
            </a:endParaRPr>
          </a:p>
        </p:txBody>
      </p:sp>
      <p:sp>
        <p:nvSpPr>
          <p:cNvPr id="91" name="Freeform 90"/>
          <p:cNvSpPr/>
          <p:nvPr/>
        </p:nvSpPr>
        <p:spPr>
          <a:xfrm>
            <a:off x="6934200" y="4101836"/>
            <a:ext cx="1334287" cy="83392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Develop new model based on latest data</a:t>
            </a:r>
            <a:endParaRPr lang="en-US" sz="1600" b="1" dirty="0">
              <a:solidFill>
                <a:srgbClr val="000000"/>
              </a:solidFill>
            </a:endParaRPr>
          </a:p>
        </p:txBody>
      </p:sp>
      <p:sp>
        <p:nvSpPr>
          <p:cNvPr id="92" name="Freeform 91"/>
          <p:cNvSpPr/>
          <p:nvPr/>
        </p:nvSpPr>
        <p:spPr>
          <a:xfrm>
            <a:off x="5687767" y="5128211"/>
            <a:ext cx="1924452" cy="44903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Model “refresh” (update base year)</a:t>
            </a:r>
            <a:endParaRPr lang="en-US" sz="1600" b="1" dirty="0">
              <a:solidFill>
                <a:srgbClr val="000000"/>
              </a:solidFill>
            </a:endParaRPr>
          </a:p>
        </p:txBody>
      </p:sp>
      <p:cxnSp>
        <p:nvCxnSpPr>
          <p:cNvPr id="93" name="Straight Arrow Connector 92"/>
          <p:cNvCxnSpPr/>
          <p:nvPr/>
        </p:nvCxnSpPr>
        <p:spPr>
          <a:xfrm flipH="1">
            <a:off x="5816065" y="3435393"/>
            <a:ext cx="866002" cy="666444"/>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6714142" y="3423174"/>
            <a:ext cx="833929" cy="678663"/>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5" name="Freeform 94"/>
          <p:cNvSpPr/>
          <p:nvPr/>
        </p:nvSpPr>
        <p:spPr>
          <a:xfrm>
            <a:off x="1068979" y="3968435"/>
            <a:ext cx="1521821"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Model is required for MTP update for air quality conformity determination</a:t>
            </a:r>
            <a:r>
              <a:rPr lang="en-US" sz="1600" b="1" baseline="30000" dirty="0" smtClean="0">
                <a:solidFill>
                  <a:srgbClr val="000000"/>
                </a:solidFill>
              </a:rPr>
              <a:t>1 </a:t>
            </a:r>
            <a:r>
              <a:rPr lang="en-US" sz="1600" b="1" dirty="0" smtClean="0">
                <a:solidFill>
                  <a:srgbClr val="000000"/>
                </a:solidFill>
              </a:rPr>
              <a:t>(every 4 years)</a:t>
            </a:r>
            <a:r>
              <a:rPr lang="en-US" sz="1600" b="1" baseline="30000" dirty="0" smtClean="0">
                <a:solidFill>
                  <a:srgbClr val="000000"/>
                </a:solidFill>
              </a:rPr>
              <a:t> </a:t>
            </a:r>
            <a:endParaRPr lang="en-US" sz="1600" b="1" baseline="30000" dirty="0">
              <a:solidFill>
                <a:srgbClr val="000000"/>
              </a:solidFill>
            </a:endParaRPr>
          </a:p>
        </p:txBody>
      </p:sp>
      <p:sp>
        <p:nvSpPr>
          <p:cNvPr id="96" name="Freeform 95"/>
          <p:cNvSpPr/>
          <p:nvPr/>
        </p:nvSpPr>
        <p:spPr>
          <a:xfrm>
            <a:off x="2895600" y="3970942"/>
            <a:ext cx="1600200"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a:solidFill>
                  <a:srgbClr val="000000"/>
                </a:solidFill>
              </a:rPr>
              <a:t>Model is required </a:t>
            </a:r>
            <a:r>
              <a:rPr lang="en-US" sz="1600" b="1" dirty="0" smtClean="0">
                <a:solidFill>
                  <a:srgbClr val="000000"/>
                </a:solidFill>
              </a:rPr>
              <a:t>for MTP update</a:t>
            </a:r>
            <a:r>
              <a:rPr lang="en-US" sz="1600" b="1" baseline="30000" dirty="0" smtClean="0">
                <a:solidFill>
                  <a:srgbClr val="000000"/>
                </a:solidFill>
              </a:rPr>
              <a:t> 2 </a:t>
            </a:r>
            <a:r>
              <a:rPr lang="en-US" sz="1600" b="1" dirty="0" smtClean="0">
                <a:solidFill>
                  <a:srgbClr val="000000"/>
                </a:solidFill>
              </a:rPr>
              <a:t/>
            </a:r>
            <a:br>
              <a:rPr lang="en-US" sz="1600" b="1" dirty="0" smtClean="0">
                <a:solidFill>
                  <a:srgbClr val="000000"/>
                </a:solidFill>
              </a:rPr>
            </a:br>
            <a:r>
              <a:rPr lang="en-US" sz="1600" b="1" dirty="0" smtClean="0">
                <a:solidFill>
                  <a:srgbClr val="000000"/>
                </a:solidFill>
              </a:rPr>
              <a:t>(MTP update every 4 years)</a:t>
            </a:r>
            <a:endParaRPr lang="en-US" sz="1600" b="1" dirty="0">
              <a:solidFill>
                <a:srgbClr val="000000"/>
              </a:solidFill>
            </a:endParaRPr>
          </a:p>
        </p:txBody>
      </p:sp>
      <p:sp>
        <p:nvSpPr>
          <p:cNvPr id="97" name="TextBox 96"/>
          <p:cNvSpPr txBox="1"/>
          <p:nvPr/>
        </p:nvSpPr>
        <p:spPr>
          <a:xfrm>
            <a:off x="4471887" y="15949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98" name="TextBox 97"/>
          <p:cNvSpPr txBox="1"/>
          <p:nvPr/>
        </p:nvSpPr>
        <p:spPr>
          <a:xfrm>
            <a:off x="8196062" y="1485697"/>
            <a:ext cx="155460" cy="647748"/>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101" name="Freeform 100"/>
          <p:cNvSpPr/>
          <p:nvPr/>
        </p:nvSpPr>
        <p:spPr>
          <a:xfrm>
            <a:off x="5110432" y="1108589"/>
            <a:ext cx="3143272" cy="2326803"/>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solidFill>
            <a:schemeClr val="bg2"/>
          </a:solidFill>
          <a:ln w="25400">
            <a:solidFill>
              <a:srgbClr val="FF6600"/>
            </a:solidFill>
          </a:ln>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t" anchorCtr="0">
            <a:noAutofit/>
          </a:bodyPr>
          <a:lstStyle/>
          <a:p>
            <a:pPr algn="ctr">
              <a:lnSpc>
                <a:spcPts val="1900"/>
              </a:lnSpc>
              <a:spcBef>
                <a:spcPts val="600"/>
              </a:spcBef>
              <a:spcAft>
                <a:spcPts val="600"/>
              </a:spcAft>
            </a:pPr>
            <a:r>
              <a:rPr lang="en-US" sz="1600" b="1" dirty="0" smtClean="0">
                <a:solidFill>
                  <a:schemeClr val="tx1"/>
                </a:solidFill>
              </a:rPr>
              <a:t>Model is NOT REQUIRED to support other MPOs’ Metropolitan Transportation Plan (MTP). </a:t>
            </a:r>
            <a:br>
              <a:rPr lang="en-US" sz="1600" b="1" dirty="0" smtClean="0">
                <a:solidFill>
                  <a:schemeClr val="tx1"/>
                </a:solidFill>
              </a:rPr>
            </a:br>
            <a:r>
              <a:rPr lang="en-US" sz="1600" b="1" dirty="0" smtClean="0">
                <a:solidFill>
                  <a:schemeClr val="tx1"/>
                </a:solidFill>
              </a:rPr>
              <a:t>TPP considers it </a:t>
            </a:r>
            <a:br>
              <a:rPr lang="en-US" sz="1600" b="1" dirty="0" smtClean="0">
                <a:solidFill>
                  <a:schemeClr val="tx1"/>
                </a:solidFill>
              </a:rPr>
            </a:br>
            <a:r>
              <a:rPr lang="en-US" sz="1600" b="1" dirty="0" smtClean="0">
                <a:solidFill>
                  <a:schemeClr val="tx1"/>
                </a:solidFill>
              </a:rPr>
              <a:t/>
            </a:r>
            <a:br>
              <a:rPr lang="en-US" sz="1600" b="1" dirty="0" smtClean="0">
                <a:solidFill>
                  <a:schemeClr val="tx1"/>
                </a:solidFill>
              </a:rPr>
            </a:br>
            <a:r>
              <a:rPr lang="en-US" sz="2000" b="1" dirty="0" smtClean="0">
                <a:solidFill>
                  <a:schemeClr val="tx1"/>
                </a:solidFill>
              </a:rPr>
              <a:t/>
            </a:r>
            <a:br>
              <a:rPr lang="en-US" sz="2000" b="1" dirty="0" smtClean="0">
                <a:solidFill>
                  <a:schemeClr val="tx1"/>
                </a:solidFill>
              </a:rPr>
            </a:br>
            <a:r>
              <a:rPr lang="en-US" sz="1600" b="1" dirty="0" smtClean="0">
                <a:solidFill>
                  <a:schemeClr val="tx1"/>
                </a:solidFill>
              </a:rPr>
              <a:t>when feasible, apply a travel </a:t>
            </a:r>
            <a:br>
              <a:rPr lang="en-US" sz="1600" b="1" dirty="0" smtClean="0">
                <a:solidFill>
                  <a:schemeClr val="tx1"/>
                </a:solidFill>
              </a:rPr>
            </a:br>
            <a:r>
              <a:rPr lang="en-US" sz="1600" b="1" dirty="0" smtClean="0">
                <a:solidFill>
                  <a:schemeClr val="tx1"/>
                </a:solidFill>
              </a:rPr>
              <a:t>model to support MTP development. Options include:</a:t>
            </a:r>
          </a:p>
        </p:txBody>
      </p:sp>
      <p:sp>
        <p:nvSpPr>
          <p:cNvPr id="102" name="Freeform 101"/>
          <p:cNvSpPr/>
          <p:nvPr/>
        </p:nvSpPr>
        <p:spPr>
          <a:xfrm>
            <a:off x="5944361" y="2220323"/>
            <a:ext cx="1475413" cy="352816"/>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CB6C1D"/>
              </a:gs>
              <a:gs pos="80000">
                <a:srgbClr val="FF8F26"/>
              </a:gs>
              <a:gs pos="100000">
                <a:srgbClr val="FF8F26"/>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ts val="1600"/>
              </a:lnSpc>
              <a:spcBef>
                <a:spcPct val="0"/>
              </a:spcBef>
              <a:spcAft>
                <a:spcPct val="35000"/>
              </a:spcAft>
            </a:pPr>
            <a:r>
              <a:rPr lang="en-US" b="1" kern="1200" dirty="0" smtClean="0">
                <a:solidFill>
                  <a:schemeClr val="tx1"/>
                </a:solidFill>
              </a:rPr>
              <a:t>Best Practice</a:t>
            </a:r>
          </a:p>
        </p:txBody>
      </p:sp>
      <p:sp>
        <p:nvSpPr>
          <p:cNvPr id="103" name="Right Arrow 102"/>
          <p:cNvSpPr/>
          <p:nvPr/>
        </p:nvSpPr>
        <p:spPr>
          <a:xfrm>
            <a:off x="2602913" y="1921222"/>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ight Arrow 103"/>
          <p:cNvSpPr/>
          <p:nvPr/>
        </p:nvSpPr>
        <p:spPr>
          <a:xfrm>
            <a:off x="4536266" y="1946168"/>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5" name="TextBox 104"/>
          <p:cNvSpPr txBox="1"/>
          <p:nvPr/>
        </p:nvSpPr>
        <p:spPr>
          <a:xfrm>
            <a:off x="1295400" y="5715000"/>
            <a:ext cx="7848600" cy="1061829"/>
          </a:xfrm>
          <a:prstGeom prst="rect">
            <a:avLst/>
          </a:prstGeom>
        </p:spPr>
        <p:txBody>
          <a:bodyPr wrap="square" rtlCol="0">
            <a:spAutoFit/>
          </a:bodyPr>
          <a:lstStyle/>
          <a:p>
            <a:pPr marL="112713" indent="-112713">
              <a:tabLst>
                <a:tab pos="112713" algn="l"/>
              </a:tabLst>
            </a:pPr>
            <a:r>
              <a:rPr lang="en-US" sz="900" baseline="30000" dirty="0" smtClean="0">
                <a:solidFill>
                  <a:schemeClr val="bg1"/>
                </a:solidFill>
              </a:rPr>
              <a:t>1	</a:t>
            </a:r>
            <a:r>
              <a:rPr lang="en-US" sz="900" dirty="0" smtClean="0">
                <a:solidFill>
                  <a:schemeClr val="bg1"/>
                </a:solidFill>
              </a:rPr>
              <a:t>Federal requirement pertains only to TMAs that are serious, severe, or extreme ozone, or serious CO, nonattainment areas (http://www.fhwa.dot.gov/planning/certcheck.htm).  State of Texas requires that all nonattainment area plans be based on travel demand models, with more stringent model requirements for the areas that fall into the federal model requirement category (</a:t>
            </a:r>
            <a:r>
              <a:rPr lang="en-US" sz="900" i="1" dirty="0" smtClean="0">
                <a:solidFill>
                  <a:schemeClr val="bg1"/>
                </a:solidFill>
              </a:rPr>
              <a:t>TxDOT Traffic Data and Analysis Manual</a:t>
            </a:r>
            <a:r>
              <a:rPr lang="en-US" sz="900" dirty="0" smtClean="0">
                <a:solidFill>
                  <a:schemeClr val="bg1"/>
                </a:solidFill>
              </a:rPr>
              <a:t>, 2001, pp. 2-20). See also TAC Title 30, Part 1, Rule 114.260.</a:t>
            </a:r>
          </a:p>
          <a:p>
            <a:pPr marL="112713" indent="-112713"/>
            <a:r>
              <a:rPr lang="en-US" sz="900" baseline="30000" dirty="0" smtClean="0">
                <a:solidFill>
                  <a:schemeClr val="bg1"/>
                </a:solidFill>
              </a:rPr>
              <a:t>2</a:t>
            </a:r>
            <a:r>
              <a:rPr lang="en-US" sz="900" dirty="0" smtClean="0">
                <a:solidFill>
                  <a:schemeClr val="bg1"/>
                </a:solidFill>
              </a:rPr>
              <a:t> 	Under federal rule, all other TMAs (not in first group) must meet minimum travel model standards under Conformity Rule IF already previous practice (“no backsliding”).  State of Texas requires that long-range plans by TMAs be based on “estimates of travel demand” and that “development of long-range transportation plans relies on computer travel demand forecasting” (</a:t>
            </a:r>
            <a:r>
              <a:rPr lang="en-US" sz="900" i="1" dirty="0" smtClean="0">
                <a:solidFill>
                  <a:schemeClr val="bg1"/>
                </a:solidFill>
              </a:rPr>
              <a:t>TxDOT Traffic Data and Analysis Manual</a:t>
            </a:r>
            <a:r>
              <a:rPr lang="en-US" sz="900" dirty="0" smtClean="0">
                <a:solidFill>
                  <a:schemeClr val="bg1"/>
                </a:solidFill>
              </a:rPr>
              <a:t>, 2001, pp. 2-20).  </a:t>
            </a:r>
            <a:endParaRPr lang="en-US" sz="9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8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6" grpId="0" animBg="1"/>
      <p:bldP spid="89" grpId="0"/>
      <p:bldP spid="90" grpId="0" animBg="1"/>
      <p:bldP spid="91" grpId="0" animBg="1"/>
      <p:bldP spid="92" grpId="0" animBg="1"/>
      <p:bldP spid="95" grpId="0" animBg="1"/>
      <p:bldP spid="96" grpId="0" animBg="1"/>
      <p:bldP spid="97" grpId="0"/>
      <p:bldP spid="101" grpId="0" animBg="1"/>
      <p:bldP spid="102" grpId="0" animBg="1"/>
      <p:bldP spid="103" grpId="0" animBg="1"/>
      <p:bldP spid="104" grpId="0" animBg="1"/>
      <p:bldP spid="10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When Is a Model Update Required for an Application Scenario?</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Kind of Update?</a:t>
            </a:r>
            <a:endParaRPr lang="en-US" dirty="0"/>
          </a:p>
        </p:txBody>
      </p:sp>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a:t>
            </a:r>
            <a:r>
              <a:rPr kumimoji="0" lang="en-US" sz="2400" b="0" i="0" u="none" strike="noStrike" kern="1200" cap="none" spc="0" normalizeH="0" noProof="0" dirty="0" smtClean="0">
                <a:ln>
                  <a:noFill/>
                </a:ln>
                <a:solidFill>
                  <a:schemeClr val="bg1"/>
                </a:solidFill>
                <a:effectLst/>
                <a:uLnTx/>
                <a:uFillTx/>
                <a:latin typeface="+mj-lt"/>
                <a:ea typeface="+mj-ea"/>
                <a:cs typeface="+mj-cs"/>
              </a:rPr>
              <a: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pic>
        <p:nvPicPr>
          <p:cNvPr id="10" name="Picture 2"/>
          <p:cNvPicPr>
            <a:picLocks noChangeAspect="1" noChangeArrowheads="1"/>
          </p:cNvPicPr>
          <p:nvPr/>
        </p:nvPicPr>
        <p:blipFill>
          <a:blip r:embed="rId4" cstate="print"/>
          <a:srcRect/>
          <a:stretch>
            <a:fillRect/>
          </a:stretch>
        </p:blipFill>
        <p:spPr bwMode="auto">
          <a:xfrm>
            <a:off x="295656" y="1350264"/>
            <a:ext cx="3895344" cy="3678936"/>
          </a:xfrm>
          <a:prstGeom prst="rect">
            <a:avLst/>
          </a:prstGeom>
          <a:noFill/>
          <a:ln w="9525">
            <a:noFill/>
            <a:miter lim="800000"/>
            <a:headEnd/>
            <a:tailEnd/>
          </a:ln>
          <a:effectLst/>
        </p:spPr>
      </p:pic>
      <p:sp>
        <p:nvSpPr>
          <p:cNvPr id="11" name="Left-Right Arrow 10"/>
          <p:cNvSpPr/>
          <p:nvPr/>
        </p:nvSpPr>
        <p:spPr>
          <a:xfrm>
            <a:off x="1295400" y="43434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Is a Model </a:t>
            </a:r>
            <a:r>
              <a:rPr lang="en-US" u="sng" dirty="0" smtClean="0"/>
              <a:t>Update</a:t>
            </a:r>
            <a:r>
              <a:rPr lang="en-US" dirty="0" smtClean="0"/>
              <a:t> Necessary?</a:t>
            </a:r>
            <a:endParaRPr lang="en-US" dirty="0"/>
          </a:p>
        </p:txBody>
      </p:sp>
      <p:sp>
        <p:nvSpPr>
          <p:cNvPr id="8" name="Content Placeholder 2"/>
          <p:cNvSpPr txBox="1">
            <a:spLocks/>
          </p:cNvSpPr>
          <p:nvPr/>
        </p:nvSpPr>
        <p:spPr>
          <a:xfrm>
            <a:off x="457200" y="1066800"/>
            <a:ext cx="8229600" cy="6858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3200" b="0" i="0" u="none" strike="noStrike" kern="1200" cap="none" spc="0" normalizeH="0" baseline="0" noProof="0" dirty="0" smtClean="0">
                <a:ln>
                  <a:noFill/>
                </a:ln>
                <a:solidFill>
                  <a:srgbClr val="FFFF00"/>
                </a:solidFill>
                <a:effectLst/>
                <a:uLnTx/>
                <a:uFillTx/>
                <a:latin typeface="+mn-lt"/>
                <a:ea typeface="+mn-ea"/>
                <a:cs typeface="+mn-cs"/>
              </a:rPr>
              <a:t>(Reminder)</a:t>
            </a:r>
          </a:p>
        </p:txBody>
      </p:sp>
      <p:sp>
        <p:nvSpPr>
          <p:cNvPr id="20" name="Content Placeholder 2"/>
          <p:cNvSpPr txBox="1">
            <a:spLocks/>
          </p:cNvSpPr>
          <p:nvPr/>
        </p:nvSpPr>
        <p:spPr>
          <a:xfrm>
            <a:off x="228600" y="3886200"/>
            <a:ext cx="6781800" cy="13576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itchFamily="2" charset="2"/>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Symbol" pitchFamily="18" charset="2"/>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800" dirty="0" smtClean="0"/>
              <a:t>TIP:</a:t>
            </a:r>
            <a:br>
              <a:rPr lang="en-US" sz="2800" dirty="0" smtClean="0"/>
            </a:br>
            <a:r>
              <a:rPr lang="en-US" sz="2800" dirty="0" smtClean="0"/>
              <a:t>4-year fiscally constrained “management </a:t>
            </a:r>
            <a:r>
              <a:rPr lang="en-US" sz="2800" dirty="0"/>
              <a:t>tool for monitoring progress in implementation” of </a:t>
            </a:r>
            <a:r>
              <a:rPr lang="en-US" sz="2800" dirty="0" smtClean="0"/>
              <a:t>MTP</a:t>
            </a:r>
            <a:endParaRPr lang="en-US" sz="2800" u="sng" dirty="0" smtClean="0"/>
          </a:p>
        </p:txBody>
      </p:sp>
      <p:pic>
        <p:nvPicPr>
          <p:cNvPr id="21" name="Picture 20" descr="MTP Plan.png"/>
          <p:cNvPicPr>
            <a:picLocks noChangeAspect="1"/>
          </p:cNvPicPr>
          <p:nvPr/>
        </p:nvPicPr>
        <p:blipFill>
          <a:blip r:embed="rId3" cstate="print"/>
          <a:stretch>
            <a:fillRect/>
          </a:stretch>
        </p:blipFill>
        <p:spPr>
          <a:xfrm>
            <a:off x="0" y="1600200"/>
            <a:ext cx="2249857" cy="2286000"/>
          </a:xfrm>
          <a:prstGeom prst="rect">
            <a:avLst/>
          </a:prstGeom>
        </p:spPr>
      </p:pic>
      <p:grpSp>
        <p:nvGrpSpPr>
          <p:cNvPr id="22" name="Group 10"/>
          <p:cNvGrpSpPr/>
          <p:nvPr/>
        </p:nvGrpSpPr>
        <p:grpSpPr>
          <a:xfrm>
            <a:off x="7010400" y="3169920"/>
            <a:ext cx="1828800" cy="2468880"/>
            <a:chOff x="-1905000" y="4495800"/>
            <a:chExt cx="2806995" cy="2286000"/>
          </a:xfrm>
        </p:grpSpPr>
        <p:sp>
          <p:nvSpPr>
            <p:cNvPr id="23" name="Rectangle 22"/>
            <p:cNvSpPr/>
            <p:nvPr/>
          </p:nvSpPr>
          <p:spPr>
            <a:xfrm>
              <a:off x="-1861457" y="4569469"/>
              <a:ext cx="2763452" cy="2212331"/>
            </a:xfrm>
            <a:prstGeom prst="rect">
              <a:avLst/>
            </a:prstGeom>
            <a:solidFill>
              <a:schemeClr val="bg1"/>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dirty="0">
                <a:solidFill>
                  <a:srgbClr val="2D2D19"/>
                </a:solidFill>
              </a:endParaRPr>
            </a:p>
          </p:txBody>
        </p:sp>
        <p:sp>
          <p:nvSpPr>
            <p:cNvPr id="24" name="Rectangle 23"/>
            <p:cNvSpPr/>
            <p:nvPr/>
          </p:nvSpPr>
          <p:spPr>
            <a:xfrm>
              <a:off x="-1905000" y="4495800"/>
              <a:ext cx="2743200" cy="2209800"/>
            </a:xfrm>
            <a:prstGeom prst="rect">
              <a:avLst/>
            </a:prstGeom>
            <a:solidFill>
              <a:srgbClr val="FFFF00"/>
            </a:solidFill>
            <a:ln>
              <a:solidFill>
                <a:srgbClr val="2D2D19"/>
              </a:solidFill>
            </a:ln>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smtClean="0">
                  <a:solidFill>
                    <a:srgbClr val="2D2D19"/>
                  </a:solidFill>
                </a:rPr>
                <a:t>TIP</a:t>
              </a:r>
              <a:endParaRPr lang="en-US" sz="9600" b="1" dirty="0" smtClean="0">
                <a:solidFill>
                  <a:srgbClr val="2D2D19"/>
                </a:solidFill>
              </a:endParaRPr>
            </a:p>
            <a:p>
              <a:pPr algn="ctr"/>
              <a:r>
                <a:rPr lang="en-US" sz="2000" b="1" dirty="0" smtClean="0">
                  <a:solidFill>
                    <a:srgbClr val="2D2D19"/>
                  </a:solidFill>
                </a:rPr>
                <a:t>Transportation Improvement Program</a:t>
              </a:r>
              <a:endParaRPr lang="en-US" sz="2000" b="1" dirty="0">
                <a:solidFill>
                  <a:srgbClr val="2D2D19"/>
                </a:solidFill>
              </a:endParaRPr>
            </a:p>
          </p:txBody>
        </p:sp>
      </p:grpSp>
      <p:sp>
        <p:nvSpPr>
          <p:cNvPr id="25" name="TextBox 24"/>
          <p:cNvSpPr txBox="1"/>
          <p:nvPr/>
        </p:nvSpPr>
        <p:spPr>
          <a:xfrm>
            <a:off x="1981200" y="1600200"/>
            <a:ext cx="6324600" cy="1384995"/>
          </a:xfrm>
          <a:prstGeom prst="rect">
            <a:avLst/>
          </a:prstGeom>
        </p:spPr>
        <p:txBody>
          <a:bodyPr wrap="square" rtlCol="0" anchor="ctr">
            <a:spAutoFit/>
          </a:bodyPr>
          <a:lstStyle/>
          <a:p>
            <a:r>
              <a:rPr lang="en-US" sz="2800" dirty="0" smtClean="0">
                <a:solidFill>
                  <a:schemeClr val="bg1"/>
                </a:solidFill>
              </a:rPr>
              <a:t>MTP:</a:t>
            </a:r>
            <a:br>
              <a:rPr lang="en-US" sz="2800" dirty="0" smtClean="0">
                <a:solidFill>
                  <a:schemeClr val="bg1"/>
                </a:solidFill>
              </a:rPr>
            </a:br>
            <a:r>
              <a:rPr lang="en-US" sz="2800" dirty="0" smtClean="0">
                <a:solidFill>
                  <a:schemeClr val="bg1"/>
                </a:solidFill>
              </a:rPr>
              <a:t>20-year </a:t>
            </a:r>
            <a:r>
              <a:rPr lang="en-US" sz="2800" dirty="0">
                <a:solidFill>
                  <a:schemeClr val="bg1"/>
                </a:solidFill>
              </a:rPr>
              <a:t>planning </a:t>
            </a:r>
            <a:r>
              <a:rPr lang="en-US" sz="2800" dirty="0" smtClean="0">
                <a:solidFill>
                  <a:schemeClr val="bg1"/>
                </a:solidFill>
              </a:rPr>
              <a:t>horizon (financially constrained)</a:t>
            </a:r>
            <a:endParaRPr lang="en-US" sz="2800" dirty="0">
              <a:solidFill>
                <a:schemeClr val="bg1"/>
              </a:solidFill>
            </a:endParaRPr>
          </a:p>
        </p:txBody>
      </p:sp>
      <p:sp>
        <p:nvSpPr>
          <p:cNvPr id="3" name="Rectangle 2"/>
          <p:cNvSpPr/>
          <p:nvPr/>
        </p:nvSpPr>
        <p:spPr>
          <a:xfrm>
            <a:off x="1599748" y="5794152"/>
            <a:ext cx="5944503" cy="523220"/>
          </a:xfrm>
          <a:prstGeom prst="rect">
            <a:avLst/>
          </a:prstGeom>
          <a:solidFill>
            <a:schemeClr val="accent6">
              <a:lumMod val="75000"/>
            </a:schemeClr>
          </a:solidFill>
          <a:ln w="38100">
            <a:solidFill>
              <a:schemeClr val="tx1"/>
            </a:solidFill>
          </a:ln>
        </p:spPr>
        <p:txBody>
          <a:bodyPr wrap="square">
            <a:spAutoFit/>
          </a:bodyPr>
          <a:lstStyle/>
          <a:p>
            <a:pPr algn="ctr"/>
            <a:r>
              <a:rPr lang="en-US" sz="2800" b="1" u="sng" dirty="0"/>
              <a:t>TIP must be consistent with the MTP</a:t>
            </a:r>
            <a:endParaRPr lang="en-US" sz="2800" b="1" dirty="0"/>
          </a:p>
        </p:txBody>
      </p:sp>
      <p:cxnSp>
        <p:nvCxnSpPr>
          <p:cNvPr id="11" name="Straight Arrow Connector 10"/>
          <p:cNvCxnSpPr/>
          <p:nvPr/>
        </p:nvCxnSpPr>
        <p:spPr>
          <a:xfrm>
            <a:off x="2249857" y="3276600"/>
            <a:ext cx="4455743" cy="0"/>
          </a:xfrm>
          <a:prstGeom prst="straightConnector1">
            <a:avLst/>
          </a:prstGeom>
          <a:ln w="1270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162664" y="3657600"/>
            <a:ext cx="4542936" cy="0"/>
          </a:xfrm>
          <a:prstGeom prst="straightConnector1">
            <a:avLst/>
          </a:prstGeom>
          <a:ln w="127000">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When Is a Model Update Necessary?</a:t>
            </a:r>
            <a:endParaRPr lang="en-US" dirty="0"/>
          </a:p>
        </p:txBody>
      </p:sp>
      <p:cxnSp>
        <p:nvCxnSpPr>
          <p:cNvPr id="44" name="Elbow Connector 43"/>
          <p:cNvCxnSpPr/>
          <p:nvPr/>
        </p:nvCxnSpPr>
        <p:spPr>
          <a:xfrm flipV="1">
            <a:off x="2135863" y="2987464"/>
            <a:ext cx="176826" cy="2371832"/>
          </a:xfrm>
          <a:prstGeom prst="bentConnector4">
            <a:avLst>
              <a:gd name="adj1" fmla="val -680000"/>
              <a:gd name="adj2" fmla="val 99904"/>
            </a:avLst>
          </a:prstGeom>
          <a:ln w="57150">
            <a:solidFill>
              <a:srgbClr val="FF0000"/>
            </a:solidFill>
            <a:prstDash val="dash"/>
            <a:tailEnd type="arrow"/>
          </a:ln>
        </p:spPr>
        <p:style>
          <a:lnRef idx="2">
            <a:schemeClr val="accent6"/>
          </a:lnRef>
          <a:fillRef idx="0">
            <a:schemeClr val="accent6"/>
          </a:fillRef>
          <a:effectRef idx="1">
            <a:schemeClr val="accent6"/>
          </a:effectRef>
          <a:fontRef idx="minor">
            <a:schemeClr val="tx1"/>
          </a:fontRef>
        </p:style>
      </p:cxnSp>
      <p:cxnSp>
        <p:nvCxnSpPr>
          <p:cNvPr id="13" name="Straight Arrow Connector 12"/>
          <p:cNvCxnSpPr/>
          <p:nvPr/>
        </p:nvCxnSpPr>
        <p:spPr>
          <a:xfrm>
            <a:off x="4173476" y="5392303"/>
            <a:ext cx="1626803" cy="1474"/>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a:off x="3961284" y="4147731"/>
            <a:ext cx="1556073" cy="0"/>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7495883" y="1833515"/>
            <a:ext cx="530479" cy="371391"/>
          </a:xfrm>
          <a:prstGeom prst="rect">
            <a:avLst/>
          </a:prstGeom>
          <a:noFill/>
        </p:spPr>
        <p:txBody>
          <a:bodyPr wrap="square" rtlCol="0">
            <a:spAutoFit/>
          </a:bodyPr>
          <a:lstStyle/>
          <a:p>
            <a:pPr algn="ctr"/>
            <a:r>
              <a:rPr lang="en-US" sz="2000" b="1" dirty="0" smtClean="0">
                <a:solidFill>
                  <a:srgbClr val="FF0000"/>
                </a:solidFill>
              </a:rPr>
              <a:t>No</a:t>
            </a:r>
            <a:endParaRPr lang="en-US" sz="2000" b="1" dirty="0">
              <a:solidFill>
                <a:srgbClr val="FF0000"/>
              </a:solidFill>
            </a:endParaRPr>
          </a:p>
        </p:txBody>
      </p:sp>
      <p:sp>
        <p:nvSpPr>
          <p:cNvPr id="5" name="TextBox 4"/>
          <p:cNvSpPr txBox="1"/>
          <p:nvPr/>
        </p:nvSpPr>
        <p:spPr>
          <a:xfrm>
            <a:off x="6507585" y="2138698"/>
            <a:ext cx="530479" cy="342822"/>
          </a:xfrm>
          <a:prstGeom prst="rect">
            <a:avLst/>
          </a:prstGeom>
          <a:noFill/>
        </p:spPr>
        <p:txBody>
          <a:bodyPr wrap="square" rtlCol="0">
            <a:spAutoFit/>
          </a:bodyPr>
          <a:lstStyle/>
          <a:p>
            <a:pPr algn="ctr"/>
            <a:r>
              <a:rPr lang="en-US" b="1" dirty="0" smtClean="0">
                <a:solidFill>
                  <a:srgbClr val="92D050"/>
                </a:solidFill>
              </a:rPr>
              <a:t>Yes</a:t>
            </a:r>
            <a:endParaRPr lang="en-US" b="1" dirty="0">
              <a:solidFill>
                <a:srgbClr val="92D050"/>
              </a:solidFill>
            </a:endParaRPr>
          </a:p>
        </p:txBody>
      </p:sp>
      <p:cxnSp>
        <p:nvCxnSpPr>
          <p:cNvPr id="6" name="Elbow Connector 37"/>
          <p:cNvCxnSpPr/>
          <p:nvPr/>
        </p:nvCxnSpPr>
        <p:spPr>
          <a:xfrm>
            <a:off x="4845416" y="1714315"/>
            <a:ext cx="565845" cy="0"/>
          </a:xfrm>
          <a:prstGeom prst="straightConnector1">
            <a:avLst/>
          </a:prstGeom>
          <a:ln w="57150">
            <a:solidFill>
              <a:srgbClr val="92D05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057608" y="3747762"/>
            <a:ext cx="530479" cy="371391"/>
          </a:xfrm>
          <a:prstGeom prst="rect">
            <a:avLst/>
          </a:prstGeom>
          <a:noFill/>
        </p:spPr>
        <p:txBody>
          <a:bodyPr wrap="square" rtlCol="0">
            <a:spAutoFit/>
          </a:bodyPr>
          <a:lstStyle/>
          <a:p>
            <a:pPr algn="ctr"/>
            <a:r>
              <a:rPr lang="en-US" sz="2000" b="1" dirty="0" smtClean="0">
                <a:solidFill>
                  <a:srgbClr val="92D050"/>
                </a:solidFill>
              </a:rPr>
              <a:t>Yes</a:t>
            </a:r>
            <a:endParaRPr lang="en-US" sz="2000" b="1" dirty="0">
              <a:solidFill>
                <a:srgbClr val="92D050"/>
              </a:solidFill>
            </a:endParaRPr>
          </a:p>
        </p:txBody>
      </p:sp>
      <p:sp>
        <p:nvSpPr>
          <p:cNvPr id="8" name="TextBox 7"/>
          <p:cNvSpPr txBox="1"/>
          <p:nvPr/>
        </p:nvSpPr>
        <p:spPr>
          <a:xfrm>
            <a:off x="6507585" y="4570724"/>
            <a:ext cx="530479" cy="34282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cxnSp>
        <p:nvCxnSpPr>
          <p:cNvPr id="9" name="Straight Arrow Connector 8"/>
          <p:cNvCxnSpPr/>
          <p:nvPr/>
        </p:nvCxnSpPr>
        <p:spPr>
          <a:xfrm>
            <a:off x="3147882" y="4208893"/>
            <a:ext cx="0" cy="759028"/>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467889" y="2998986"/>
            <a:ext cx="3261660" cy="12323"/>
          </a:xfrm>
          <a:prstGeom prst="straightConnector1">
            <a:avLst/>
          </a:prstGeom>
          <a:ln w="57150">
            <a:solidFill>
              <a:srgbClr val="FFFFFF"/>
            </a:solidFill>
            <a:tailEnd type="arrow"/>
          </a:ln>
        </p:spPr>
        <p:style>
          <a:lnRef idx="2">
            <a:schemeClr val="accent1"/>
          </a:lnRef>
          <a:fillRef idx="0">
            <a:schemeClr val="accent1"/>
          </a:fillRef>
          <a:effectRef idx="1">
            <a:schemeClr val="accent1"/>
          </a:effectRef>
          <a:fontRef idx="minor">
            <a:schemeClr val="tx1"/>
          </a:fontRef>
        </p:style>
      </p:cxnSp>
      <p:cxnSp>
        <p:nvCxnSpPr>
          <p:cNvPr id="11" name="Elbow Connector 10"/>
          <p:cNvCxnSpPr/>
          <p:nvPr/>
        </p:nvCxnSpPr>
        <p:spPr>
          <a:xfrm flipH="1">
            <a:off x="7257757" y="1712004"/>
            <a:ext cx="238126" cy="3949390"/>
          </a:xfrm>
          <a:prstGeom prst="bentConnector4">
            <a:avLst>
              <a:gd name="adj1" fmla="val -240306"/>
              <a:gd name="adj2" fmla="val 99996"/>
            </a:avLst>
          </a:prstGeom>
          <a:ln w="57150">
            <a:solidFill>
              <a:srgbClr val="FF0000"/>
            </a:solidFill>
            <a:prstDash val="dash"/>
            <a:tailEnd type="arrow"/>
          </a:ln>
        </p:spPr>
        <p:style>
          <a:lnRef idx="2">
            <a:schemeClr val="accent6"/>
          </a:lnRef>
          <a:fillRef idx="0">
            <a:schemeClr val="accent6"/>
          </a:fillRef>
          <a:effectRef idx="1">
            <a:schemeClr val="accent6"/>
          </a:effectRef>
          <a:fontRef idx="minor">
            <a:schemeClr val="tx1"/>
          </a:fontRef>
        </p:style>
      </p:cxnSp>
      <p:cxnSp>
        <p:nvCxnSpPr>
          <p:cNvPr id="15" name="Straight Arrow Connector 14"/>
          <p:cNvCxnSpPr/>
          <p:nvPr/>
        </p:nvCxnSpPr>
        <p:spPr>
          <a:xfrm rot="5400000">
            <a:off x="6225768" y="2457353"/>
            <a:ext cx="635841" cy="1474"/>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42950" y="3282710"/>
            <a:ext cx="0" cy="482791"/>
          </a:xfrm>
          <a:prstGeom prst="straightConnector1">
            <a:avLst/>
          </a:prstGeom>
          <a:ln w="57150">
            <a:solidFill>
              <a:schemeClr val="bg1"/>
            </a:solidFill>
            <a:tailEnd type="arrow"/>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5400000">
            <a:off x="6338640" y="4861824"/>
            <a:ext cx="494377" cy="737"/>
          </a:xfrm>
          <a:prstGeom prst="straightConnector1">
            <a:avLst/>
          </a:prstGeom>
          <a:ln w="57150">
            <a:solidFill>
              <a:srgbClr val="FF0000"/>
            </a:solidFill>
            <a:prstDash val="dash"/>
            <a:tailEnd type="arrow"/>
          </a:ln>
        </p:spPr>
        <p:style>
          <a:lnRef idx="2">
            <a:schemeClr val="accent6"/>
          </a:lnRef>
          <a:fillRef idx="0">
            <a:schemeClr val="accent6"/>
          </a:fillRef>
          <a:effectRef idx="1">
            <a:schemeClr val="accent6"/>
          </a:effectRef>
          <a:fontRef idx="minor">
            <a:schemeClr val="tx1"/>
          </a:fontRef>
        </p:style>
      </p:cxnSp>
      <p:cxnSp>
        <p:nvCxnSpPr>
          <p:cNvPr id="18" name="Straight Connector 124"/>
          <p:cNvCxnSpPr/>
          <p:nvPr/>
        </p:nvCxnSpPr>
        <p:spPr>
          <a:xfrm>
            <a:off x="4744036" y="1510647"/>
            <a:ext cx="11788" cy="424383"/>
          </a:xfrm>
          <a:prstGeom prst="bentConnector3">
            <a:avLst>
              <a:gd name="adj1" fmla="val 600000"/>
            </a:avLst>
          </a:prstGeom>
          <a:ln w="57150">
            <a:solidFill>
              <a:srgbClr val="92D050"/>
            </a:solidFill>
            <a:prstDash val="solid"/>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208841" y="5020913"/>
            <a:ext cx="530479" cy="371391"/>
          </a:xfrm>
          <a:prstGeom prst="rect">
            <a:avLst/>
          </a:prstGeom>
          <a:noFill/>
        </p:spPr>
        <p:txBody>
          <a:bodyPr wrap="square" rtlCol="0">
            <a:spAutoFit/>
          </a:bodyPr>
          <a:lstStyle/>
          <a:p>
            <a:pPr algn="ctr"/>
            <a:r>
              <a:rPr lang="en-US" sz="2000" b="1" dirty="0" smtClean="0">
                <a:solidFill>
                  <a:srgbClr val="92D050"/>
                </a:solidFill>
              </a:rPr>
              <a:t>Yes</a:t>
            </a:r>
            <a:endParaRPr lang="en-US" sz="2000" b="1" dirty="0">
              <a:solidFill>
                <a:srgbClr val="92D050"/>
              </a:solidFill>
            </a:endParaRPr>
          </a:p>
        </p:txBody>
      </p:sp>
      <p:sp>
        <p:nvSpPr>
          <p:cNvPr id="20" name="TextBox 19"/>
          <p:cNvSpPr txBox="1"/>
          <p:nvPr/>
        </p:nvSpPr>
        <p:spPr>
          <a:xfrm>
            <a:off x="1591810" y="4995108"/>
            <a:ext cx="530479" cy="34282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cxnSp>
        <p:nvCxnSpPr>
          <p:cNvPr id="21" name="Elbow Connector 37"/>
          <p:cNvCxnSpPr/>
          <p:nvPr/>
        </p:nvCxnSpPr>
        <p:spPr>
          <a:xfrm>
            <a:off x="2794230" y="1714315"/>
            <a:ext cx="424383" cy="0"/>
          </a:xfrm>
          <a:prstGeom prst="straightConnector1">
            <a:avLst/>
          </a:prstGeom>
          <a:ln w="57150">
            <a:solidFill>
              <a:srgbClr val="92D05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2" name="Straight Connector 124"/>
          <p:cNvCxnSpPr/>
          <p:nvPr/>
        </p:nvCxnSpPr>
        <p:spPr>
          <a:xfrm rot="10800000" flipV="1">
            <a:off x="3289344" y="1510647"/>
            <a:ext cx="11788" cy="424383"/>
          </a:xfrm>
          <a:prstGeom prst="bentConnector3">
            <a:avLst>
              <a:gd name="adj1" fmla="val 840000"/>
            </a:avLst>
          </a:prstGeom>
          <a:ln w="57150">
            <a:solidFill>
              <a:srgbClr val="92D050"/>
            </a:solidFill>
            <a:prstDash val="solid"/>
          </a:ln>
        </p:spPr>
        <p:style>
          <a:lnRef idx="2">
            <a:schemeClr val="accent1"/>
          </a:lnRef>
          <a:fillRef idx="0">
            <a:schemeClr val="accent1"/>
          </a:fillRef>
          <a:effectRef idx="1">
            <a:schemeClr val="accent1"/>
          </a:effectRef>
          <a:fontRef idx="minor">
            <a:schemeClr val="tx1"/>
          </a:fontRef>
        </p:style>
      </p:cxnSp>
      <p:sp>
        <p:nvSpPr>
          <p:cNvPr id="23" name="Freeform 22"/>
          <p:cNvSpPr/>
          <p:nvPr/>
        </p:nvSpPr>
        <p:spPr>
          <a:xfrm>
            <a:off x="5411261" y="1299362"/>
            <a:ext cx="2183217" cy="87347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dirty="0"/>
              <a:t>Will project(s) impact system or corridor capacity or speed?</a:t>
            </a:r>
          </a:p>
        </p:txBody>
      </p:sp>
      <p:sp>
        <p:nvSpPr>
          <p:cNvPr id="24" name="Freeform 23"/>
          <p:cNvSpPr/>
          <p:nvPr/>
        </p:nvSpPr>
        <p:spPr>
          <a:xfrm>
            <a:off x="5491422" y="3765501"/>
            <a:ext cx="2183217" cy="87347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dirty="0"/>
              <a:t>Is this a </a:t>
            </a:r>
            <a:r>
              <a:rPr lang="en-US" sz="1400" dirty="0" smtClean="0"/>
              <a:t/>
            </a:r>
            <a:br>
              <a:rPr lang="en-US" sz="1400" dirty="0" smtClean="0"/>
            </a:br>
            <a:r>
              <a:rPr lang="en-US" sz="1400" dirty="0" smtClean="0"/>
              <a:t>non-attainment</a:t>
            </a:r>
            <a:br>
              <a:rPr lang="en-US" sz="1400" dirty="0" smtClean="0"/>
            </a:br>
            <a:r>
              <a:rPr lang="en-US" sz="1400" dirty="0" smtClean="0"/>
              <a:t>area</a:t>
            </a:r>
            <a:r>
              <a:rPr lang="en-US" sz="1400" dirty="0"/>
              <a:t>?</a:t>
            </a:r>
          </a:p>
        </p:txBody>
      </p:sp>
      <p:sp>
        <p:nvSpPr>
          <p:cNvPr id="25" name="Freeform 24"/>
          <p:cNvSpPr/>
          <p:nvPr/>
        </p:nvSpPr>
        <p:spPr>
          <a:xfrm>
            <a:off x="3289344" y="1360662"/>
            <a:ext cx="1447938" cy="26966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400" kern="1200" dirty="0" smtClean="0">
                <a:solidFill>
                  <a:schemeClr val="tx1"/>
                </a:solidFill>
              </a:rPr>
              <a:t>Network</a:t>
            </a:r>
          </a:p>
        </p:txBody>
      </p:sp>
      <p:sp>
        <p:nvSpPr>
          <p:cNvPr id="26" name="Freeform 25"/>
          <p:cNvSpPr/>
          <p:nvPr/>
        </p:nvSpPr>
        <p:spPr>
          <a:xfrm>
            <a:off x="3289344" y="1785045"/>
            <a:ext cx="1447938" cy="26966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400" kern="1200" dirty="0" smtClean="0">
                <a:solidFill>
                  <a:srgbClr val="000000"/>
                </a:solidFill>
              </a:rPr>
              <a:t>Demographics</a:t>
            </a:r>
          </a:p>
        </p:txBody>
      </p:sp>
      <p:sp>
        <p:nvSpPr>
          <p:cNvPr id="28" name="Freeform 27"/>
          <p:cNvSpPr/>
          <p:nvPr/>
        </p:nvSpPr>
        <p:spPr>
          <a:xfrm>
            <a:off x="2086924" y="4967921"/>
            <a:ext cx="2183217" cy="87347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dirty="0"/>
              <a:t>Does the </a:t>
            </a:r>
            <a:r>
              <a:rPr lang="en-US" sz="1400" dirty="0" smtClean="0"/>
              <a:t>scenario</a:t>
            </a:r>
            <a:br>
              <a:rPr lang="en-US" sz="1400" dirty="0" smtClean="0"/>
            </a:br>
            <a:r>
              <a:rPr lang="en-US" sz="1400" dirty="0" smtClean="0"/>
              <a:t> pass </a:t>
            </a:r>
            <a:r>
              <a:rPr lang="en-US" sz="1400" dirty="0"/>
              <a:t>AQ </a:t>
            </a:r>
            <a:r>
              <a:rPr lang="en-US" sz="1400" dirty="0" smtClean="0"/>
              <a:t>conformity</a:t>
            </a:r>
            <a:br>
              <a:rPr lang="en-US" sz="1400" dirty="0" smtClean="0"/>
            </a:br>
            <a:r>
              <a:rPr lang="en-US" sz="1400" dirty="0" smtClean="0"/>
              <a:t> </a:t>
            </a:r>
            <a:r>
              <a:rPr lang="en-US" sz="1400" dirty="0"/>
              <a:t>determination?</a:t>
            </a:r>
          </a:p>
        </p:txBody>
      </p:sp>
      <p:sp>
        <p:nvSpPr>
          <p:cNvPr id="29" name="Freeform 28"/>
          <p:cNvSpPr/>
          <p:nvPr/>
        </p:nvSpPr>
        <p:spPr>
          <a:xfrm>
            <a:off x="5741337" y="2775273"/>
            <a:ext cx="1626803" cy="565845"/>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CB6C1D"/>
              </a:gs>
              <a:gs pos="80000">
                <a:srgbClr val="FF8F26"/>
              </a:gs>
              <a:gs pos="100000">
                <a:srgbClr val="FF8F26"/>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ts val="1600"/>
              </a:lnSpc>
              <a:spcBef>
                <a:spcPct val="0"/>
              </a:spcBef>
              <a:spcAft>
                <a:spcPct val="35000"/>
              </a:spcAft>
            </a:pPr>
            <a:r>
              <a:rPr lang="en-US" sz="1400" kern="1200" dirty="0" smtClean="0">
                <a:solidFill>
                  <a:schemeClr val="tx1"/>
                </a:solidFill>
              </a:rPr>
              <a:t>Re-run forecast models</a:t>
            </a:r>
          </a:p>
        </p:txBody>
      </p:sp>
      <p:sp>
        <p:nvSpPr>
          <p:cNvPr id="30" name="Freeform 29"/>
          <p:cNvSpPr/>
          <p:nvPr/>
        </p:nvSpPr>
        <p:spPr>
          <a:xfrm>
            <a:off x="2334481" y="2704543"/>
            <a:ext cx="1626803" cy="565845"/>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CB6C1D"/>
              </a:gs>
              <a:gs pos="80000">
                <a:srgbClr val="FF8F26"/>
              </a:gs>
              <a:gs pos="100000">
                <a:srgbClr val="FF8F26"/>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dirty="0">
                <a:solidFill>
                  <a:schemeClr val="tx1"/>
                </a:solidFill>
              </a:rPr>
              <a:t>Adjust </a:t>
            </a:r>
            <a:r>
              <a:rPr lang="en-US" sz="1400" dirty="0" smtClean="0">
                <a:solidFill>
                  <a:schemeClr val="tx1"/>
                </a:solidFill>
              </a:rPr>
              <a:t>plan(s)/project(s</a:t>
            </a:r>
            <a:r>
              <a:rPr lang="en-US" sz="1400" dirty="0">
                <a:solidFill>
                  <a:schemeClr val="tx1"/>
                </a:solidFill>
              </a:rPr>
              <a:t>)</a:t>
            </a:r>
          </a:p>
        </p:txBody>
      </p:sp>
      <p:sp>
        <p:nvSpPr>
          <p:cNvPr id="31" name="Freeform 30"/>
          <p:cNvSpPr/>
          <p:nvPr/>
        </p:nvSpPr>
        <p:spPr>
          <a:xfrm>
            <a:off x="2334481" y="3836232"/>
            <a:ext cx="1626803" cy="565845"/>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CB6C1D"/>
              </a:gs>
              <a:gs pos="80000">
                <a:srgbClr val="FF8F26"/>
              </a:gs>
              <a:gs pos="100000">
                <a:srgbClr val="FF8F26"/>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dirty="0">
                <a:solidFill>
                  <a:srgbClr val="000000"/>
                </a:solidFill>
              </a:rPr>
              <a:t>Perform AQ analysis</a:t>
            </a:r>
          </a:p>
        </p:txBody>
      </p:sp>
      <p:sp>
        <p:nvSpPr>
          <p:cNvPr id="56" name="Freeform 55"/>
          <p:cNvSpPr/>
          <p:nvPr/>
        </p:nvSpPr>
        <p:spPr>
          <a:xfrm>
            <a:off x="1344253" y="1219200"/>
            <a:ext cx="1471196" cy="120242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pPr>
            <a:r>
              <a:rPr lang="en-US" b="1" dirty="0" smtClean="0">
                <a:solidFill>
                  <a:schemeClr val="tx1"/>
                </a:solidFill>
              </a:rPr>
              <a:t>Is a change proposed to </a:t>
            </a:r>
            <a:br>
              <a:rPr lang="en-US" b="1" dirty="0" smtClean="0">
                <a:solidFill>
                  <a:schemeClr val="tx1"/>
                </a:solidFill>
              </a:rPr>
            </a:br>
            <a:r>
              <a:rPr lang="en-US" b="1" dirty="0" smtClean="0">
                <a:solidFill>
                  <a:schemeClr val="tx1"/>
                </a:solidFill>
              </a:rPr>
              <a:t>   either of these inputs?</a:t>
            </a:r>
            <a:endParaRPr lang="en-US" b="1" dirty="0">
              <a:solidFill>
                <a:schemeClr val="tx1"/>
              </a:solidFill>
            </a:endParaRPr>
          </a:p>
        </p:txBody>
      </p:sp>
      <p:sp>
        <p:nvSpPr>
          <p:cNvPr id="57" name="TextBox 56"/>
          <p:cNvSpPr txBox="1"/>
          <p:nvPr/>
        </p:nvSpPr>
        <p:spPr>
          <a:xfrm rot="16200000">
            <a:off x="5190256" y="5719404"/>
            <a:ext cx="884132" cy="371391"/>
          </a:xfrm>
          <a:prstGeom prst="rect">
            <a:avLst/>
          </a:prstGeom>
          <a:noFill/>
        </p:spPr>
        <p:txBody>
          <a:bodyPr wrap="square" rtlCol="0">
            <a:spAutoFit/>
          </a:bodyPr>
          <a:lstStyle/>
          <a:p>
            <a:pPr algn="ctr"/>
            <a:r>
              <a:rPr lang="en-US" sz="2000" b="1" dirty="0" smtClean="0">
                <a:solidFill>
                  <a:srgbClr val="FFE100"/>
                </a:solidFill>
              </a:rPr>
              <a:t>End</a:t>
            </a:r>
            <a:endParaRPr lang="en-US" sz="2000" b="1" dirty="0">
              <a:solidFill>
                <a:srgbClr val="FFE100"/>
              </a:solidFill>
            </a:endParaRPr>
          </a:p>
        </p:txBody>
      </p:sp>
      <p:sp>
        <p:nvSpPr>
          <p:cNvPr id="58" name="Freeform 57"/>
          <p:cNvSpPr/>
          <p:nvPr/>
        </p:nvSpPr>
        <p:spPr>
          <a:xfrm>
            <a:off x="5800279" y="5109381"/>
            <a:ext cx="1471196" cy="120242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pPr>
            <a:r>
              <a:rPr lang="en-US" b="1" dirty="0" smtClean="0">
                <a:solidFill>
                  <a:srgbClr val="000000"/>
                </a:solidFill>
              </a:rPr>
              <a:t>Follow </a:t>
            </a:r>
            <a:br>
              <a:rPr lang="en-US" b="1" dirty="0" smtClean="0">
                <a:solidFill>
                  <a:srgbClr val="000000"/>
                </a:solidFill>
              </a:rPr>
            </a:br>
            <a:r>
              <a:rPr lang="en-US" b="1" dirty="0" smtClean="0">
                <a:solidFill>
                  <a:srgbClr val="000000"/>
                </a:solidFill>
              </a:rPr>
              <a:t>process to update </a:t>
            </a:r>
            <a:br>
              <a:rPr lang="en-US" b="1" dirty="0" smtClean="0">
                <a:solidFill>
                  <a:srgbClr val="000000"/>
                </a:solidFill>
              </a:rPr>
            </a:br>
            <a:r>
              <a:rPr lang="en-US" b="1" dirty="0" smtClean="0">
                <a:solidFill>
                  <a:srgbClr val="000000"/>
                </a:solidFill>
              </a:rPr>
              <a:t>MTP/TIP</a:t>
            </a:r>
            <a:endParaRPr lang="en-US" b="1" dirty="0">
              <a:solidFill>
                <a:srgbClr val="000000"/>
              </a:solidFill>
            </a:endParaRPr>
          </a:p>
        </p:txBody>
      </p:sp>
      <p:sp>
        <p:nvSpPr>
          <p:cNvPr id="72" name="TextBox 71"/>
          <p:cNvSpPr txBox="1"/>
          <p:nvPr/>
        </p:nvSpPr>
        <p:spPr>
          <a:xfrm rot="16200000">
            <a:off x="734230" y="1758493"/>
            <a:ext cx="884132" cy="371391"/>
          </a:xfrm>
          <a:prstGeom prst="rect">
            <a:avLst/>
          </a:prstGeom>
          <a:noFill/>
        </p:spPr>
        <p:txBody>
          <a:bodyPr wrap="square" rtlCol="0">
            <a:spAutoFit/>
          </a:bodyPr>
          <a:lstStyle/>
          <a:p>
            <a:pPr algn="ctr"/>
            <a:r>
              <a:rPr lang="en-US" sz="2000" b="1" dirty="0" smtClean="0">
                <a:solidFill>
                  <a:srgbClr val="FFE100"/>
                </a:solidFill>
              </a:rPr>
              <a:t>Start</a:t>
            </a:r>
            <a:endParaRPr lang="en-US" sz="2000" b="1" dirty="0">
              <a:solidFill>
                <a:srgbClr val="FFE1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9" grpId="0"/>
      <p:bldP spid="20" grpId="0"/>
      <p:bldP spid="23" grpId="0" animBg="1"/>
      <p:bldP spid="24" grpId="0" animBg="1"/>
      <p:bldP spid="28" grpId="0" animBg="1"/>
      <p:bldP spid="29" grpId="0" animBg="1"/>
      <p:bldP spid="30" grpId="0" animBg="1"/>
      <p:bldP spid="31" grpId="0" animBg="1"/>
      <p:bldP spid="57" grpId="0"/>
      <p:bldP spid="5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sp>
        <p:nvSpPr>
          <p:cNvPr id="2" name="Title 1"/>
          <p:cNvSpPr>
            <a:spLocks noGrp="1"/>
          </p:cNvSpPr>
          <p:nvPr>
            <p:ph type="title"/>
          </p:nvPr>
        </p:nvSpPr>
        <p:spPr/>
        <p:txBody>
          <a:bodyPr>
            <a:normAutofit/>
          </a:bodyPr>
          <a:lstStyle/>
          <a:p>
            <a:r>
              <a:rPr lang="en-US" dirty="0" smtClean="0"/>
              <a:t>New Concept: Re-apply</a:t>
            </a:r>
            <a:endParaRPr lang="en-US" dirty="0"/>
          </a:p>
        </p:txBody>
      </p:sp>
      <p:pic>
        <p:nvPicPr>
          <p:cNvPr id="30" name="Picture 29" descr="Forecast Year Model CONE.png"/>
          <p:cNvPicPr>
            <a:picLocks noChangeAspect="1"/>
          </p:cNvPicPr>
          <p:nvPr/>
        </p:nvPicPr>
        <p:blipFill>
          <a:blip r:embed="rId3"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a:t>
            </a:r>
            <a:r>
              <a:rPr kumimoji="0" lang="en-US" sz="2400" b="0" i="0" u="none" strike="noStrike" kern="1200" cap="none" spc="0" normalizeH="0" noProof="0" dirty="0" smtClean="0">
                <a:ln>
                  <a:noFill/>
                </a:ln>
                <a:solidFill>
                  <a:schemeClr val="bg1"/>
                </a:solidFill>
                <a:effectLst/>
                <a:uLnTx/>
                <a:uFillTx/>
                <a:latin typeface="+mj-lt"/>
                <a:ea typeface="+mj-ea"/>
                <a:cs typeface="+mj-cs"/>
              </a:rPr>
              <a:t> 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10" name="Rounded Rectangle 9"/>
          <p:cNvSpPr/>
          <p:nvPr/>
        </p:nvSpPr>
        <p:spPr>
          <a:xfrm>
            <a:off x="4419600" y="1219200"/>
            <a:ext cx="4419600" cy="51054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2"/>
          <p:cNvPicPr>
            <a:picLocks noChangeAspect="1" noChangeArrowheads="1"/>
          </p:cNvPicPr>
          <p:nvPr/>
        </p:nvPicPr>
        <p:blipFill>
          <a:blip r:embed="rId4" cstate="print"/>
          <a:srcRect/>
          <a:stretch>
            <a:fillRect/>
          </a:stretch>
        </p:blipFill>
        <p:spPr bwMode="auto">
          <a:xfrm>
            <a:off x="295656" y="1350264"/>
            <a:ext cx="3895344" cy="3678936"/>
          </a:xfrm>
          <a:prstGeom prst="rect">
            <a:avLst/>
          </a:prstGeom>
          <a:noFill/>
          <a:ln w="9525">
            <a:noFill/>
            <a:miter lim="800000"/>
            <a:headEnd/>
            <a:tailEnd/>
          </a:ln>
          <a:effectLst/>
        </p:spPr>
      </p:pic>
      <p:sp>
        <p:nvSpPr>
          <p:cNvPr id="12" name="Left-Right Arrow 11"/>
          <p:cNvSpPr/>
          <p:nvPr/>
        </p:nvSpPr>
        <p:spPr>
          <a:xfrm>
            <a:off x="1371600" y="43434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5791200" y="209974"/>
            <a:ext cx="3153211" cy="1085426"/>
          </a:xfrm>
          <a:prstGeom prst="rect">
            <a:avLst/>
          </a:prstGeom>
          <a:noFill/>
        </p:spPr>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solidFill>
                  <a:schemeClr val="accent6">
                    <a:lumMod val="75000"/>
                  </a:schemeClr>
                </a:solidFill>
                <a:effectLst/>
                <a:uLnTx/>
                <a:uFillTx/>
                <a:latin typeface="+mj-lt"/>
                <a:ea typeface="+mj-ea"/>
                <a:cs typeface="+mj-cs"/>
              </a:rPr>
              <a:t>Re-apply</a:t>
            </a:r>
            <a:r>
              <a:rPr kumimoji="0" lang="en-US" sz="2400" b="0" i="0" u="none" strike="noStrike" kern="1200" cap="none" spc="0" normalizeH="0" noProof="0" dirty="0" smtClean="0">
                <a:ln>
                  <a:noFill/>
                </a:ln>
                <a:solidFill>
                  <a:schemeClr val="accent6">
                    <a:lumMod val="75000"/>
                  </a:schemeClr>
                </a:solidFill>
                <a:effectLst/>
                <a:uLnTx/>
                <a:uFillTx/>
                <a:latin typeface="+mj-lt"/>
                <a:ea typeface="+mj-ea"/>
                <a:cs typeface="+mj-cs"/>
              </a:rPr>
              <a:t> Model to Forecast Year</a:t>
            </a:r>
            <a:endParaRPr kumimoji="0" lang="en-US" sz="2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Is a Model Required Otherwise?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Examples include:</a:t>
            </a:r>
          </a:p>
          <a:p>
            <a:r>
              <a:rPr lang="en-US" dirty="0" smtClean="0"/>
              <a:t>Major investments/NEPA analyses</a:t>
            </a:r>
          </a:p>
          <a:p>
            <a:r>
              <a:rPr lang="en-US" dirty="0" smtClean="0"/>
              <a:t>Environmental justice examination of tolling projects (current and future)</a:t>
            </a:r>
          </a:p>
          <a:p>
            <a:r>
              <a:rPr lang="en-US" dirty="0" smtClean="0"/>
              <a:t>Mobile source air toxics analysis</a:t>
            </a:r>
          </a:p>
          <a:p>
            <a:pPr>
              <a:buNone/>
            </a:pPr>
            <a:r>
              <a:rPr lang="en-US" i="1" dirty="0" smtClean="0">
                <a:solidFill>
                  <a:srgbClr val="FFC000"/>
                </a:solidFill>
              </a:rPr>
              <a:t>MPOs should confer with TxDOT in these cases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Activity: Is a Model Update Required?</a:t>
            </a: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286000"/>
            <a:ext cx="8229600" cy="1676400"/>
          </a:xfrm>
          <a:prstGeom prst="rect">
            <a:avLst/>
          </a:prstGeom>
        </p:spPr>
        <p:txBody>
          <a:bodyP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So, If a Model Is Not Required…</a:t>
            </a:r>
            <a:br>
              <a:rPr lang="en-US" sz="4400" dirty="0" smtClean="0">
                <a:solidFill>
                  <a:schemeClr val="bg1"/>
                </a:solidFill>
                <a:latin typeface="+mj-lt"/>
                <a:ea typeface="+mj-ea"/>
                <a:cs typeface="+mj-cs"/>
              </a:rPr>
            </a:br>
            <a:endParaRPr lang="en-US" sz="4400" dirty="0" smtClean="0">
              <a:solidFill>
                <a:schemeClr val="bg1"/>
              </a:solidFill>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When Is a Model Best Practice?</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Modeling Approach: Medium MPOs</a:t>
            </a:r>
            <a:endParaRPr lang="en-US" dirty="0"/>
          </a:p>
        </p:txBody>
      </p:sp>
      <p:sp>
        <p:nvSpPr>
          <p:cNvPr id="155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55651" name="Rectangle 3"/>
          <p:cNvSpPr>
            <a:spLocks noChangeArrowheads="1"/>
          </p:cNvSpPr>
          <p:nvPr/>
        </p:nvSpPr>
        <p:spPr bwMode="auto">
          <a:xfrm>
            <a:off x="0" y="5257800"/>
            <a:ext cx="9144000" cy="6924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en-US" sz="2000" b="1" dirty="0" smtClean="0" bmk="_Toc331594734">
                <a:solidFill>
                  <a:schemeClr val="bg1"/>
                </a:solidFill>
                <a:latin typeface="Arial" pitchFamily="34" charset="0"/>
                <a:ea typeface="Times New Roman" pitchFamily="18" charset="0"/>
              </a:rPr>
              <a:t>MPOs with Population 200,000 to 1 Million Modeling Approach</a:t>
            </a:r>
            <a:endParaRPr kumimoji="0" lang="en-US" sz="2000" b="1" i="0" u="none" strike="noStrike" cap="none" normalizeH="0" baseline="0" dirty="0" smtClean="0" bmk="_Toc331594734">
              <a:ln>
                <a:noFill/>
              </a:ln>
              <a:solidFill>
                <a:schemeClr val="bg1"/>
              </a:solidFill>
              <a:effectLst/>
              <a:latin typeface="Arial" pitchFamily="34" charset="0"/>
              <a:ea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bg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u="none" strike="noStrike" cap="none" normalizeH="0" baseline="0" dirty="0" smtClean="0">
                <a:ln>
                  <a:noFill/>
                </a:ln>
                <a:solidFill>
                  <a:schemeClr val="bg1"/>
                </a:solidFill>
                <a:effectLst/>
                <a:latin typeface="Arial" pitchFamily="34" charset="0"/>
                <a:ea typeface="Times New Roman" pitchFamily="18" charset="0"/>
              </a:rPr>
              <a:t>Source: </a:t>
            </a:r>
            <a:r>
              <a:rPr kumimoji="0" lang="en-US" sz="1100" b="0" i="1" u="none" strike="noStrike" cap="none" normalizeH="0" baseline="0" dirty="0" smtClean="0">
                <a:ln>
                  <a:noFill/>
                </a:ln>
                <a:solidFill>
                  <a:schemeClr val="bg1"/>
                </a:solidFill>
                <a:effectLst/>
                <a:latin typeface="Arial" pitchFamily="34" charset="0"/>
                <a:ea typeface="Times New Roman" pitchFamily="18" charset="0"/>
              </a:rPr>
              <a:t>SR 288 Metropolitan Travel Forecasting: Current Practice and Future Direction</a:t>
            </a:r>
            <a:r>
              <a:rPr kumimoji="0" lang="en-US" sz="1100" b="0" i="0" u="none" strike="noStrike" cap="none" normalizeH="0" baseline="0" dirty="0" smtClean="0">
                <a:ln>
                  <a:noFill/>
                </a:ln>
                <a:solidFill>
                  <a:schemeClr val="bg1"/>
                </a:solidFill>
                <a:effectLst/>
                <a:latin typeface="Arial" pitchFamily="34" charset="0"/>
                <a:ea typeface="Times New Roman" pitchFamily="18" charset="0"/>
              </a:rPr>
              <a:t>, 2007</a:t>
            </a:r>
            <a:endParaRPr kumimoji="0" lang="en-US" sz="1800" b="0" i="0" u="none" strike="noStrike" cap="none" normalizeH="0" baseline="0" dirty="0" smtClean="0">
              <a:ln>
                <a:noFill/>
              </a:ln>
              <a:solidFill>
                <a:schemeClr val="bg1"/>
              </a:solidFill>
              <a:effectLst/>
              <a:latin typeface="Arial" pitchFamily="34" charset="0"/>
            </a:endParaRPr>
          </a:p>
        </p:txBody>
      </p:sp>
      <p:graphicFrame>
        <p:nvGraphicFramePr>
          <p:cNvPr id="10" name="Chart 9"/>
          <p:cNvGraphicFramePr/>
          <p:nvPr>
            <p:extLst>
              <p:ext uri="{D42A27DB-BD31-4B8C-83A1-F6EECF244321}">
                <p14:modId xmlns:p14="http://schemas.microsoft.com/office/powerpoint/2010/main" val="4217801715"/>
              </p:ext>
            </p:extLst>
          </p:nvPr>
        </p:nvGraphicFramePr>
        <p:xfrm>
          <a:off x="914400" y="1397000"/>
          <a:ext cx="7315200" cy="3632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1"/>
          <p:cNvSpPr>
            <a:spLocks noGrp="1"/>
          </p:cNvSpPr>
          <p:nvPr>
            <p:ph type="title"/>
          </p:nvPr>
        </p:nvSpPr>
        <p:spPr>
          <a:xfrm>
            <a:off x="457200" y="76200"/>
            <a:ext cx="8229600" cy="1143000"/>
          </a:xfrm>
        </p:spPr>
        <p:txBody>
          <a:bodyPr>
            <a:normAutofit fontScale="90000"/>
          </a:bodyPr>
          <a:lstStyle/>
          <a:p>
            <a:r>
              <a:rPr lang="en-US" dirty="0" smtClean="0"/>
              <a:t>When Is a Model Required for MTP?</a:t>
            </a:r>
            <a:endParaRPr lang="en-US" dirty="0"/>
          </a:p>
        </p:txBody>
      </p:sp>
      <p:cxnSp>
        <p:nvCxnSpPr>
          <p:cNvPr id="27" name="Straight Arrow Connector 26"/>
          <p:cNvCxnSpPr/>
          <p:nvPr/>
        </p:nvCxnSpPr>
        <p:spPr>
          <a:xfrm>
            <a:off x="1838863" y="2877913"/>
            <a:ext cx="0" cy="1090523"/>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2566887" y="15949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29" name="TextBox 28"/>
          <p:cNvSpPr txBox="1"/>
          <p:nvPr/>
        </p:nvSpPr>
        <p:spPr>
          <a:xfrm>
            <a:off x="1967160" y="3246716"/>
            <a:ext cx="635753" cy="369332"/>
          </a:xfrm>
          <a:prstGeom prst="rect">
            <a:avLst/>
          </a:prstGeom>
          <a:noFill/>
        </p:spPr>
        <p:txBody>
          <a:bodyPr wrap="square" rtlCol="0">
            <a:spAutoFit/>
          </a:bodyPr>
          <a:lstStyle/>
          <a:p>
            <a:pPr algn="ctr"/>
            <a:r>
              <a:rPr lang="en-US" b="1" dirty="0" smtClean="0">
                <a:solidFill>
                  <a:srgbClr val="92D050"/>
                </a:solidFill>
              </a:rPr>
              <a:t>Yes</a:t>
            </a:r>
            <a:endParaRPr lang="en-US" sz="1600" b="1" dirty="0">
              <a:solidFill>
                <a:srgbClr val="92D050"/>
              </a:solidFill>
            </a:endParaRPr>
          </a:p>
        </p:txBody>
      </p:sp>
      <p:sp>
        <p:nvSpPr>
          <p:cNvPr id="30" name="TextBox 29"/>
          <p:cNvSpPr txBox="1"/>
          <p:nvPr/>
        </p:nvSpPr>
        <p:spPr>
          <a:xfrm>
            <a:off x="3827464" y="3246716"/>
            <a:ext cx="644423" cy="369332"/>
          </a:xfrm>
          <a:prstGeom prst="rect">
            <a:avLst/>
          </a:prstGeom>
          <a:noFill/>
        </p:spPr>
        <p:txBody>
          <a:bodyPr wrap="square" rtlCol="0">
            <a:spAutoFit/>
          </a:bodyPr>
          <a:lstStyle/>
          <a:p>
            <a:pPr algn="ctr"/>
            <a:r>
              <a:rPr lang="en-US" b="1" dirty="0" smtClean="0">
                <a:solidFill>
                  <a:srgbClr val="92D050"/>
                </a:solidFill>
              </a:rPr>
              <a:t>Yes</a:t>
            </a:r>
            <a:endParaRPr lang="en-US" b="1" dirty="0">
              <a:solidFill>
                <a:srgbClr val="92D050"/>
              </a:solidFill>
            </a:endParaRPr>
          </a:p>
        </p:txBody>
      </p:sp>
      <p:cxnSp>
        <p:nvCxnSpPr>
          <p:cNvPr id="31" name="Straight Arrow Connector 30"/>
          <p:cNvCxnSpPr/>
          <p:nvPr/>
        </p:nvCxnSpPr>
        <p:spPr>
          <a:xfrm>
            <a:off x="6682067" y="3435393"/>
            <a:ext cx="0" cy="1692818"/>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731241" y="2902351"/>
            <a:ext cx="7636" cy="1066085"/>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33" name="Freeform 32"/>
          <p:cNvSpPr/>
          <p:nvPr/>
        </p:nvSpPr>
        <p:spPr>
          <a:xfrm>
            <a:off x="3057683" y="1108590"/>
            <a:ext cx="1347116"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b="1" dirty="0" smtClean="0"/>
              <a:t>Is the </a:t>
            </a:r>
            <a:br>
              <a:rPr lang="en-US" sz="1400" b="1" dirty="0" smtClean="0"/>
            </a:br>
            <a:r>
              <a:rPr lang="en-US" sz="1400" b="1" dirty="0" smtClean="0"/>
              <a:t>MPO a </a:t>
            </a:r>
            <a:br>
              <a:rPr lang="en-US" sz="1400" b="1" dirty="0" smtClean="0"/>
            </a:br>
            <a:r>
              <a:rPr lang="en-US" sz="1400" b="1" dirty="0" smtClean="0"/>
              <a:t>TMA (over 200,000 in population)?</a:t>
            </a:r>
            <a:endParaRPr lang="en-US" sz="1400" b="1" dirty="0"/>
          </a:p>
        </p:txBody>
      </p:sp>
      <p:sp>
        <p:nvSpPr>
          <p:cNvPr id="34" name="Freeform 33"/>
          <p:cNvSpPr/>
          <p:nvPr/>
        </p:nvSpPr>
        <p:spPr>
          <a:xfrm>
            <a:off x="1133231" y="1108590"/>
            <a:ext cx="1411265"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pPr>
            <a:r>
              <a:rPr lang="en-US" sz="1400" b="1" dirty="0" smtClean="0">
                <a:solidFill>
                  <a:schemeClr val="bg1"/>
                </a:solidFill>
              </a:rPr>
              <a:t>Is area</a:t>
            </a:r>
          </a:p>
          <a:p>
            <a:pPr algn="ctr">
              <a:lnSpc>
                <a:spcPts val="1900"/>
              </a:lnSpc>
            </a:pPr>
            <a:r>
              <a:rPr lang="en-US" sz="1400" b="1" dirty="0" smtClean="0">
                <a:solidFill>
                  <a:schemeClr val="bg1"/>
                </a:solidFill>
              </a:rPr>
              <a:t>in non-attainment or maintenance status</a:t>
            </a:r>
          </a:p>
          <a:p>
            <a:pPr algn="ctr">
              <a:lnSpc>
                <a:spcPts val="1900"/>
              </a:lnSpc>
            </a:pPr>
            <a:r>
              <a:rPr lang="en-US" sz="1400" b="1" dirty="0" smtClean="0">
                <a:solidFill>
                  <a:schemeClr val="bg1"/>
                </a:solidFill>
              </a:rPr>
              <a:t>for air </a:t>
            </a:r>
            <a:br>
              <a:rPr lang="en-US" sz="1400" b="1" dirty="0" smtClean="0">
                <a:solidFill>
                  <a:schemeClr val="bg1"/>
                </a:solidFill>
              </a:rPr>
            </a:br>
            <a:r>
              <a:rPr lang="en-US" sz="1400" b="1" dirty="0" smtClean="0">
                <a:solidFill>
                  <a:schemeClr val="bg1"/>
                </a:solidFill>
              </a:rPr>
              <a:t>quality</a:t>
            </a:r>
          </a:p>
          <a:p>
            <a:pPr algn="ctr">
              <a:lnSpc>
                <a:spcPts val="1900"/>
              </a:lnSpc>
            </a:pPr>
            <a:r>
              <a:rPr lang="en-US" sz="1400" b="1" dirty="0" smtClean="0">
                <a:solidFill>
                  <a:schemeClr val="bg1"/>
                </a:solidFill>
              </a:rPr>
              <a:t>by EPA?</a:t>
            </a:r>
            <a:endParaRPr lang="en-US" sz="1400" b="1" dirty="0">
              <a:solidFill>
                <a:schemeClr val="bg1"/>
              </a:solidFill>
            </a:endParaRPr>
          </a:p>
        </p:txBody>
      </p:sp>
      <p:sp>
        <p:nvSpPr>
          <p:cNvPr id="35" name="TextBox 34"/>
          <p:cNvSpPr txBox="1"/>
          <p:nvPr/>
        </p:nvSpPr>
        <p:spPr>
          <a:xfrm rot="16200000">
            <a:off x="50752" y="1907643"/>
            <a:ext cx="1860304" cy="336830"/>
          </a:xfrm>
          <a:prstGeom prst="rect">
            <a:avLst/>
          </a:prstGeom>
          <a:noFill/>
        </p:spPr>
        <p:txBody>
          <a:bodyPr wrap="square" rtlCol="0">
            <a:spAutoFit/>
          </a:bodyPr>
          <a:lstStyle/>
          <a:p>
            <a:pPr algn="ctr"/>
            <a:r>
              <a:rPr lang="en-US" sz="2000" b="1" dirty="0">
                <a:solidFill>
                  <a:srgbClr val="FFE100"/>
                </a:solidFill>
              </a:rPr>
              <a:t>Start</a:t>
            </a:r>
          </a:p>
        </p:txBody>
      </p:sp>
      <p:sp>
        <p:nvSpPr>
          <p:cNvPr id="36" name="TextBox 35"/>
          <p:cNvSpPr txBox="1"/>
          <p:nvPr/>
        </p:nvSpPr>
        <p:spPr>
          <a:xfrm>
            <a:off x="7203226" y="3460352"/>
            <a:ext cx="1026374" cy="336830"/>
          </a:xfrm>
          <a:prstGeom prst="rect">
            <a:avLst/>
          </a:prstGeom>
          <a:noFill/>
        </p:spPr>
        <p:txBody>
          <a:bodyPr wrap="square" rtlCol="0">
            <a:spAutoFit/>
          </a:bodyPr>
          <a:lstStyle/>
          <a:p>
            <a:pPr algn="ctr"/>
            <a:r>
              <a:rPr lang="en-US" sz="2000" b="1" dirty="0" smtClean="0">
                <a:solidFill>
                  <a:srgbClr val="FFFF00"/>
                </a:solidFill>
              </a:rPr>
              <a:t>Options</a:t>
            </a:r>
            <a:endParaRPr lang="en-US" sz="2000" b="1" dirty="0">
              <a:solidFill>
                <a:srgbClr val="FFFF00"/>
              </a:solidFill>
            </a:endParaRPr>
          </a:p>
        </p:txBody>
      </p:sp>
      <p:sp>
        <p:nvSpPr>
          <p:cNvPr id="37" name="Freeform 36"/>
          <p:cNvSpPr/>
          <p:nvPr/>
        </p:nvSpPr>
        <p:spPr>
          <a:xfrm>
            <a:off x="5105400" y="4101836"/>
            <a:ext cx="1334287" cy="83392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Apply current model (up to 10 years old)</a:t>
            </a:r>
            <a:endParaRPr lang="en-US" sz="1600" b="1" dirty="0">
              <a:solidFill>
                <a:srgbClr val="000000"/>
              </a:solidFill>
            </a:endParaRPr>
          </a:p>
        </p:txBody>
      </p:sp>
      <p:sp>
        <p:nvSpPr>
          <p:cNvPr id="38" name="Freeform 37"/>
          <p:cNvSpPr/>
          <p:nvPr/>
        </p:nvSpPr>
        <p:spPr>
          <a:xfrm>
            <a:off x="6934200" y="4101836"/>
            <a:ext cx="1334287" cy="83392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Develop new model based on latest data</a:t>
            </a:r>
            <a:endParaRPr lang="en-US" sz="1600" b="1" dirty="0">
              <a:solidFill>
                <a:srgbClr val="000000"/>
              </a:solidFill>
            </a:endParaRPr>
          </a:p>
        </p:txBody>
      </p:sp>
      <p:sp>
        <p:nvSpPr>
          <p:cNvPr id="39" name="Freeform 38"/>
          <p:cNvSpPr/>
          <p:nvPr/>
        </p:nvSpPr>
        <p:spPr>
          <a:xfrm>
            <a:off x="5687767" y="5128211"/>
            <a:ext cx="1924452" cy="449039"/>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Model “refresh” (update base year)</a:t>
            </a:r>
            <a:endParaRPr lang="en-US" sz="1600" b="1" dirty="0">
              <a:solidFill>
                <a:srgbClr val="000000"/>
              </a:solidFill>
            </a:endParaRPr>
          </a:p>
        </p:txBody>
      </p:sp>
      <p:cxnSp>
        <p:nvCxnSpPr>
          <p:cNvPr id="40" name="Straight Arrow Connector 39"/>
          <p:cNvCxnSpPr/>
          <p:nvPr/>
        </p:nvCxnSpPr>
        <p:spPr>
          <a:xfrm flipH="1">
            <a:off x="5816065" y="3435393"/>
            <a:ext cx="866002" cy="666444"/>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714142" y="3423174"/>
            <a:ext cx="833929" cy="678663"/>
          </a:xfrm>
          <a:prstGeom prst="straightConnector1">
            <a:avLst/>
          </a:prstGeom>
          <a:ln w="57150" cmpd="sng">
            <a:solidFill>
              <a:srgbClr val="FFFF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Freeform 41"/>
          <p:cNvSpPr/>
          <p:nvPr/>
        </p:nvSpPr>
        <p:spPr>
          <a:xfrm>
            <a:off x="1068979" y="3968435"/>
            <a:ext cx="1521821"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Model is required for MTP update for air quality conformity determination</a:t>
            </a:r>
            <a:r>
              <a:rPr lang="en-US" sz="1600" b="1" baseline="30000" dirty="0" smtClean="0">
                <a:solidFill>
                  <a:srgbClr val="000000"/>
                </a:solidFill>
              </a:rPr>
              <a:t>1 </a:t>
            </a:r>
            <a:r>
              <a:rPr lang="en-US" sz="1600" b="1" dirty="0" smtClean="0">
                <a:solidFill>
                  <a:srgbClr val="000000"/>
                </a:solidFill>
              </a:rPr>
              <a:t>(every 4 years)</a:t>
            </a:r>
            <a:r>
              <a:rPr lang="en-US" sz="1600" b="1" baseline="30000" dirty="0" smtClean="0">
                <a:solidFill>
                  <a:srgbClr val="000000"/>
                </a:solidFill>
              </a:rPr>
              <a:t> </a:t>
            </a:r>
            <a:endParaRPr lang="en-US" sz="1600" b="1" baseline="30000" dirty="0">
              <a:solidFill>
                <a:srgbClr val="000000"/>
              </a:solidFill>
            </a:endParaRPr>
          </a:p>
        </p:txBody>
      </p:sp>
      <p:sp>
        <p:nvSpPr>
          <p:cNvPr id="43" name="Freeform 42"/>
          <p:cNvSpPr/>
          <p:nvPr/>
        </p:nvSpPr>
        <p:spPr>
          <a:xfrm>
            <a:off x="2895600" y="3970942"/>
            <a:ext cx="1600200"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a:solidFill>
                  <a:srgbClr val="000000"/>
                </a:solidFill>
              </a:rPr>
              <a:t>Model is required </a:t>
            </a:r>
            <a:r>
              <a:rPr lang="en-US" sz="1600" b="1" dirty="0" smtClean="0">
                <a:solidFill>
                  <a:srgbClr val="000000"/>
                </a:solidFill>
              </a:rPr>
              <a:t>for MTP update</a:t>
            </a:r>
            <a:r>
              <a:rPr lang="en-US" sz="1600" b="1" baseline="30000" dirty="0" smtClean="0">
                <a:solidFill>
                  <a:srgbClr val="000000"/>
                </a:solidFill>
              </a:rPr>
              <a:t> 2 </a:t>
            </a:r>
            <a:r>
              <a:rPr lang="en-US" sz="1600" b="1" dirty="0" smtClean="0">
                <a:solidFill>
                  <a:srgbClr val="000000"/>
                </a:solidFill>
              </a:rPr>
              <a:t/>
            </a:r>
            <a:br>
              <a:rPr lang="en-US" sz="1600" b="1" dirty="0" smtClean="0">
                <a:solidFill>
                  <a:srgbClr val="000000"/>
                </a:solidFill>
              </a:rPr>
            </a:br>
            <a:r>
              <a:rPr lang="en-US" sz="1600" b="1" dirty="0">
                <a:solidFill>
                  <a:srgbClr val="000000"/>
                </a:solidFill>
              </a:rPr>
              <a:t>(MTP update every </a:t>
            </a:r>
            <a:r>
              <a:rPr lang="en-US" sz="1600" b="1" dirty="0" smtClean="0">
                <a:solidFill>
                  <a:srgbClr val="000000"/>
                </a:solidFill>
              </a:rPr>
              <a:t>4 years)</a:t>
            </a:r>
            <a:endParaRPr lang="en-US" sz="1600" b="1" dirty="0">
              <a:solidFill>
                <a:srgbClr val="000000"/>
              </a:solidFill>
            </a:endParaRPr>
          </a:p>
        </p:txBody>
      </p:sp>
      <p:sp>
        <p:nvSpPr>
          <p:cNvPr id="44" name="TextBox 43"/>
          <p:cNvSpPr txBox="1"/>
          <p:nvPr/>
        </p:nvSpPr>
        <p:spPr>
          <a:xfrm>
            <a:off x="4471887" y="15949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45" name="TextBox 44"/>
          <p:cNvSpPr txBox="1"/>
          <p:nvPr/>
        </p:nvSpPr>
        <p:spPr>
          <a:xfrm>
            <a:off x="8196062" y="1485697"/>
            <a:ext cx="155460" cy="647748"/>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
        <p:nvSpPr>
          <p:cNvPr id="46" name="Freeform 45"/>
          <p:cNvSpPr/>
          <p:nvPr/>
        </p:nvSpPr>
        <p:spPr>
          <a:xfrm>
            <a:off x="5110432" y="1108589"/>
            <a:ext cx="3143272" cy="2326803"/>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solidFill>
            <a:schemeClr val="bg2"/>
          </a:solidFill>
          <a:ln w="25400">
            <a:solidFill>
              <a:srgbClr val="FF6600"/>
            </a:solidFill>
          </a:ln>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t" anchorCtr="0">
            <a:noAutofit/>
          </a:bodyPr>
          <a:lstStyle/>
          <a:p>
            <a:pPr algn="ctr">
              <a:lnSpc>
                <a:spcPts val="1900"/>
              </a:lnSpc>
              <a:spcBef>
                <a:spcPts val="600"/>
              </a:spcBef>
              <a:spcAft>
                <a:spcPts val="600"/>
              </a:spcAft>
            </a:pPr>
            <a:r>
              <a:rPr lang="en-US" sz="1600" b="1" dirty="0" smtClean="0">
                <a:solidFill>
                  <a:schemeClr val="tx1"/>
                </a:solidFill>
              </a:rPr>
              <a:t>Model is NOT REQUIRED to support other MPOs’ Metropolitan Transportation Plan (MTP). </a:t>
            </a:r>
            <a:br>
              <a:rPr lang="en-US" sz="1600" b="1" dirty="0" smtClean="0">
                <a:solidFill>
                  <a:schemeClr val="tx1"/>
                </a:solidFill>
              </a:rPr>
            </a:br>
            <a:r>
              <a:rPr lang="en-US" sz="1600" b="1" dirty="0" smtClean="0">
                <a:solidFill>
                  <a:schemeClr val="tx1"/>
                </a:solidFill>
              </a:rPr>
              <a:t>TPP considers it </a:t>
            </a:r>
            <a:br>
              <a:rPr lang="en-US" sz="1600" b="1" dirty="0" smtClean="0">
                <a:solidFill>
                  <a:schemeClr val="tx1"/>
                </a:solidFill>
              </a:rPr>
            </a:br>
            <a:r>
              <a:rPr lang="en-US" sz="1600" b="1" dirty="0" smtClean="0">
                <a:solidFill>
                  <a:schemeClr val="tx1"/>
                </a:solidFill>
              </a:rPr>
              <a:t/>
            </a:r>
            <a:br>
              <a:rPr lang="en-US" sz="1600" b="1" dirty="0" smtClean="0">
                <a:solidFill>
                  <a:schemeClr val="tx1"/>
                </a:solidFill>
              </a:rPr>
            </a:br>
            <a:r>
              <a:rPr lang="en-US" sz="2000" b="1" dirty="0" smtClean="0">
                <a:solidFill>
                  <a:schemeClr val="tx1"/>
                </a:solidFill>
              </a:rPr>
              <a:t/>
            </a:r>
            <a:br>
              <a:rPr lang="en-US" sz="2000" b="1" dirty="0" smtClean="0">
                <a:solidFill>
                  <a:schemeClr val="tx1"/>
                </a:solidFill>
              </a:rPr>
            </a:br>
            <a:r>
              <a:rPr lang="en-US" sz="1600" b="1" dirty="0" smtClean="0">
                <a:solidFill>
                  <a:schemeClr val="tx1"/>
                </a:solidFill>
              </a:rPr>
              <a:t>when feasible, apply a travel </a:t>
            </a:r>
            <a:br>
              <a:rPr lang="en-US" sz="1600" b="1" dirty="0" smtClean="0">
                <a:solidFill>
                  <a:schemeClr val="tx1"/>
                </a:solidFill>
              </a:rPr>
            </a:br>
            <a:r>
              <a:rPr lang="en-US" sz="1600" b="1" dirty="0" smtClean="0">
                <a:solidFill>
                  <a:schemeClr val="tx1"/>
                </a:solidFill>
              </a:rPr>
              <a:t>model to support MTP development. Options include:</a:t>
            </a:r>
          </a:p>
        </p:txBody>
      </p:sp>
      <p:sp>
        <p:nvSpPr>
          <p:cNvPr id="47" name="Freeform 46"/>
          <p:cNvSpPr/>
          <p:nvPr/>
        </p:nvSpPr>
        <p:spPr>
          <a:xfrm>
            <a:off x="5944361" y="2220323"/>
            <a:ext cx="1475413" cy="352816"/>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CB6C1D"/>
              </a:gs>
              <a:gs pos="80000">
                <a:srgbClr val="FF8F26"/>
              </a:gs>
              <a:gs pos="100000">
                <a:srgbClr val="FF8F26"/>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lvl="0" algn="ctr" defTabSz="800100">
              <a:lnSpc>
                <a:spcPts val="1600"/>
              </a:lnSpc>
              <a:spcBef>
                <a:spcPct val="0"/>
              </a:spcBef>
              <a:spcAft>
                <a:spcPct val="35000"/>
              </a:spcAft>
            </a:pPr>
            <a:r>
              <a:rPr lang="en-US" b="1" kern="1200" dirty="0" smtClean="0">
                <a:solidFill>
                  <a:schemeClr val="tx1"/>
                </a:solidFill>
              </a:rPr>
              <a:t>Best Practice</a:t>
            </a:r>
          </a:p>
        </p:txBody>
      </p:sp>
      <p:sp>
        <p:nvSpPr>
          <p:cNvPr id="48" name="Right Arrow 47"/>
          <p:cNvSpPr/>
          <p:nvPr/>
        </p:nvSpPr>
        <p:spPr>
          <a:xfrm>
            <a:off x="2602913" y="1921222"/>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ight Arrow 48"/>
          <p:cNvSpPr/>
          <p:nvPr/>
        </p:nvSpPr>
        <p:spPr>
          <a:xfrm>
            <a:off x="4536266" y="1946168"/>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50" name="TextBox 49"/>
          <p:cNvSpPr txBox="1"/>
          <p:nvPr/>
        </p:nvSpPr>
        <p:spPr>
          <a:xfrm>
            <a:off x="1295400" y="5715000"/>
            <a:ext cx="7848600" cy="1061829"/>
          </a:xfrm>
          <a:prstGeom prst="rect">
            <a:avLst/>
          </a:prstGeom>
        </p:spPr>
        <p:txBody>
          <a:bodyPr wrap="square" rtlCol="0">
            <a:spAutoFit/>
          </a:bodyPr>
          <a:lstStyle/>
          <a:p>
            <a:pPr marL="112713" indent="-112713">
              <a:tabLst>
                <a:tab pos="112713" algn="l"/>
              </a:tabLst>
            </a:pPr>
            <a:r>
              <a:rPr lang="en-US" sz="900" baseline="30000" dirty="0" smtClean="0">
                <a:solidFill>
                  <a:schemeClr val="bg1"/>
                </a:solidFill>
              </a:rPr>
              <a:t>1	</a:t>
            </a:r>
            <a:r>
              <a:rPr lang="en-US" sz="900" dirty="0" smtClean="0">
                <a:solidFill>
                  <a:schemeClr val="bg1"/>
                </a:solidFill>
              </a:rPr>
              <a:t>Federal requirement pertains only to TMAs that are serious, severe, or extreme ozone, or serious CO, nonattainment areas (http://www.fhwa.dot.gov/planning/certcheck.htm).  State of Texas requires that all nonattainment area plans be based on travel demand models, with more stringent model requirements for the areas that fall into the federal model requirement category (</a:t>
            </a:r>
            <a:r>
              <a:rPr lang="en-US" sz="900" i="1" dirty="0" smtClean="0">
                <a:solidFill>
                  <a:schemeClr val="bg1"/>
                </a:solidFill>
              </a:rPr>
              <a:t>TxDOT Traffic Data and Analysis Manual</a:t>
            </a:r>
            <a:r>
              <a:rPr lang="en-US" sz="900" dirty="0" smtClean="0">
                <a:solidFill>
                  <a:schemeClr val="bg1"/>
                </a:solidFill>
              </a:rPr>
              <a:t>, 2001, pp. 2-20). See also TAC Title 30, Part 1, Rule 114.260.</a:t>
            </a:r>
          </a:p>
          <a:p>
            <a:pPr marL="112713" indent="-112713"/>
            <a:r>
              <a:rPr lang="en-US" sz="900" baseline="30000" dirty="0" smtClean="0">
                <a:solidFill>
                  <a:schemeClr val="bg1"/>
                </a:solidFill>
              </a:rPr>
              <a:t>2</a:t>
            </a:r>
            <a:r>
              <a:rPr lang="en-US" sz="900" dirty="0" smtClean="0">
                <a:solidFill>
                  <a:schemeClr val="bg1"/>
                </a:solidFill>
              </a:rPr>
              <a:t> 	Under federal rule, all other TMAs (not in first group) must meet minimum travel model standards under Conformity Rule IF already previous practice (“no backsliding”).  State of Texas requires that long-range plans by TMAs be based on “estimates of travel demand” and that “development of long-range transportation plans relies on computer travel demand forecasting” (</a:t>
            </a:r>
            <a:r>
              <a:rPr lang="en-US" sz="900" i="1" dirty="0" smtClean="0">
                <a:solidFill>
                  <a:schemeClr val="bg1"/>
                </a:solidFill>
              </a:rPr>
              <a:t>TxDOT Traffic Data and Analysis Manual</a:t>
            </a:r>
            <a:r>
              <a:rPr lang="en-US" sz="900" dirty="0" smtClean="0">
                <a:solidFill>
                  <a:schemeClr val="bg1"/>
                </a:solidFill>
              </a:rPr>
              <a:t>, 2001, pp. 2-20).  </a:t>
            </a:r>
            <a:endParaRPr lang="en-US" sz="900"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Do Travel Modeling?</a:t>
            </a:r>
            <a:endParaRPr lang="en-US" dirty="0"/>
          </a:p>
        </p:txBody>
      </p:sp>
      <p:sp>
        <p:nvSpPr>
          <p:cNvPr id="7" name="Oval Callout 6"/>
          <p:cNvSpPr/>
          <p:nvPr/>
        </p:nvSpPr>
        <p:spPr>
          <a:xfrm>
            <a:off x="457200" y="2133600"/>
            <a:ext cx="2971800" cy="1447800"/>
          </a:xfrm>
          <a:prstGeom prst="wedgeEllipseCallout">
            <a:avLst>
              <a:gd name="adj1" fmla="val -49209"/>
              <a:gd name="adj2" fmla="val 428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“Quantitative”</a:t>
            </a:r>
            <a:endParaRPr lang="en-US" sz="2400" dirty="0"/>
          </a:p>
        </p:txBody>
      </p:sp>
      <p:sp>
        <p:nvSpPr>
          <p:cNvPr id="8" name="Oval Callout 7"/>
          <p:cNvSpPr/>
          <p:nvPr/>
        </p:nvSpPr>
        <p:spPr>
          <a:xfrm flipH="1">
            <a:off x="5181600" y="1676400"/>
            <a:ext cx="2819400" cy="1375317"/>
          </a:xfrm>
          <a:prstGeom prst="wedgeEllipseCallout">
            <a:avLst>
              <a:gd name="adj1" fmla="val -60833"/>
              <a:gd name="adj2" fmla="val -561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“Objective”</a:t>
            </a:r>
            <a:endParaRPr lang="en-US" sz="2400" dirty="0"/>
          </a:p>
        </p:txBody>
      </p:sp>
      <p:sp>
        <p:nvSpPr>
          <p:cNvPr id="9" name="Oval Callout 8"/>
          <p:cNvSpPr/>
          <p:nvPr/>
        </p:nvSpPr>
        <p:spPr>
          <a:xfrm>
            <a:off x="1371600" y="4038600"/>
            <a:ext cx="3124200" cy="1524000"/>
          </a:xfrm>
          <a:prstGeom prst="wedgeEllipseCallout">
            <a:avLst>
              <a:gd name="adj1" fmla="val -11727"/>
              <a:gd name="adj2" fmla="val 62499"/>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smtClean="0"/>
              <a:t>“Required”</a:t>
            </a:r>
            <a:endParaRPr lang="en-US" sz="2400" dirty="0"/>
          </a:p>
        </p:txBody>
      </p:sp>
      <p:sp>
        <p:nvSpPr>
          <p:cNvPr id="10" name="Oval Callout 9"/>
          <p:cNvSpPr/>
          <p:nvPr/>
        </p:nvSpPr>
        <p:spPr>
          <a:xfrm flipH="1">
            <a:off x="5486400" y="3505200"/>
            <a:ext cx="2971800" cy="1447800"/>
          </a:xfrm>
          <a:prstGeom prst="wedgeEllipseCallout">
            <a:avLst>
              <a:gd name="adj1" fmla="val -62134"/>
              <a:gd name="adj2" fmla="val 33833"/>
            </a:avLst>
          </a:prstGeom>
          <a:solidFill>
            <a:schemeClr val="accent4">
              <a:lumMod val="60000"/>
              <a:lumOff val="40000"/>
            </a:schemeClr>
          </a:solidFill>
          <a:ln>
            <a:solidFill>
              <a:schemeClr val="accent4">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smtClean="0"/>
              <a:t>“Conformity”</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9"/>
                                        </p:tgtEl>
                                        <p:attrNameLst>
                                          <p:attrName>ppt_w</p:attrName>
                                        </p:attrNameLst>
                                      </p:cBhvr>
                                      <p:tavLst>
                                        <p:tav tm="0">
                                          <p:val>
                                            <p:strVal val="ppt_w"/>
                                          </p:val>
                                        </p:tav>
                                        <p:tav tm="100000">
                                          <p:val>
                                            <p:strVal val="ppt_w*0.70"/>
                                          </p:val>
                                        </p:tav>
                                      </p:tavLst>
                                    </p:anim>
                                    <p:anim calcmode="lin" valueType="num">
                                      <p:cBhvr>
                                        <p:cTn id="7" dur="1000"/>
                                        <p:tgtEl>
                                          <p:spTgt spid="9"/>
                                        </p:tgtEl>
                                        <p:attrNameLst>
                                          <p:attrName>ppt_h</p:attrName>
                                        </p:attrNameLst>
                                      </p:cBhvr>
                                      <p:tavLst>
                                        <p:tav tm="0">
                                          <p:val>
                                            <p:strVal val="ppt_h"/>
                                          </p:val>
                                        </p:tav>
                                        <p:tav tm="100000">
                                          <p:val>
                                            <p:strVal val="ppt_h"/>
                                          </p:val>
                                        </p:tav>
                                      </p:tavLst>
                                    </p:anim>
                                    <p:animEffect transition="out" filter="fade">
                                      <p:cBhvr>
                                        <p:cTn id="8" dur="1000"/>
                                        <p:tgtEl>
                                          <p:spTgt spid="9"/>
                                        </p:tgtEl>
                                      </p:cBhvr>
                                    </p:animEffect>
                                    <p:set>
                                      <p:cBhvr>
                                        <p:cTn id="9" dur="1" fill="hold">
                                          <p:stCondLst>
                                            <p:cond delay="9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5" presetClass="exit" presetSubtype="0" fill="hold" grpId="0" nodeType="clickEffect">
                                  <p:stCondLst>
                                    <p:cond delay="0"/>
                                  </p:stCondLst>
                                  <p:childTnLst>
                                    <p:anim calcmode="lin" valueType="num">
                                      <p:cBhvr>
                                        <p:cTn id="13" dur="1000"/>
                                        <p:tgtEl>
                                          <p:spTgt spid="10"/>
                                        </p:tgtEl>
                                        <p:attrNameLst>
                                          <p:attrName>ppt_w</p:attrName>
                                        </p:attrNameLst>
                                      </p:cBhvr>
                                      <p:tavLst>
                                        <p:tav tm="0">
                                          <p:val>
                                            <p:strVal val="ppt_w"/>
                                          </p:val>
                                        </p:tav>
                                        <p:tav tm="100000">
                                          <p:val>
                                            <p:strVal val="ppt_w*0.70"/>
                                          </p:val>
                                        </p:tav>
                                      </p:tavLst>
                                    </p:anim>
                                    <p:anim calcmode="lin" valueType="num">
                                      <p:cBhvr>
                                        <p:cTn id="14" dur="1000"/>
                                        <p:tgtEl>
                                          <p:spTgt spid="10"/>
                                        </p:tgtEl>
                                        <p:attrNameLst>
                                          <p:attrName>ppt_h</p:attrName>
                                        </p:attrNameLst>
                                      </p:cBhvr>
                                      <p:tavLst>
                                        <p:tav tm="0">
                                          <p:val>
                                            <p:strVal val="ppt_h"/>
                                          </p:val>
                                        </p:tav>
                                        <p:tav tm="100000">
                                          <p:val>
                                            <p:strVal val="ppt_h"/>
                                          </p:val>
                                        </p:tav>
                                      </p:tavLst>
                                    </p:anim>
                                    <p:animEffect transition="out" filter="fade">
                                      <p:cBhvr>
                                        <p:cTn id="15" dur="1000"/>
                                        <p:tgtEl>
                                          <p:spTgt spid="10"/>
                                        </p:tgtEl>
                                      </p:cBhvr>
                                    </p:animEffect>
                                    <p:set>
                                      <p:cBhvr>
                                        <p:cTn id="16"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 Model Uses for MTP</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Scenario testing</a:t>
            </a:r>
          </a:p>
          <a:p>
            <a:r>
              <a:rPr lang="en-US" dirty="0" smtClean="0"/>
              <a:t>Project prioritization</a:t>
            </a:r>
          </a:p>
          <a:p>
            <a:r>
              <a:rPr lang="en-US" dirty="0" smtClean="0"/>
              <a:t>To support performance measure examination under MAP-21</a:t>
            </a:r>
            <a:br>
              <a:rPr lang="en-US" dirty="0" smtClean="0"/>
            </a:br>
            <a:r>
              <a:rPr lang="en-US" dirty="0" smtClean="0"/>
              <a:t>(specifics still being explored)</a:t>
            </a:r>
          </a:p>
          <a:p>
            <a:pPr>
              <a:buNone/>
            </a:pPr>
            <a:endParaRPr lang="en-US" dirty="0" smtClean="0"/>
          </a:p>
        </p:txBody>
      </p:sp>
      <p:sp>
        <p:nvSpPr>
          <p:cNvPr id="4" name="TextBox 3"/>
          <p:cNvSpPr txBox="1"/>
          <p:nvPr/>
        </p:nvSpPr>
        <p:spPr>
          <a:xfrm>
            <a:off x="8923130" y="4207565"/>
            <a:ext cx="184666" cy="769441"/>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5" name="Group 50"/>
          <p:cNvGrpSpPr/>
          <p:nvPr/>
        </p:nvGrpSpPr>
        <p:grpSpPr>
          <a:xfrm>
            <a:off x="6858000"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Scenarios for Testing</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Fiscally-constrained forecast year (as required)</a:t>
            </a:r>
          </a:p>
          <a:p>
            <a:r>
              <a:rPr lang="en-US" dirty="0" smtClean="0"/>
              <a:t>No build (really: existing plus committed)</a:t>
            </a:r>
          </a:p>
          <a:p>
            <a:r>
              <a:rPr lang="en-US" dirty="0" smtClean="0"/>
              <a:t>Other test scenarios to define plan</a:t>
            </a:r>
          </a:p>
          <a:p>
            <a:pPr lvl="1"/>
            <a:r>
              <a:rPr lang="en-US" dirty="0" smtClean="0"/>
              <a:t>To prioritize projects</a:t>
            </a:r>
          </a:p>
          <a:p>
            <a:pPr lvl="1"/>
            <a:r>
              <a:rPr lang="en-US" dirty="0" smtClean="0"/>
              <a:t>To determine project implementation</a:t>
            </a:r>
            <a:br>
              <a:rPr lang="en-US" dirty="0" smtClean="0"/>
            </a:br>
            <a:r>
              <a:rPr lang="en-US" dirty="0" smtClean="0"/>
              <a:t>year</a:t>
            </a:r>
          </a:p>
          <a:p>
            <a:pPr lvl="1"/>
            <a:r>
              <a:rPr lang="en-US" dirty="0" smtClean="0"/>
              <a:t>Etc.</a:t>
            </a:r>
          </a:p>
          <a:p>
            <a:r>
              <a:rPr lang="en-US" dirty="0" smtClean="0"/>
              <a:t>Needs plan/illustrative purposes</a:t>
            </a:r>
          </a:p>
        </p:txBody>
      </p:sp>
      <p:sp>
        <p:nvSpPr>
          <p:cNvPr id="4" name="TextBox 3"/>
          <p:cNvSpPr txBox="1"/>
          <p:nvPr/>
        </p:nvSpPr>
        <p:spPr>
          <a:xfrm>
            <a:off x="8923130" y="4207565"/>
            <a:ext cx="184666" cy="769441"/>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5" name="Group 50"/>
          <p:cNvGrpSpPr/>
          <p:nvPr/>
        </p:nvGrpSpPr>
        <p:grpSpPr>
          <a:xfrm>
            <a:off x="6858000"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Prioritization</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pPr marL="0" indent="0">
              <a:buNone/>
            </a:pPr>
            <a:r>
              <a:rPr lang="en-US" i="1" dirty="0" smtClean="0"/>
              <a:t>How Does an MPO Decide Which Projects to Include in the Financially Constrained Plan?</a:t>
            </a:r>
          </a:p>
          <a:p>
            <a:r>
              <a:rPr lang="en-US" dirty="0" smtClean="0"/>
              <a:t>Run existing plus committed scenario</a:t>
            </a:r>
            <a:br>
              <a:rPr lang="en-US" dirty="0" smtClean="0"/>
            </a:br>
            <a:r>
              <a:rPr lang="en-US" dirty="0" smtClean="0"/>
              <a:t>to identify needs</a:t>
            </a:r>
          </a:p>
          <a:p>
            <a:r>
              <a:rPr lang="en-US" dirty="0" smtClean="0"/>
              <a:t>Test projects to address needs</a:t>
            </a:r>
          </a:p>
          <a:p>
            <a:pPr lvl="1"/>
            <a:r>
              <a:rPr lang="en-US" dirty="0" smtClean="0"/>
              <a:t>Projects with existing funding/schedule</a:t>
            </a:r>
          </a:p>
          <a:p>
            <a:pPr lvl="1"/>
            <a:r>
              <a:rPr lang="en-US" dirty="0" smtClean="0"/>
              <a:t>New projects not previously identified</a:t>
            </a:r>
          </a:p>
          <a:p>
            <a:r>
              <a:rPr lang="en-US" dirty="0" smtClean="0"/>
              <a:t>Examine measures of effectiveness</a:t>
            </a:r>
          </a:p>
        </p:txBody>
      </p:sp>
      <p:grpSp>
        <p:nvGrpSpPr>
          <p:cNvPr id="5" name="Group 50"/>
          <p:cNvGrpSpPr/>
          <p:nvPr/>
        </p:nvGrpSpPr>
        <p:grpSpPr>
          <a:xfrm>
            <a:off x="6970404"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Measures</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More to come as MAP-21 is interpreted</a:t>
            </a:r>
          </a:p>
          <a:p>
            <a:r>
              <a:rPr lang="en-US" dirty="0" smtClean="0"/>
              <a:t>One possible approach:</a:t>
            </a:r>
          </a:p>
          <a:p>
            <a:pPr lvl="1"/>
            <a:r>
              <a:rPr lang="en-US" dirty="0" smtClean="0"/>
              <a:t>MPO, with public, identifies goals to meet</a:t>
            </a:r>
          </a:p>
          <a:p>
            <a:pPr lvl="1"/>
            <a:r>
              <a:rPr lang="en-US" dirty="0" smtClean="0"/>
              <a:t>Performance measures are used to evaluate how well the MTP meets those goals</a:t>
            </a:r>
          </a:p>
          <a:p>
            <a:pPr lvl="2"/>
            <a:r>
              <a:rPr lang="en-US" dirty="0" smtClean="0"/>
              <a:t>Total regional delay reduction</a:t>
            </a:r>
          </a:p>
          <a:p>
            <a:pPr lvl="2"/>
            <a:r>
              <a:rPr lang="en-US" dirty="0" smtClean="0"/>
              <a:t>Hot spots addressed</a:t>
            </a:r>
          </a:p>
          <a:p>
            <a:pPr lvl="2"/>
            <a:r>
              <a:rPr lang="en-US" dirty="0" smtClean="0"/>
              <a:t>More people using sustainable modes</a:t>
            </a:r>
          </a:p>
          <a:p>
            <a:pPr lvl="1"/>
            <a:r>
              <a:rPr lang="en-US" dirty="0" smtClean="0"/>
              <a:t>Other goals/measures not from a </a:t>
            </a:r>
            <a:br>
              <a:rPr lang="en-US" dirty="0" smtClean="0"/>
            </a:br>
            <a:r>
              <a:rPr lang="en-US" dirty="0" smtClean="0"/>
              <a:t>travel model</a:t>
            </a:r>
          </a:p>
        </p:txBody>
      </p:sp>
      <p:sp>
        <p:nvSpPr>
          <p:cNvPr id="4" name="TextBox 3"/>
          <p:cNvSpPr txBox="1"/>
          <p:nvPr/>
        </p:nvSpPr>
        <p:spPr>
          <a:xfrm>
            <a:off x="8923130" y="4207565"/>
            <a:ext cx="184666" cy="769441"/>
          </a:xfrm>
          <a:prstGeom prst="rect">
            <a:avLst/>
          </a:prstGeom>
        </p:spPr>
        <p:txBody>
          <a:bodyPr wrap="none" rtlCol="0" anchor="ctr">
            <a:sp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grpSp>
        <p:nvGrpSpPr>
          <p:cNvPr id="5" name="Group 50"/>
          <p:cNvGrpSpPr/>
          <p:nvPr/>
        </p:nvGrpSpPr>
        <p:grpSpPr>
          <a:xfrm>
            <a:off x="6858000" y="3505200"/>
            <a:ext cx="1680693" cy="2565788"/>
            <a:chOff x="3429000" y="1219200"/>
            <a:chExt cx="2057400" cy="3140878"/>
          </a:xfrm>
        </p:grpSpPr>
        <p:grpSp>
          <p:nvGrpSpPr>
            <p:cNvPr id="6" name="Group 49"/>
            <p:cNvGrpSpPr/>
            <p:nvPr/>
          </p:nvGrpSpPr>
          <p:grpSpPr>
            <a:xfrm>
              <a:off x="3957816" y="2836078"/>
              <a:ext cx="1002194" cy="1524000"/>
              <a:chOff x="3927999" y="2846017"/>
              <a:chExt cx="1002194" cy="1524000"/>
            </a:xfrm>
          </p:grpSpPr>
          <p:sp>
            <p:nvSpPr>
              <p:cNvPr id="12" name="Pentagon 11"/>
              <p:cNvSpPr/>
              <p:nvPr/>
            </p:nvSpPr>
            <p:spPr>
              <a:xfrm rot="5947728">
                <a:off x="3394599"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entagon 12"/>
              <p:cNvSpPr/>
              <p:nvPr/>
            </p:nvSpPr>
            <p:spPr>
              <a:xfrm rot="4796394">
                <a:off x="3939593" y="3379417"/>
                <a:ext cx="1524000" cy="457200"/>
              </a:xfrm>
              <a:prstGeom prst="homePlate">
                <a:avLst/>
              </a:prstGeom>
              <a:solidFill>
                <a:srgbClr val="331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32-Point Star 8"/>
            <p:cNvSpPr/>
            <p:nvPr/>
          </p:nvSpPr>
          <p:spPr>
            <a:xfrm>
              <a:off x="3429000" y="1219200"/>
              <a:ext cx="2057400" cy="2057400"/>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3733800" y="1524000"/>
              <a:ext cx="1447800" cy="1447800"/>
            </a:xfrm>
            <a:prstGeom prst="ellipse">
              <a:avLst/>
            </a:prstGeom>
            <a:solidFill>
              <a:srgbClr val="3319F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57600" y="1803737"/>
              <a:ext cx="1524000" cy="791198"/>
            </a:xfrm>
            <a:prstGeom prst="rect">
              <a:avLst/>
            </a:prstGeom>
            <a:noFill/>
          </p:spPr>
          <p:txBody>
            <a:bodyPr wrap="square" rtlCol="0">
              <a:spAutoFit/>
            </a:bodyPr>
            <a:lstStyle/>
            <a:p>
              <a:pPr algn="ctr"/>
              <a:r>
                <a:rPr lang="en-US" dirty="0" smtClean="0">
                  <a:solidFill>
                    <a:schemeClr val="bg1"/>
                  </a:solidFill>
                </a:rPr>
                <a:t>Best Practice</a:t>
              </a:r>
              <a:endParaRPr lang="en-US"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MTP Development Model Need</a:t>
            </a:r>
            <a:endParaRPr lang="en-US" dirty="0"/>
          </a:p>
        </p:txBody>
      </p:sp>
      <p:sp>
        <p:nvSpPr>
          <p:cNvPr id="9" name="Flowchart: Alternate Process 8"/>
          <p:cNvSpPr/>
          <p:nvPr/>
        </p:nvSpPr>
        <p:spPr>
          <a:xfrm>
            <a:off x="6430945" y="3180080"/>
            <a:ext cx="1296237" cy="1315720"/>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 to Support MTP Decision Making</a:t>
            </a:r>
            <a:endParaRPr lang="en-US" sz="1400" b="1" dirty="0">
              <a:solidFill>
                <a:schemeClr val="bg2">
                  <a:lumMod val="10000"/>
                </a:schemeClr>
              </a:solidFill>
            </a:endParaRPr>
          </a:p>
        </p:txBody>
      </p:sp>
      <p:sp>
        <p:nvSpPr>
          <p:cNvPr id="26" name="5-Point Star 25"/>
          <p:cNvSpPr/>
          <p:nvPr/>
        </p:nvSpPr>
        <p:spPr>
          <a:xfrm>
            <a:off x="7467600" y="35814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7" name="TextBox 26"/>
          <p:cNvSpPr txBox="1"/>
          <p:nvPr/>
        </p:nvSpPr>
        <p:spPr>
          <a:xfrm>
            <a:off x="7772400" y="3103880"/>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
        <p:nvSpPr>
          <p:cNvPr id="31" name="TextBox 30"/>
          <p:cNvSpPr txBox="1"/>
          <p:nvPr/>
        </p:nvSpPr>
        <p:spPr>
          <a:xfrm>
            <a:off x="1676400" y="1600200"/>
            <a:ext cx="7239000" cy="646331"/>
          </a:xfrm>
          <a:prstGeom prst="rect">
            <a:avLst/>
          </a:prstGeom>
          <a:noFill/>
        </p:spPr>
        <p:txBody>
          <a:bodyPr wrap="square" rtlCol="0">
            <a:spAutoFit/>
          </a:bodyPr>
          <a:lstStyle/>
          <a:p>
            <a:r>
              <a:rPr lang="en-US" sz="3600" dirty="0" smtClean="0">
                <a:solidFill>
                  <a:schemeClr val="bg1"/>
                </a:solidFill>
              </a:rPr>
              <a:t>1          2           3          4           5</a:t>
            </a:r>
            <a:endParaRPr lang="en-US" sz="3600" dirty="0">
              <a:solidFill>
                <a:schemeClr val="bg1"/>
              </a:solidFill>
            </a:endParaRPr>
          </a:p>
        </p:txBody>
      </p:sp>
      <p:sp>
        <p:nvSpPr>
          <p:cNvPr id="32" name="TextBox 31"/>
          <p:cNvSpPr txBox="1"/>
          <p:nvPr/>
        </p:nvSpPr>
        <p:spPr>
          <a:xfrm>
            <a:off x="152400" y="16865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5-Point Star 70"/>
          <p:cNvSpPr/>
          <p:nvPr/>
        </p:nvSpPr>
        <p:spPr>
          <a:xfrm>
            <a:off x="979170" y="30480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2" name="TextBox 71"/>
          <p:cNvSpPr txBox="1"/>
          <p:nvPr/>
        </p:nvSpPr>
        <p:spPr>
          <a:xfrm>
            <a:off x="152400" y="2286000"/>
            <a:ext cx="1066800" cy="923330"/>
          </a:xfrm>
          <a:prstGeom prst="rect">
            <a:avLst/>
          </a:prstGeom>
          <a:noFill/>
        </p:spPr>
        <p:txBody>
          <a:bodyPr wrap="square" rtlCol="0">
            <a:spAutoFit/>
          </a:bodyPr>
          <a:lstStyle/>
          <a:p>
            <a:pPr algn="ctr"/>
            <a:r>
              <a:rPr lang="en-US" dirty="0" smtClean="0">
                <a:solidFill>
                  <a:srgbClr val="FFFF00"/>
                </a:solidFill>
              </a:rPr>
              <a:t>Previous</a:t>
            </a:r>
          </a:p>
          <a:p>
            <a:pPr algn="ctr"/>
            <a:r>
              <a:rPr lang="en-US" dirty="0" smtClean="0">
                <a:solidFill>
                  <a:srgbClr val="FFFF00"/>
                </a:solidFill>
              </a:rPr>
              <a:t>MTP Adoption</a:t>
            </a:r>
            <a:endParaRPr lang="en-US" dirty="0">
              <a:solidFill>
                <a:srgbClr val="FFFF00"/>
              </a:solidFill>
            </a:endParaRPr>
          </a:p>
        </p:txBody>
      </p:sp>
      <p:sp>
        <p:nvSpPr>
          <p:cNvPr id="18"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(5-Year MTP Adoption Cycle)</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useBgFill="1">
        <p:nvSpPr>
          <p:cNvPr id="19" name="TextBox 18"/>
          <p:cNvSpPr txBox="1"/>
          <p:nvPr/>
        </p:nvSpPr>
        <p:spPr>
          <a:xfrm>
            <a:off x="685800" y="4900136"/>
            <a:ext cx="7848600" cy="1169551"/>
          </a:xfrm>
          <a:prstGeom prst="rect">
            <a:avLst/>
          </a:prstGeom>
        </p:spPr>
        <p:txBody>
          <a:bodyPr wrap="square" rtlCol="0">
            <a:spAutoFit/>
          </a:bodyPr>
          <a:lstStyle/>
          <a:p>
            <a:pPr marL="112713" indent="-112713">
              <a:tabLst>
                <a:tab pos="112713" algn="l"/>
              </a:tabLst>
            </a:pPr>
            <a:r>
              <a:rPr lang="en-US" sz="1400" dirty="0" smtClean="0">
                <a:solidFill>
                  <a:schemeClr val="bg1"/>
                </a:solidFill>
              </a:rPr>
              <a:t>*	(a) …In attainment areas, the effective date of the transportation plan shall be its date of adoption by the MPO…</a:t>
            </a:r>
          </a:p>
          <a:p>
            <a:pPr marL="112713" indent="-112713">
              <a:tabLst>
                <a:tab pos="112713" algn="l"/>
              </a:tabLst>
            </a:pPr>
            <a:r>
              <a:rPr lang="en-US" sz="1400" dirty="0" smtClean="0">
                <a:solidFill>
                  <a:schemeClr val="bg1"/>
                </a:solidFill>
              </a:rPr>
              <a:t>	(c) The MPO shall review and update the transportation plan at least every four years in air quality nonattainment and maintenance areas and at least every five years in attainment areas…</a:t>
            </a:r>
            <a:r>
              <a:rPr lang="en-US" sz="1400" i="1" dirty="0" smtClean="0">
                <a:solidFill>
                  <a:schemeClr val="bg1"/>
                </a:solidFill>
              </a:rPr>
              <a:t>”  </a:t>
            </a:r>
            <a:r>
              <a:rPr lang="en-US" sz="1400" dirty="0" smtClean="0">
                <a:solidFill>
                  <a:schemeClr val="bg1"/>
                </a:solidFill>
              </a:rPr>
              <a:t>(23 CFR 450.322)</a:t>
            </a:r>
            <a:endParaRPr lang="en-US" sz="9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MTP Development Model Need</a:t>
            </a:r>
            <a:endParaRPr lang="en-US" dirty="0"/>
          </a:p>
        </p:txBody>
      </p:sp>
      <p:sp>
        <p:nvSpPr>
          <p:cNvPr id="31" name="TextBox 30"/>
          <p:cNvSpPr txBox="1"/>
          <p:nvPr/>
        </p:nvSpPr>
        <p:spPr>
          <a:xfrm>
            <a:off x="1676400" y="1600200"/>
            <a:ext cx="7239000" cy="646331"/>
          </a:xfrm>
          <a:prstGeom prst="rect">
            <a:avLst/>
          </a:prstGeom>
          <a:noFill/>
        </p:spPr>
        <p:txBody>
          <a:bodyPr wrap="square" rtlCol="0">
            <a:spAutoFit/>
          </a:bodyPr>
          <a:lstStyle/>
          <a:p>
            <a:r>
              <a:rPr lang="en-US" sz="3600" dirty="0" smtClean="0">
                <a:solidFill>
                  <a:schemeClr val="bg1"/>
                </a:solidFill>
              </a:rPr>
              <a:t>1          2           3          4           </a:t>
            </a:r>
            <a:endParaRPr lang="en-US" sz="3600" dirty="0">
              <a:solidFill>
                <a:schemeClr val="bg1"/>
              </a:solidFill>
            </a:endParaRPr>
          </a:p>
        </p:txBody>
      </p:sp>
      <p:sp>
        <p:nvSpPr>
          <p:cNvPr id="32" name="TextBox 31"/>
          <p:cNvSpPr txBox="1"/>
          <p:nvPr/>
        </p:nvSpPr>
        <p:spPr>
          <a:xfrm>
            <a:off x="152400" y="16865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0080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5-Point Star 70"/>
          <p:cNvSpPr/>
          <p:nvPr/>
        </p:nvSpPr>
        <p:spPr>
          <a:xfrm>
            <a:off x="979170" y="30480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2" name="TextBox 71"/>
          <p:cNvSpPr txBox="1"/>
          <p:nvPr/>
        </p:nvSpPr>
        <p:spPr>
          <a:xfrm>
            <a:off x="152400" y="2286000"/>
            <a:ext cx="1066800" cy="923330"/>
          </a:xfrm>
          <a:prstGeom prst="rect">
            <a:avLst/>
          </a:prstGeom>
          <a:noFill/>
        </p:spPr>
        <p:txBody>
          <a:bodyPr wrap="square" rtlCol="0">
            <a:spAutoFit/>
          </a:bodyPr>
          <a:lstStyle/>
          <a:p>
            <a:pPr algn="ctr"/>
            <a:r>
              <a:rPr lang="en-US" dirty="0" smtClean="0">
                <a:solidFill>
                  <a:srgbClr val="FFFF00"/>
                </a:solidFill>
              </a:rPr>
              <a:t>Previous</a:t>
            </a:r>
          </a:p>
          <a:p>
            <a:pPr algn="ctr"/>
            <a:r>
              <a:rPr lang="en-US" dirty="0" smtClean="0">
                <a:solidFill>
                  <a:srgbClr val="FFFF00"/>
                </a:solidFill>
              </a:rPr>
              <a:t>MTP Adoption</a:t>
            </a:r>
            <a:endParaRPr lang="en-US" dirty="0">
              <a:solidFill>
                <a:srgbClr val="FFFF00"/>
              </a:solidFill>
            </a:endParaRPr>
          </a:p>
        </p:txBody>
      </p:sp>
      <p:sp>
        <p:nvSpPr>
          <p:cNvPr id="17"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(4-Year MTP Adoption Cycle)</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useBgFill="1">
        <p:nvSpPr>
          <p:cNvPr id="18" name="TextBox 17"/>
          <p:cNvSpPr txBox="1"/>
          <p:nvPr/>
        </p:nvSpPr>
        <p:spPr>
          <a:xfrm>
            <a:off x="685800" y="4900136"/>
            <a:ext cx="7848600" cy="523220"/>
          </a:xfrm>
          <a:prstGeom prst="rect">
            <a:avLst/>
          </a:prstGeom>
        </p:spPr>
        <p:txBody>
          <a:bodyPr wrap="square" rtlCol="0">
            <a:spAutoFit/>
          </a:bodyPr>
          <a:lstStyle/>
          <a:p>
            <a:pPr marL="112713" indent="-112713">
              <a:tabLst>
                <a:tab pos="112713" algn="l"/>
              </a:tabLst>
            </a:pPr>
            <a:r>
              <a:rPr lang="en-US" sz="1400" i="1" baseline="30000" dirty="0" smtClean="0">
                <a:solidFill>
                  <a:schemeClr val="bg1"/>
                </a:solidFill>
              </a:rPr>
              <a:t>*	</a:t>
            </a:r>
            <a:r>
              <a:rPr lang="en-US" sz="1400" i="1" dirty="0" smtClean="0">
                <a:solidFill>
                  <a:schemeClr val="bg1"/>
                </a:solidFill>
              </a:rPr>
              <a:t>“</a:t>
            </a:r>
            <a:r>
              <a:rPr lang="en-US" sz="1400" dirty="0" smtClean="0">
                <a:solidFill>
                  <a:schemeClr val="bg1"/>
                </a:solidFill>
              </a:rPr>
              <a:t>In nonattainment and maintenance areas, the effective date of the transportation plan shall be the date of a conformity determination issued by the FHWA and the FTA.</a:t>
            </a:r>
            <a:r>
              <a:rPr lang="en-US" sz="1400" i="1" dirty="0" smtClean="0">
                <a:solidFill>
                  <a:schemeClr val="bg1"/>
                </a:solidFill>
              </a:rPr>
              <a:t>”  </a:t>
            </a:r>
            <a:r>
              <a:rPr lang="en-US" sz="1400" dirty="0" smtClean="0">
                <a:solidFill>
                  <a:schemeClr val="bg1"/>
                </a:solidFill>
              </a:rPr>
              <a:t>(23 CFR 450.322)</a:t>
            </a:r>
            <a:endParaRPr lang="en-US" sz="900" dirty="0" smtClean="0">
              <a:solidFill>
                <a:schemeClr val="bg1"/>
              </a:solidFill>
            </a:endParaRPr>
          </a:p>
        </p:txBody>
      </p:sp>
      <p:sp>
        <p:nvSpPr>
          <p:cNvPr id="19" name="Flowchart: Alternate Process 18"/>
          <p:cNvSpPr/>
          <p:nvPr/>
        </p:nvSpPr>
        <p:spPr>
          <a:xfrm>
            <a:off x="5105400" y="3180080"/>
            <a:ext cx="1296237" cy="1315720"/>
          </a:xfrm>
          <a:prstGeom prst="flowChartAlternateProcess">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smtClean="0">
                <a:solidFill>
                  <a:schemeClr val="bg2">
                    <a:lumMod val="10000"/>
                  </a:schemeClr>
                </a:solidFill>
              </a:rPr>
              <a:t>Apply Model to Support MTP Decision Making</a:t>
            </a:r>
            <a:endParaRPr lang="en-US" sz="1400" b="1" dirty="0">
              <a:solidFill>
                <a:schemeClr val="bg2">
                  <a:lumMod val="10000"/>
                </a:schemeClr>
              </a:solidFill>
            </a:endParaRPr>
          </a:p>
        </p:txBody>
      </p:sp>
      <p:sp>
        <p:nvSpPr>
          <p:cNvPr id="20" name="5-Point Star 19"/>
          <p:cNvSpPr/>
          <p:nvPr/>
        </p:nvSpPr>
        <p:spPr>
          <a:xfrm>
            <a:off x="6142055" y="3581400"/>
            <a:ext cx="533400" cy="457200"/>
          </a:xfrm>
          <a:prstGeom prst="star5">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TextBox 20"/>
          <p:cNvSpPr txBox="1"/>
          <p:nvPr/>
        </p:nvSpPr>
        <p:spPr>
          <a:xfrm>
            <a:off x="6446855" y="3103880"/>
            <a:ext cx="1219200" cy="646331"/>
          </a:xfrm>
          <a:prstGeom prst="rect">
            <a:avLst/>
          </a:prstGeom>
          <a:noFill/>
        </p:spPr>
        <p:txBody>
          <a:bodyPr wrap="square" rtlCol="0">
            <a:spAutoFit/>
          </a:bodyPr>
          <a:lstStyle/>
          <a:p>
            <a:pPr algn="ctr"/>
            <a:r>
              <a:rPr lang="en-US" dirty="0" smtClean="0">
                <a:solidFill>
                  <a:srgbClr val="FFFF00"/>
                </a:solidFill>
              </a:rPr>
              <a:t>MTP Adoption*</a:t>
            </a:r>
            <a:endParaRPr lang="en-US"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1"/>
          <p:cNvSpPr>
            <a:spLocks noGrp="1"/>
          </p:cNvSpPr>
          <p:nvPr>
            <p:ph type="title"/>
          </p:nvPr>
        </p:nvSpPr>
        <p:spPr>
          <a:xfrm>
            <a:off x="457200" y="76200"/>
            <a:ext cx="8229600" cy="1143000"/>
          </a:xfrm>
        </p:spPr>
        <p:txBody>
          <a:bodyPr>
            <a:normAutofit fontScale="90000"/>
          </a:bodyPr>
          <a:lstStyle/>
          <a:p>
            <a:r>
              <a:rPr lang="en-US" dirty="0" smtClean="0"/>
              <a:t>When is a Model Required for MTP?</a:t>
            </a:r>
            <a:endParaRPr lang="en-US" dirty="0"/>
          </a:p>
        </p:txBody>
      </p:sp>
      <p:cxnSp>
        <p:nvCxnSpPr>
          <p:cNvPr id="80" name="Straight Arrow Connector 79"/>
          <p:cNvCxnSpPr/>
          <p:nvPr/>
        </p:nvCxnSpPr>
        <p:spPr>
          <a:xfrm>
            <a:off x="1838863" y="3030313"/>
            <a:ext cx="0" cy="1090523"/>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81" name="TextBox 80"/>
          <p:cNvSpPr txBox="1"/>
          <p:nvPr/>
        </p:nvSpPr>
        <p:spPr>
          <a:xfrm>
            <a:off x="2566887" y="17473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82" name="TextBox 81"/>
          <p:cNvSpPr txBox="1"/>
          <p:nvPr/>
        </p:nvSpPr>
        <p:spPr>
          <a:xfrm>
            <a:off x="1967160" y="3399116"/>
            <a:ext cx="635753" cy="369332"/>
          </a:xfrm>
          <a:prstGeom prst="rect">
            <a:avLst/>
          </a:prstGeom>
          <a:noFill/>
        </p:spPr>
        <p:txBody>
          <a:bodyPr wrap="square" rtlCol="0">
            <a:spAutoFit/>
          </a:bodyPr>
          <a:lstStyle/>
          <a:p>
            <a:pPr algn="ctr"/>
            <a:r>
              <a:rPr lang="en-US" b="1" dirty="0" smtClean="0">
                <a:solidFill>
                  <a:srgbClr val="92D050"/>
                </a:solidFill>
              </a:rPr>
              <a:t>Yes</a:t>
            </a:r>
            <a:endParaRPr lang="en-US" sz="1600" b="1" dirty="0">
              <a:solidFill>
                <a:srgbClr val="92D050"/>
              </a:solidFill>
            </a:endParaRPr>
          </a:p>
        </p:txBody>
      </p:sp>
      <p:sp>
        <p:nvSpPr>
          <p:cNvPr id="83" name="TextBox 82"/>
          <p:cNvSpPr txBox="1"/>
          <p:nvPr/>
        </p:nvSpPr>
        <p:spPr>
          <a:xfrm>
            <a:off x="3827464" y="3399116"/>
            <a:ext cx="644423" cy="369332"/>
          </a:xfrm>
          <a:prstGeom prst="rect">
            <a:avLst/>
          </a:prstGeom>
          <a:noFill/>
        </p:spPr>
        <p:txBody>
          <a:bodyPr wrap="square" rtlCol="0">
            <a:spAutoFit/>
          </a:bodyPr>
          <a:lstStyle/>
          <a:p>
            <a:pPr algn="ctr"/>
            <a:r>
              <a:rPr lang="en-US" b="1" dirty="0" smtClean="0">
                <a:solidFill>
                  <a:srgbClr val="92D050"/>
                </a:solidFill>
              </a:rPr>
              <a:t>Yes</a:t>
            </a:r>
            <a:endParaRPr lang="en-US" b="1" dirty="0">
              <a:solidFill>
                <a:srgbClr val="92D050"/>
              </a:solidFill>
            </a:endParaRPr>
          </a:p>
        </p:txBody>
      </p:sp>
      <p:cxnSp>
        <p:nvCxnSpPr>
          <p:cNvPr id="85" name="Straight Arrow Connector 84"/>
          <p:cNvCxnSpPr/>
          <p:nvPr/>
        </p:nvCxnSpPr>
        <p:spPr>
          <a:xfrm flipH="1">
            <a:off x="3731241" y="3054751"/>
            <a:ext cx="7636" cy="1066085"/>
          </a:xfrm>
          <a:prstGeom prst="straightConnector1">
            <a:avLst/>
          </a:prstGeom>
          <a:ln w="57150">
            <a:solidFill>
              <a:srgbClr val="92D050"/>
            </a:solidFill>
            <a:tailEnd type="arrow"/>
          </a:ln>
        </p:spPr>
        <p:style>
          <a:lnRef idx="2">
            <a:schemeClr val="accent1"/>
          </a:lnRef>
          <a:fillRef idx="0">
            <a:schemeClr val="accent1"/>
          </a:fillRef>
          <a:effectRef idx="1">
            <a:schemeClr val="accent1"/>
          </a:effectRef>
          <a:fontRef idx="minor">
            <a:schemeClr val="tx1"/>
          </a:fontRef>
        </p:style>
      </p:cxnSp>
      <p:sp>
        <p:nvSpPr>
          <p:cNvPr id="86" name="Freeform 85"/>
          <p:cNvSpPr/>
          <p:nvPr/>
        </p:nvSpPr>
        <p:spPr>
          <a:xfrm>
            <a:off x="3057683" y="1260990"/>
            <a:ext cx="1347116"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600"/>
              </a:lnSpc>
            </a:pPr>
            <a:r>
              <a:rPr lang="en-US" sz="1400" b="1" dirty="0" smtClean="0"/>
              <a:t>Is the </a:t>
            </a:r>
            <a:br>
              <a:rPr lang="en-US" sz="1400" b="1" dirty="0" smtClean="0"/>
            </a:br>
            <a:r>
              <a:rPr lang="en-US" sz="1400" b="1" dirty="0" smtClean="0"/>
              <a:t>MPO a </a:t>
            </a:r>
            <a:br>
              <a:rPr lang="en-US" sz="1400" b="1" dirty="0" smtClean="0"/>
            </a:br>
            <a:r>
              <a:rPr lang="en-US" sz="1400" b="1" dirty="0" smtClean="0"/>
              <a:t>TMA (over 200,000 in population)?</a:t>
            </a:r>
            <a:endParaRPr lang="en-US" sz="1400" b="1" dirty="0"/>
          </a:p>
        </p:txBody>
      </p:sp>
      <p:sp>
        <p:nvSpPr>
          <p:cNvPr id="87" name="Freeform 86"/>
          <p:cNvSpPr/>
          <p:nvPr/>
        </p:nvSpPr>
        <p:spPr>
          <a:xfrm>
            <a:off x="1133231" y="1260990"/>
            <a:ext cx="1411265" cy="201561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 name="connsiteX0" fmla="*/ 0 w 1559904"/>
              <a:gd name="connsiteY0" fmla="*/ 0 h 935942"/>
              <a:gd name="connsiteX1" fmla="*/ 1559904 w 1559904"/>
              <a:gd name="connsiteY1" fmla="*/ 0 h 935942"/>
              <a:gd name="connsiteX2" fmla="*/ 1539240 w 1559904"/>
              <a:gd name="connsiteY2" fmla="*/ 15240 h 935942"/>
              <a:gd name="connsiteX3" fmla="*/ 1559904 w 1559904"/>
              <a:gd name="connsiteY3" fmla="*/ 935942 h 935942"/>
              <a:gd name="connsiteX4" fmla="*/ 0 w 1559904"/>
              <a:gd name="connsiteY4" fmla="*/ 935942 h 935942"/>
              <a:gd name="connsiteX5" fmla="*/ 0 w 1559904"/>
              <a:gd name="connsiteY5" fmla="*/ 0 h 935942"/>
              <a:gd name="connsiteX0" fmla="*/ 0 w 1996440"/>
              <a:gd name="connsiteY0" fmla="*/ 0 h 935942"/>
              <a:gd name="connsiteX1" fmla="*/ 1559904 w 1996440"/>
              <a:gd name="connsiteY1" fmla="*/ 0 h 935942"/>
              <a:gd name="connsiteX2" fmla="*/ 1996440 w 1996440"/>
              <a:gd name="connsiteY2" fmla="*/ 421640 h 935942"/>
              <a:gd name="connsiteX3" fmla="*/ 1559904 w 1996440"/>
              <a:gd name="connsiteY3" fmla="*/ 935942 h 935942"/>
              <a:gd name="connsiteX4" fmla="*/ 0 w 1996440"/>
              <a:gd name="connsiteY4" fmla="*/ 935942 h 935942"/>
              <a:gd name="connsiteX5" fmla="*/ 0 w 1996440"/>
              <a:gd name="connsiteY5" fmla="*/ 0 h 935942"/>
              <a:gd name="connsiteX0" fmla="*/ 0 w 1996440"/>
              <a:gd name="connsiteY0" fmla="*/ 5080 h 941022"/>
              <a:gd name="connsiteX1" fmla="*/ 5080 w 1996440"/>
              <a:gd name="connsiteY1" fmla="*/ 0 h 941022"/>
              <a:gd name="connsiteX2" fmla="*/ 1559904 w 1996440"/>
              <a:gd name="connsiteY2" fmla="*/ 5080 h 941022"/>
              <a:gd name="connsiteX3" fmla="*/ 1996440 w 1996440"/>
              <a:gd name="connsiteY3" fmla="*/ 426720 h 941022"/>
              <a:gd name="connsiteX4" fmla="*/ 1559904 w 1996440"/>
              <a:gd name="connsiteY4" fmla="*/ 941022 h 941022"/>
              <a:gd name="connsiteX5" fmla="*/ 0 w 1996440"/>
              <a:gd name="connsiteY5" fmla="*/ 941022 h 941022"/>
              <a:gd name="connsiteX6" fmla="*/ 0 w 1996440"/>
              <a:gd name="connsiteY6" fmla="*/ 5080 h 941022"/>
              <a:gd name="connsiteX0" fmla="*/ 0 w 2413000"/>
              <a:gd name="connsiteY0" fmla="*/ 421640 h 941022"/>
              <a:gd name="connsiteX1" fmla="*/ 421640 w 2413000"/>
              <a:gd name="connsiteY1" fmla="*/ 0 h 941022"/>
              <a:gd name="connsiteX2" fmla="*/ 1976464 w 2413000"/>
              <a:gd name="connsiteY2" fmla="*/ 5080 h 941022"/>
              <a:gd name="connsiteX3" fmla="*/ 2413000 w 2413000"/>
              <a:gd name="connsiteY3" fmla="*/ 426720 h 941022"/>
              <a:gd name="connsiteX4" fmla="*/ 1976464 w 2413000"/>
              <a:gd name="connsiteY4" fmla="*/ 941022 h 941022"/>
              <a:gd name="connsiteX5" fmla="*/ 416560 w 2413000"/>
              <a:gd name="connsiteY5" fmla="*/ 941022 h 941022"/>
              <a:gd name="connsiteX6" fmla="*/ 0 w 2413000"/>
              <a:gd name="connsiteY6" fmla="*/ 421640 h 941022"/>
              <a:gd name="connsiteX0" fmla="*/ 0 w 2352040"/>
              <a:gd name="connsiteY0" fmla="*/ 421640 h 941022"/>
              <a:gd name="connsiteX1" fmla="*/ 421640 w 2352040"/>
              <a:gd name="connsiteY1" fmla="*/ 0 h 941022"/>
              <a:gd name="connsiteX2" fmla="*/ 1976464 w 2352040"/>
              <a:gd name="connsiteY2" fmla="*/ 5080 h 941022"/>
              <a:gd name="connsiteX3" fmla="*/ 2352040 w 2352040"/>
              <a:gd name="connsiteY3" fmla="*/ 447040 h 941022"/>
              <a:gd name="connsiteX4" fmla="*/ 1976464 w 2352040"/>
              <a:gd name="connsiteY4" fmla="*/ 941022 h 941022"/>
              <a:gd name="connsiteX5" fmla="*/ 416560 w 2352040"/>
              <a:gd name="connsiteY5" fmla="*/ 941022 h 941022"/>
              <a:gd name="connsiteX6" fmla="*/ 0 w 2352040"/>
              <a:gd name="connsiteY6" fmla="*/ 421640 h 94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2040" h="941022">
                <a:moveTo>
                  <a:pt x="0" y="421640"/>
                </a:moveTo>
                <a:lnTo>
                  <a:pt x="421640" y="0"/>
                </a:lnTo>
                <a:lnTo>
                  <a:pt x="1976464" y="5080"/>
                </a:lnTo>
                <a:lnTo>
                  <a:pt x="2352040" y="447040"/>
                </a:lnTo>
                <a:lnTo>
                  <a:pt x="1976464" y="941022"/>
                </a:lnTo>
                <a:lnTo>
                  <a:pt x="416560" y="941022"/>
                </a:lnTo>
                <a:lnTo>
                  <a:pt x="0" y="421640"/>
                </a:lnTo>
                <a:close/>
              </a:path>
            </a:pathLst>
          </a:custGeom>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pPr>
            <a:r>
              <a:rPr lang="en-US" sz="1400" b="1" dirty="0" smtClean="0">
                <a:solidFill>
                  <a:schemeClr val="bg1"/>
                </a:solidFill>
              </a:rPr>
              <a:t>Is area</a:t>
            </a:r>
          </a:p>
          <a:p>
            <a:pPr algn="ctr">
              <a:lnSpc>
                <a:spcPts val="1900"/>
              </a:lnSpc>
            </a:pPr>
            <a:r>
              <a:rPr lang="en-US" sz="1400" b="1" dirty="0" smtClean="0">
                <a:solidFill>
                  <a:schemeClr val="bg1"/>
                </a:solidFill>
              </a:rPr>
              <a:t>in non-attainment or maintenance status</a:t>
            </a:r>
          </a:p>
          <a:p>
            <a:pPr algn="ctr">
              <a:lnSpc>
                <a:spcPts val="1900"/>
              </a:lnSpc>
            </a:pPr>
            <a:r>
              <a:rPr lang="en-US" sz="1400" b="1" dirty="0" smtClean="0">
                <a:solidFill>
                  <a:schemeClr val="bg1"/>
                </a:solidFill>
              </a:rPr>
              <a:t>for air </a:t>
            </a:r>
            <a:br>
              <a:rPr lang="en-US" sz="1400" b="1" dirty="0" smtClean="0">
                <a:solidFill>
                  <a:schemeClr val="bg1"/>
                </a:solidFill>
              </a:rPr>
            </a:br>
            <a:r>
              <a:rPr lang="en-US" sz="1400" b="1" dirty="0" smtClean="0">
                <a:solidFill>
                  <a:schemeClr val="bg1"/>
                </a:solidFill>
              </a:rPr>
              <a:t>quality</a:t>
            </a:r>
          </a:p>
          <a:p>
            <a:pPr algn="ctr">
              <a:lnSpc>
                <a:spcPts val="1900"/>
              </a:lnSpc>
            </a:pPr>
            <a:r>
              <a:rPr lang="en-US" sz="1400" b="1" dirty="0" smtClean="0">
                <a:solidFill>
                  <a:schemeClr val="bg1"/>
                </a:solidFill>
              </a:rPr>
              <a:t>by EPA?</a:t>
            </a:r>
            <a:endParaRPr lang="en-US" sz="1400" b="1" dirty="0">
              <a:solidFill>
                <a:schemeClr val="bg1"/>
              </a:solidFill>
            </a:endParaRPr>
          </a:p>
        </p:txBody>
      </p:sp>
      <p:sp>
        <p:nvSpPr>
          <p:cNvPr id="88" name="TextBox 87"/>
          <p:cNvSpPr txBox="1"/>
          <p:nvPr/>
        </p:nvSpPr>
        <p:spPr>
          <a:xfrm rot="16200000">
            <a:off x="50752" y="2060043"/>
            <a:ext cx="1860304" cy="336830"/>
          </a:xfrm>
          <a:prstGeom prst="rect">
            <a:avLst/>
          </a:prstGeom>
          <a:noFill/>
        </p:spPr>
        <p:txBody>
          <a:bodyPr wrap="square" rtlCol="0">
            <a:spAutoFit/>
          </a:bodyPr>
          <a:lstStyle/>
          <a:p>
            <a:pPr algn="ctr"/>
            <a:r>
              <a:rPr lang="en-US" sz="2000" b="1" dirty="0">
                <a:solidFill>
                  <a:srgbClr val="FFE100"/>
                </a:solidFill>
              </a:rPr>
              <a:t>Start</a:t>
            </a:r>
          </a:p>
        </p:txBody>
      </p:sp>
      <p:sp>
        <p:nvSpPr>
          <p:cNvPr id="89" name="TextBox 88"/>
          <p:cNvSpPr txBox="1"/>
          <p:nvPr/>
        </p:nvSpPr>
        <p:spPr>
          <a:xfrm>
            <a:off x="5105400" y="1143000"/>
            <a:ext cx="3200400" cy="707886"/>
          </a:xfrm>
          <a:prstGeom prst="rect">
            <a:avLst/>
          </a:prstGeom>
          <a:noFill/>
        </p:spPr>
        <p:txBody>
          <a:bodyPr wrap="square" rtlCol="0">
            <a:spAutoFit/>
          </a:bodyPr>
          <a:lstStyle/>
          <a:p>
            <a:pPr algn="ctr"/>
            <a:r>
              <a:rPr lang="en-US" sz="2000" b="1" dirty="0" smtClean="0">
                <a:solidFill>
                  <a:srgbClr val="FFFF00"/>
                </a:solidFill>
              </a:rPr>
              <a:t>If Best Practice is Not an Option, What Next?</a:t>
            </a:r>
            <a:endParaRPr lang="en-US" sz="2000" b="1" dirty="0">
              <a:solidFill>
                <a:srgbClr val="FFFF00"/>
              </a:solidFill>
            </a:endParaRPr>
          </a:p>
        </p:txBody>
      </p:sp>
      <p:sp>
        <p:nvSpPr>
          <p:cNvPr id="92" name="Freeform 91"/>
          <p:cNvSpPr/>
          <p:nvPr/>
        </p:nvSpPr>
        <p:spPr>
          <a:xfrm>
            <a:off x="5410200" y="2362200"/>
            <a:ext cx="2667000" cy="1295400"/>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FFCC66"/>
              </a:gs>
              <a:gs pos="80000">
                <a:srgbClr val="FFE100"/>
              </a:gs>
              <a:gs pos="100000">
                <a:srgbClr val="FFE10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t" anchorCtr="0">
            <a:noAutofit/>
          </a:bodyPr>
          <a:lstStyle/>
          <a:p>
            <a:pPr algn="ctr">
              <a:lnSpc>
                <a:spcPts val="1900"/>
              </a:lnSpc>
              <a:spcBef>
                <a:spcPts val="600"/>
              </a:spcBef>
              <a:spcAft>
                <a:spcPts val="600"/>
              </a:spcAft>
            </a:pPr>
            <a:r>
              <a:rPr lang="en-US" sz="1600" b="1" dirty="0" smtClean="0">
                <a:solidFill>
                  <a:srgbClr val="000000"/>
                </a:solidFill>
              </a:rPr>
              <a:t>Discuss options with TPP, may include, depending on circumstances, using a stale model or not using a model at all.</a:t>
            </a:r>
            <a:endParaRPr lang="en-US" sz="1600" b="1" dirty="0">
              <a:solidFill>
                <a:srgbClr val="000000"/>
              </a:solidFill>
            </a:endParaRPr>
          </a:p>
        </p:txBody>
      </p:sp>
      <p:cxnSp>
        <p:nvCxnSpPr>
          <p:cNvPr id="94" name="Straight Arrow Connector 93"/>
          <p:cNvCxnSpPr>
            <a:stCxn id="89" idx="2"/>
          </p:cNvCxnSpPr>
          <p:nvPr/>
        </p:nvCxnSpPr>
        <p:spPr>
          <a:xfrm>
            <a:off x="6705600" y="1850886"/>
            <a:ext cx="0" cy="435114"/>
          </a:xfrm>
          <a:prstGeom prst="straightConnector1">
            <a:avLst/>
          </a:prstGeom>
          <a:ln w="57150" cmpd="sng">
            <a:solidFill>
              <a:srgbClr val="FFFF00"/>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5" name="Freeform 94"/>
          <p:cNvSpPr/>
          <p:nvPr/>
        </p:nvSpPr>
        <p:spPr>
          <a:xfrm>
            <a:off x="1068979" y="4120835"/>
            <a:ext cx="1521821"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smtClean="0">
                <a:solidFill>
                  <a:srgbClr val="000000"/>
                </a:solidFill>
              </a:rPr>
              <a:t>Model is required for MTP update for air quality conformity determination</a:t>
            </a:r>
            <a:r>
              <a:rPr lang="en-US" sz="1600" b="1" baseline="30000" dirty="0" smtClean="0">
                <a:solidFill>
                  <a:srgbClr val="000000"/>
                </a:solidFill>
              </a:rPr>
              <a:t>1 </a:t>
            </a:r>
            <a:r>
              <a:rPr lang="en-US" sz="1600" b="1" dirty="0" smtClean="0">
                <a:solidFill>
                  <a:srgbClr val="000000"/>
                </a:solidFill>
              </a:rPr>
              <a:t>(every 4 years)</a:t>
            </a:r>
            <a:r>
              <a:rPr lang="en-US" sz="1600" b="1" baseline="30000" dirty="0" smtClean="0">
                <a:solidFill>
                  <a:srgbClr val="000000"/>
                </a:solidFill>
              </a:rPr>
              <a:t> </a:t>
            </a:r>
            <a:endParaRPr lang="en-US" sz="1600" b="1" baseline="30000" dirty="0">
              <a:solidFill>
                <a:srgbClr val="000000"/>
              </a:solidFill>
            </a:endParaRPr>
          </a:p>
        </p:txBody>
      </p:sp>
      <p:sp>
        <p:nvSpPr>
          <p:cNvPr id="96" name="Freeform 95"/>
          <p:cNvSpPr/>
          <p:nvPr/>
        </p:nvSpPr>
        <p:spPr>
          <a:xfrm>
            <a:off x="2895600" y="4123342"/>
            <a:ext cx="1600200" cy="1667858"/>
          </a:xfrm>
          <a:custGeom>
            <a:avLst/>
            <a:gdLst>
              <a:gd name="connsiteX0" fmla="*/ 0 w 1559904"/>
              <a:gd name="connsiteY0" fmla="*/ 0 h 935942"/>
              <a:gd name="connsiteX1" fmla="*/ 1559904 w 1559904"/>
              <a:gd name="connsiteY1" fmla="*/ 0 h 935942"/>
              <a:gd name="connsiteX2" fmla="*/ 1559904 w 1559904"/>
              <a:gd name="connsiteY2" fmla="*/ 935942 h 935942"/>
              <a:gd name="connsiteX3" fmla="*/ 0 w 1559904"/>
              <a:gd name="connsiteY3" fmla="*/ 935942 h 935942"/>
              <a:gd name="connsiteX4" fmla="*/ 0 w 1559904"/>
              <a:gd name="connsiteY4" fmla="*/ 0 h 935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904" h="935942">
                <a:moveTo>
                  <a:pt x="0" y="0"/>
                </a:moveTo>
                <a:lnTo>
                  <a:pt x="1559904" y="0"/>
                </a:lnTo>
                <a:lnTo>
                  <a:pt x="1559904" y="935942"/>
                </a:lnTo>
                <a:lnTo>
                  <a:pt x="0" y="935942"/>
                </a:lnTo>
                <a:lnTo>
                  <a:pt x="0" y="0"/>
                </a:lnTo>
                <a:close/>
              </a:path>
            </a:pathLst>
          </a:custGeom>
          <a:gradFill>
            <a:gsLst>
              <a:gs pos="0">
                <a:srgbClr val="408000"/>
              </a:gs>
              <a:gs pos="80000">
                <a:srgbClr val="92D050"/>
              </a:gs>
              <a:gs pos="100000">
                <a:srgbClr val="92D050"/>
              </a:gs>
            </a:gsLst>
          </a:gradFill>
          <a:scene3d>
            <a:camera prst="orthographicFront"/>
            <a:lightRig rig="threePt" dir="t">
              <a:rot lat="0" lon="0" rev="7500000"/>
            </a:lightRig>
          </a:scene3d>
          <a:sp3d prstMaterial="plastic">
            <a:bevelT w="127000" h="25400" prst="relaxedInset"/>
          </a:sp3d>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algn="ctr">
              <a:lnSpc>
                <a:spcPts val="1900"/>
              </a:lnSpc>
              <a:spcBef>
                <a:spcPts val="600"/>
              </a:spcBef>
              <a:spcAft>
                <a:spcPts val="600"/>
              </a:spcAft>
            </a:pPr>
            <a:r>
              <a:rPr lang="en-US" sz="1600" b="1" dirty="0">
                <a:solidFill>
                  <a:srgbClr val="000000"/>
                </a:solidFill>
              </a:rPr>
              <a:t>Model is required </a:t>
            </a:r>
            <a:r>
              <a:rPr lang="en-US" sz="1600" b="1" dirty="0" smtClean="0">
                <a:solidFill>
                  <a:srgbClr val="000000"/>
                </a:solidFill>
              </a:rPr>
              <a:t>for MTP update</a:t>
            </a:r>
            <a:r>
              <a:rPr lang="en-US" sz="1600" b="1" baseline="30000" dirty="0" smtClean="0">
                <a:solidFill>
                  <a:srgbClr val="000000"/>
                </a:solidFill>
              </a:rPr>
              <a:t> 2 </a:t>
            </a:r>
            <a:r>
              <a:rPr lang="en-US" sz="1600" b="1" dirty="0" smtClean="0">
                <a:solidFill>
                  <a:srgbClr val="000000"/>
                </a:solidFill>
              </a:rPr>
              <a:t/>
            </a:r>
            <a:br>
              <a:rPr lang="en-US" sz="1600" b="1" dirty="0" smtClean="0">
                <a:solidFill>
                  <a:srgbClr val="000000"/>
                </a:solidFill>
              </a:rPr>
            </a:br>
            <a:r>
              <a:rPr lang="en-US" sz="1600" b="1" dirty="0" smtClean="0">
                <a:solidFill>
                  <a:srgbClr val="000000"/>
                </a:solidFill>
              </a:rPr>
              <a:t>(every 4 years)</a:t>
            </a:r>
            <a:endParaRPr lang="en-US" sz="1600" b="1" dirty="0">
              <a:solidFill>
                <a:srgbClr val="000000"/>
              </a:solidFill>
            </a:endParaRPr>
          </a:p>
        </p:txBody>
      </p:sp>
      <p:sp>
        <p:nvSpPr>
          <p:cNvPr id="97" name="TextBox 96"/>
          <p:cNvSpPr txBox="1"/>
          <p:nvPr/>
        </p:nvSpPr>
        <p:spPr>
          <a:xfrm>
            <a:off x="4471887" y="1747345"/>
            <a:ext cx="481113" cy="369332"/>
          </a:xfrm>
          <a:prstGeom prst="rect">
            <a:avLst/>
          </a:prstGeom>
          <a:noFill/>
        </p:spPr>
        <p:txBody>
          <a:bodyPr wrap="square" rtlCol="0">
            <a:spAutoFit/>
          </a:bodyPr>
          <a:lstStyle/>
          <a:p>
            <a:pPr algn="ctr"/>
            <a:r>
              <a:rPr lang="en-US" b="1" dirty="0" smtClean="0">
                <a:solidFill>
                  <a:srgbClr val="FF0000"/>
                </a:solidFill>
              </a:rPr>
              <a:t>No</a:t>
            </a:r>
            <a:endParaRPr lang="en-US" b="1" dirty="0">
              <a:solidFill>
                <a:srgbClr val="FF0000"/>
              </a:solidFill>
            </a:endParaRPr>
          </a:p>
        </p:txBody>
      </p:sp>
      <p:sp>
        <p:nvSpPr>
          <p:cNvPr id="103" name="Right Arrow 102"/>
          <p:cNvSpPr/>
          <p:nvPr/>
        </p:nvSpPr>
        <p:spPr>
          <a:xfrm>
            <a:off x="2602913" y="2073622"/>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ight Arrow 103"/>
          <p:cNvSpPr/>
          <p:nvPr/>
        </p:nvSpPr>
        <p:spPr>
          <a:xfrm>
            <a:off x="4536266" y="2098568"/>
            <a:ext cx="416734" cy="25490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5" name="TextBox 104"/>
          <p:cNvSpPr txBox="1"/>
          <p:nvPr/>
        </p:nvSpPr>
        <p:spPr>
          <a:xfrm>
            <a:off x="1295400" y="5791200"/>
            <a:ext cx="7848600" cy="1061829"/>
          </a:xfrm>
          <a:prstGeom prst="rect">
            <a:avLst/>
          </a:prstGeom>
        </p:spPr>
        <p:txBody>
          <a:bodyPr wrap="square" rtlCol="0">
            <a:spAutoFit/>
          </a:bodyPr>
          <a:lstStyle/>
          <a:p>
            <a:pPr marL="112713" indent="-112713">
              <a:tabLst>
                <a:tab pos="112713" algn="l"/>
              </a:tabLst>
            </a:pPr>
            <a:r>
              <a:rPr lang="en-US" sz="900" baseline="30000" dirty="0" smtClean="0">
                <a:solidFill>
                  <a:schemeClr val="bg1"/>
                </a:solidFill>
              </a:rPr>
              <a:t>1	</a:t>
            </a:r>
            <a:r>
              <a:rPr lang="en-US" sz="900" dirty="0" smtClean="0">
                <a:solidFill>
                  <a:schemeClr val="bg1"/>
                </a:solidFill>
              </a:rPr>
              <a:t>Federal requirement pertains only to TMAs that are serious, severe, or extreme ozone, or serious CO, nonattainment areas (http://www.fhwa.dot.gov/planning/certcheck.htm).  State of Texas requires that all nonattainment area plans be based on travel demand models, with more stringent model requirements for the areas that fall into the federal model requirement category (</a:t>
            </a:r>
            <a:r>
              <a:rPr lang="en-US" sz="900" i="1" dirty="0" smtClean="0">
                <a:solidFill>
                  <a:schemeClr val="bg1"/>
                </a:solidFill>
              </a:rPr>
              <a:t>TxDOT Traffic Data and Analysis Manual</a:t>
            </a:r>
            <a:r>
              <a:rPr lang="en-US" sz="900" dirty="0" smtClean="0">
                <a:solidFill>
                  <a:schemeClr val="bg1"/>
                </a:solidFill>
              </a:rPr>
              <a:t>, 2001, pp. 2-20). See also TAC Title 30, Part 1, Rule 114.260.</a:t>
            </a:r>
          </a:p>
          <a:p>
            <a:pPr marL="112713" indent="-112713"/>
            <a:r>
              <a:rPr lang="en-US" sz="900" baseline="30000" dirty="0" smtClean="0">
                <a:solidFill>
                  <a:schemeClr val="bg1"/>
                </a:solidFill>
              </a:rPr>
              <a:t>2</a:t>
            </a:r>
            <a:r>
              <a:rPr lang="en-US" sz="900" dirty="0" smtClean="0">
                <a:solidFill>
                  <a:schemeClr val="bg1"/>
                </a:solidFill>
              </a:rPr>
              <a:t> 	Under federal rule, all other TMAs (not in first group) must meet minimum travel model standards under Conformity Rule IF already previous practice (“no backsliding”).  State of Texas requires that long-range plans by TMAs be based on “estimates of travel demand” and that “development of long-range transportation plans relies on computer travel demand forecasting” (</a:t>
            </a:r>
            <a:r>
              <a:rPr lang="en-US" sz="900" i="1" dirty="0" smtClean="0">
                <a:solidFill>
                  <a:schemeClr val="bg1"/>
                </a:solidFill>
              </a:rPr>
              <a:t>TxDOT Traffic Data and Analysis Manual</a:t>
            </a:r>
            <a:r>
              <a:rPr lang="en-US" sz="900" dirty="0" smtClean="0">
                <a:solidFill>
                  <a:schemeClr val="bg1"/>
                </a:solidFill>
              </a:rPr>
              <a:t>, 2001, pp. 2-20).  </a:t>
            </a:r>
            <a:endParaRPr lang="en-US" sz="9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0" y="2743200"/>
            <a:ext cx="7162800" cy="762000"/>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txBox="1">
            <a:spLocks/>
          </p:cNvSpPr>
          <p:nvPr/>
        </p:nvSpPr>
        <p:spPr>
          <a:xfrm>
            <a:off x="457200" y="27432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2">
                    <a:lumMod val="10000"/>
                  </a:schemeClr>
                </a:solidFill>
                <a:latin typeface="+mj-lt"/>
                <a:ea typeface="+mj-ea"/>
                <a:cs typeface="+mj-cs"/>
              </a:rPr>
              <a:t>BREAK</a:t>
            </a:r>
            <a:endParaRPr kumimoji="0" lang="en-US" sz="4400" b="0" i="0" u="none" strike="noStrike" kern="1200" cap="none" spc="0" normalizeH="0" baseline="0" noProof="0" dirty="0" smtClean="0">
              <a:ln>
                <a:noFill/>
              </a:ln>
              <a:solidFill>
                <a:schemeClr val="bg2">
                  <a:lumMod val="10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Modeling Approach: Small MPOs</a:t>
            </a:r>
            <a:endParaRPr lang="en-US" dirty="0"/>
          </a:p>
        </p:txBody>
      </p:sp>
      <p:sp>
        <p:nvSpPr>
          <p:cNvPr id="155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55651" name="Rectangle 3"/>
          <p:cNvSpPr>
            <a:spLocks noChangeArrowheads="1"/>
          </p:cNvSpPr>
          <p:nvPr/>
        </p:nvSpPr>
        <p:spPr bwMode="auto">
          <a:xfrm>
            <a:off x="0" y="5257800"/>
            <a:ext cx="9144000" cy="6924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en-US" sz="2000" b="1" dirty="0" smtClean="0" bmk="_Toc331594734">
                <a:solidFill>
                  <a:schemeClr val="bg1"/>
                </a:solidFill>
                <a:latin typeface="Arial" pitchFamily="34" charset="0"/>
                <a:ea typeface="Times New Roman" pitchFamily="18" charset="0"/>
              </a:rPr>
              <a:t>MPOs with Population 50,000 to 200,000, Modeling Approach</a:t>
            </a:r>
            <a:endParaRPr kumimoji="0" lang="en-US" sz="2000" b="1" i="0" u="none" strike="noStrike" cap="none" normalizeH="0" baseline="0" dirty="0" smtClean="0" bmk="_Toc331594734">
              <a:ln>
                <a:noFill/>
              </a:ln>
              <a:solidFill>
                <a:schemeClr val="bg1"/>
              </a:solidFill>
              <a:effectLst/>
              <a:latin typeface="Arial" pitchFamily="34" charset="0"/>
              <a:ea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bg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u="none" strike="noStrike" cap="none" normalizeH="0" baseline="0" dirty="0" smtClean="0">
                <a:ln>
                  <a:noFill/>
                </a:ln>
                <a:solidFill>
                  <a:schemeClr val="bg1"/>
                </a:solidFill>
                <a:effectLst/>
                <a:latin typeface="Arial" pitchFamily="34" charset="0"/>
                <a:ea typeface="Times New Roman" pitchFamily="18" charset="0"/>
              </a:rPr>
              <a:t>Source: </a:t>
            </a:r>
            <a:r>
              <a:rPr kumimoji="0" lang="en-US" sz="1100" b="0" i="1" u="none" strike="noStrike" cap="none" normalizeH="0" baseline="0" dirty="0" smtClean="0">
                <a:ln>
                  <a:noFill/>
                </a:ln>
                <a:solidFill>
                  <a:schemeClr val="bg1"/>
                </a:solidFill>
                <a:effectLst/>
                <a:latin typeface="Arial" pitchFamily="34" charset="0"/>
                <a:ea typeface="Times New Roman" pitchFamily="18" charset="0"/>
              </a:rPr>
              <a:t>SR 288 Metropolitan Travel Forecasting: Current Practice and Future Direction</a:t>
            </a:r>
            <a:r>
              <a:rPr kumimoji="0" lang="en-US" sz="1100" b="0" i="0" u="none" strike="noStrike" cap="none" normalizeH="0" baseline="0" dirty="0" smtClean="0">
                <a:ln>
                  <a:noFill/>
                </a:ln>
                <a:solidFill>
                  <a:schemeClr val="bg1"/>
                </a:solidFill>
                <a:effectLst/>
                <a:latin typeface="Arial" pitchFamily="34" charset="0"/>
                <a:ea typeface="Times New Roman" pitchFamily="18" charset="0"/>
              </a:rPr>
              <a:t>, 2007</a:t>
            </a:r>
            <a:endParaRPr kumimoji="0" lang="en-US" sz="1800" b="0" i="0" u="none" strike="noStrike" cap="none" normalizeH="0" baseline="0" dirty="0" smtClean="0">
              <a:ln>
                <a:noFill/>
              </a:ln>
              <a:solidFill>
                <a:schemeClr val="bg1"/>
              </a:solidFill>
              <a:effectLst/>
              <a:latin typeface="Arial" pitchFamily="34" charset="0"/>
            </a:endParaRPr>
          </a:p>
        </p:txBody>
      </p:sp>
      <p:graphicFrame>
        <p:nvGraphicFramePr>
          <p:cNvPr id="7" name="Chart 6"/>
          <p:cNvGraphicFramePr/>
          <p:nvPr>
            <p:extLst>
              <p:ext uri="{D42A27DB-BD31-4B8C-83A1-F6EECF244321}">
                <p14:modId xmlns:p14="http://schemas.microsoft.com/office/powerpoint/2010/main" val="403885164"/>
              </p:ext>
            </p:extLst>
          </p:nvPr>
        </p:nvGraphicFramePr>
        <p:xfrm>
          <a:off x="914400" y="1397000"/>
          <a:ext cx="7315200" cy="3632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43200"/>
            <a:ext cx="8229600" cy="1143000"/>
          </a:xfrm>
          <a:prstGeom prst="rect">
            <a:avLst/>
          </a:prstGeom>
        </p:spPr>
        <p:txBody>
          <a:bodyP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solidFill>
                  <a:schemeClr val="bg1"/>
                </a:solidFill>
                <a:latin typeface="+mj-lt"/>
                <a:ea typeface="+mj-ea"/>
                <a:cs typeface="+mj-cs"/>
              </a:rPr>
              <a:t>Key Dates for Modeling and the MTP</a:t>
            </a:r>
            <a:endParaRPr kumimoji="0" lang="en-U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3-Model Concept</a:t>
            </a:r>
            <a:endParaRPr lang="en-US" dirty="0"/>
          </a:p>
        </p:txBody>
      </p:sp>
      <p:sp>
        <p:nvSpPr>
          <p:cNvPr id="3" name="Content Placeholder 2"/>
          <p:cNvSpPr>
            <a:spLocks noGrp="1"/>
          </p:cNvSpPr>
          <p:nvPr>
            <p:ph idx="1"/>
          </p:nvPr>
        </p:nvSpPr>
        <p:spPr/>
        <p:txBody>
          <a:bodyPr/>
          <a:lstStyle/>
          <a:p>
            <a:r>
              <a:rPr lang="en-US" dirty="0" smtClean="0"/>
              <a:t>Current model available</a:t>
            </a:r>
          </a:p>
          <a:p>
            <a:r>
              <a:rPr lang="en-US" dirty="0" smtClean="0"/>
              <a:t>Model under development</a:t>
            </a:r>
          </a:p>
          <a:p>
            <a:r>
              <a:rPr lang="en-US" dirty="0" smtClean="0"/>
              <a:t>Data collection for next model after that</a:t>
            </a:r>
            <a:endParaRPr lang="en-US" dirty="0"/>
          </a:p>
        </p:txBody>
      </p:sp>
      <p:sp>
        <p:nvSpPr>
          <p:cNvPr id="4" name="Rounded Rectangle 3"/>
          <p:cNvSpPr/>
          <p:nvPr/>
        </p:nvSpPr>
        <p:spPr>
          <a:xfrm>
            <a:off x="381000" y="1524000"/>
            <a:ext cx="5791200" cy="68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Reminder: Base Year and Forecast Year</a:t>
            </a:r>
            <a:endParaRPr lang="en-US" dirty="0"/>
          </a:p>
        </p:txBody>
      </p:sp>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30" name="Picture 29" descr="Forecast Year Model CONE.png"/>
          <p:cNvPicPr>
            <a:picLocks noChangeAspect="1"/>
          </p:cNvPicPr>
          <p:nvPr/>
        </p:nvPicPr>
        <p:blipFill>
          <a:blip r:embed="rId3"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a:t>
            </a:r>
            <a:r>
              <a:rPr kumimoji="0" lang="en-US" sz="2400" b="0" i="0" u="none" strike="noStrike" kern="1200" cap="none" spc="0" normalizeH="0" noProof="0" dirty="0" smtClean="0">
                <a:ln>
                  <a:noFill/>
                </a:ln>
                <a:solidFill>
                  <a:schemeClr val="bg1"/>
                </a:solidFill>
                <a:effectLst/>
                <a:uLnTx/>
                <a:uFillTx/>
                <a:latin typeface="+mj-lt"/>
                <a:ea typeface="+mj-ea"/>
                <a:cs typeface="+mj-cs"/>
              </a:rPr>
              <a: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pic>
        <p:nvPicPr>
          <p:cNvPr id="10" name="Picture 2"/>
          <p:cNvPicPr>
            <a:picLocks noChangeAspect="1" noChangeArrowheads="1"/>
          </p:cNvPicPr>
          <p:nvPr/>
        </p:nvPicPr>
        <p:blipFill>
          <a:blip r:embed="rId4" cstate="print"/>
          <a:srcRect/>
          <a:stretch>
            <a:fillRect/>
          </a:stretch>
        </p:blipFill>
        <p:spPr bwMode="auto">
          <a:xfrm>
            <a:off x="295656" y="1350264"/>
            <a:ext cx="3895344" cy="3678936"/>
          </a:xfrm>
          <a:prstGeom prst="rect">
            <a:avLst/>
          </a:prstGeom>
          <a:noFill/>
          <a:ln w="9525">
            <a:noFill/>
            <a:miter lim="800000"/>
            <a:headEnd/>
            <a:tailEnd/>
          </a:ln>
          <a:effectLst/>
        </p:spPr>
      </p:pic>
      <p:sp>
        <p:nvSpPr>
          <p:cNvPr id="11" name="Left-Right Arrow 10"/>
          <p:cNvSpPr/>
          <p:nvPr/>
        </p:nvSpPr>
        <p:spPr>
          <a:xfrm>
            <a:off x="1371600" y="43434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Adoption, Forecast Years: 5-Year Cycle</a:t>
            </a:r>
            <a:endParaRPr lang="en-US" dirty="0"/>
          </a:p>
        </p:txBody>
      </p:sp>
      <p:pic>
        <p:nvPicPr>
          <p:cNvPr id="10" name="Picture 9" descr="MTP Plan.png"/>
          <p:cNvPicPr>
            <a:picLocks noChangeAspect="1"/>
          </p:cNvPicPr>
          <p:nvPr/>
        </p:nvPicPr>
        <p:blipFill>
          <a:blip r:embed="rId3" cstate="print"/>
          <a:stretch>
            <a:fillRect/>
          </a:stretch>
        </p:blipFill>
        <p:spPr>
          <a:xfrm>
            <a:off x="533400" y="4468559"/>
            <a:ext cx="1226735" cy="1246441"/>
          </a:xfrm>
          <a:prstGeom prst="rect">
            <a:avLst/>
          </a:prstGeom>
        </p:spPr>
      </p:pic>
      <p:cxnSp>
        <p:nvCxnSpPr>
          <p:cNvPr id="14" name="Straight Arrow Connector 13"/>
          <p:cNvCxnSpPr/>
          <p:nvPr/>
        </p:nvCxnSpPr>
        <p:spPr>
          <a:xfrm>
            <a:off x="533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05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276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648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019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533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7" name="TextBox 26"/>
          <p:cNvSpPr txBox="1"/>
          <p:nvPr/>
        </p:nvSpPr>
        <p:spPr>
          <a:xfrm>
            <a:off x="1905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8" name="Right Brace 27"/>
          <p:cNvSpPr/>
          <p:nvPr/>
        </p:nvSpPr>
        <p:spPr>
          <a:xfrm rot="16200000">
            <a:off x="4305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Right Brace 28"/>
          <p:cNvSpPr/>
          <p:nvPr/>
        </p:nvSpPr>
        <p:spPr>
          <a:xfrm rot="16200000">
            <a:off x="914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533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600200" y="4343400"/>
            <a:ext cx="1066800" cy="954107"/>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a:t>
            </a:r>
            <a:endParaRPr lang="en-US" sz="2800" dirty="0" smtClean="0">
              <a:solidFill>
                <a:schemeClr val="bg1"/>
              </a:solidFill>
              <a:latin typeface="Arial" pitchFamily="34" charset="0"/>
              <a:cs typeface="Arial" pitchFamily="34" charset="0"/>
            </a:endParaRP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16" name="TextBox 15"/>
          <p:cNvSpPr txBox="1"/>
          <p:nvPr/>
        </p:nvSpPr>
        <p:spPr>
          <a:xfrm>
            <a:off x="3429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17" name="Straight Arrow Connector 16"/>
          <p:cNvCxnSpPr/>
          <p:nvPr/>
        </p:nvCxnSpPr>
        <p:spPr>
          <a:xfrm>
            <a:off x="7315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600200" y="4837093"/>
            <a:ext cx="7086600" cy="954107"/>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a:t>
            </a:r>
            <a:r>
              <a:rPr kumimoji="0" lang="en-US" sz="2800" b="0" i="0" u="none" strike="noStrike" kern="1200" cap="none" spc="0" normalizeH="0" noProof="0" dirty="0" smtClean="0">
                <a:ln>
                  <a:noFill/>
                </a:ln>
                <a:solidFill>
                  <a:schemeClr val="bg1"/>
                </a:solidFill>
                <a:effectLst/>
                <a:uLnTx/>
                <a:uFillTx/>
                <a:latin typeface="Arial" pitchFamily="34" charset="0"/>
                <a:ea typeface="+mj-ea"/>
                <a:cs typeface="Arial" pitchFamily="34" charset="0"/>
              </a:rPr>
              <a:t>       </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5" name="TextBox 24"/>
          <p:cNvSpPr txBox="1"/>
          <p:nvPr/>
        </p:nvSpPr>
        <p:spPr>
          <a:xfrm>
            <a:off x="40386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0" name="TextBox 29"/>
          <p:cNvSpPr txBox="1"/>
          <p:nvPr/>
        </p:nvSpPr>
        <p:spPr>
          <a:xfrm>
            <a:off x="54102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3" name="TextBox 32"/>
          <p:cNvSpPr txBox="1"/>
          <p:nvPr/>
        </p:nvSpPr>
        <p:spPr>
          <a:xfrm>
            <a:off x="26670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4" name="TextBox 33"/>
          <p:cNvSpPr txBox="1"/>
          <p:nvPr/>
        </p:nvSpPr>
        <p:spPr>
          <a:xfrm>
            <a:off x="67818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10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10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1000"/>
                                        <p:tgtEl>
                                          <p:spTgt spid="1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10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10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10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1000"/>
                                        <p:tgtEl>
                                          <p:spTgt spid="21"/>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10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10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16" grpId="0"/>
      <p:bldP spid="25" grpId="0"/>
      <p:bldP spid="30" grpId="0"/>
      <p:bldP spid="3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667000" y="1295400"/>
            <a:ext cx="1287780" cy="4191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a:normAutofit/>
          </a:bodyPr>
          <a:lstStyle/>
          <a:p>
            <a:r>
              <a:rPr lang="en-US" dirty="0" smtClean="0"/>
              <a:t>Example</a:t>
            </a:r>
            <a:endParaRPr lang="en-US" dirty="0"/>
          </a:p>
        </p:txBody>
      </p:sp>
      <p:pic>
        <p:nvPicPr>
          <p:cNvPr id="10" name="Picture 9" descr="MTP Plan.png"/>
          <p:cNvPicPr>
            <a:picLocks noChangeAspect="1"/>
          </p:cNvPicPr>
          <p:nvPr/>
        </p:nvPicPr>
        <p:blipFill>
          <a:blip r:embed="rId3" cstate="print"/>
          <a:stretch>
            <a:fillRect/>
          </a:stretch>
        </p:blipFill>
        <p:spPr>
          <a:xfrm>
            <a:off x="533400" y="4468559"/>
            <a:ext cx="1226735" cy="1246441"/>
          </a:xfrm>
          <a:prstGeom prst="rect">
            <a:avLst/>
          </a:prstGeom>
        </p:spPr>
      </p:pic>
      <p:cxnSp>
        <p:nvCxnSpPr>
          <p:cNvPr id="14" name="Straight Arrow Connector 13"/>
          <p:cNvCxnSpPr/>
          <p:nvPr/>
        </p:nvCxnSpPr>
        <p:spPr>
          <a:xfrm>
            <a:off x="533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05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276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648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019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1219200"/>
            <a:ext cx="44958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 </a:t>
            </a:r>
            <a:r>
              <a:rPr kumimoji="0" lang="en-US" sz="2800" b="0" i="0" u="none" strike="noStrike" kern="1200" cap="none" spc="0" normalizeH="0" baseline="0" noProof="0" dirty="0" smtClean="0">
                <a:ln>
                  <a:noFill/>
                </a:ln>
                <a:effectLst/>
                <a:uLnTx/>
                <a:uFillTx/>
                <a:latin typeface="Arial" pitchFamily="34" charset="0"/>
                <a:ea typeface="+mj-ea"/>
                <a:cs typeface="Arial" pitchFamily="34" charset="0"/>
              </a:rPr>
              <a:t>= 2015</a:t>
            </a:r>
            <a:endParaRPr kumimoji="0" lang="en-US" sz="44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6" name="TextBox 25"/>
          <p:cNvSpPr txBox="1"/>
          <p:nvPr/>
        </p:nvSpPr>
        <p:spPr>
          <a:xfrm>
            <a:off x="533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7" name="TextBox 26"/>
          <p:cNvSpPr txBox="1"/>
          <p:nvPr/>
        </p:nvSpPr>
        <p:spPr>
          <a:xfrm>
            <a:off x="1905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8" name="Right Brace 27"/>
          <p:cNvSpPr/>
          <p:nvPr/>
        </p:nvSpPr>
        <p:spPr>
          <a:xfrm rot="16200000">
            <a:off x="4305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Right Brace 28"/>
          <p:cNvSpPr/>
          <p:nvPr/>
        </p:nvSpPr>
        <p:spPr>
          <a:xfrm rot="16200000">
            <a:off x="914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533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239000" y="5715000"/>
            <a:ext cx="1287780" cy="4191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a:off x="7239000" y="5638800"/>
            <a:ext cx="14478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effectLst/>
                <a:uLnTx/>
                <a:uFillTx/>
                <a:latin typeface="Arial" pitchFamily="34" charset="0"/>
                <a:ea typeface="+mj-ea"/>
                <a:cs typeface="Arial" pitchFamily="34" charset="0"/>
              </a:rPr>
              <a:t>= 2040</a:t>
            </a:r>
            <a:endParaRPr kumimoji="0" lang="en-US" sz="4400" b="0"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25" name="TextBox 24"/>
          <p:cNvSpPr txBox="1"/>
          <p:nvPr/>
        </p:nvSpPr>
        <p:spPr>
          <a:xfrm>
            <a:off x="3429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30" name="Straight Arrow Connector 29"/>
          <p:cNvCxnSpPr/>
          <p:nvPr/>
        </p:nvCxnSpPr>
        <p:spPr>
          <a:xfrm>
            <a:off x="7315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600200" y="4362271"/>
            <a:ext cx="70866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Adoption, Forecast Years: 4-Year Cycle</a:t>
            </a:r>
            <a:endParaRPr lang="en-US" dirty="0"/>
          </a:p>
        </p:txBody>
      </p:sp>
      <p:pic>
        <p:nvPicPr>
          <p:cNvPr id="10" name="Picture 9" descr="MTP Plan.png"/>
          <p:cNvPicPr>
            <a:picLocks noChangeAspect="1"/>
          </p:cNvPicPr>
          <p:nvPr/>
        </p:nvPicPr>
        <p:blipFill>
          <a:blip r:embed="rId3" cstate="print"/>
          <a:stretch>
            <a:fillRect/>
          </a:stretch>
        </p:blipFill>
        <p:spPr>
          <a:xfrm>
            <a:off x="533400" y="4468559"/>
            <a:ext cx="1226735" cy="1246441"/>
          </a:xfrm>
          <a:prstGeom prst="rect">
            <a:avLst/>
          </a:prstGeom>
        </p:spPr>
      </p:pic>
      <p:cxnSp>
        <p:nvCxnSpPr>
          <p:cNvPr id="14" name="Straight Arrow Connector 13"/>
          <p:cNvCxnSpPr/>
          <p:nvPr/>
        </p:nvCxnSpPr>
        <p:spPr>
          <a:xfrm>
            <a:off x="533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533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lang="en-US" sz="2400" dirty="0" smtClean="0">
                <a:solidFill>
                  <a:srgbClr val="92D050"/>
                </a:solidFill>
                <a:latin typeface="Arial" pitchFamily="34" charset="0"/>
                <a:ea typeface="+mj-ea"/>
                <a:cs typeface="Arial" pitchFamily="34" charset="0"/>
              </a:rPr>
              <a:t>4</a:t>
            </a: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914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533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905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276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648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019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905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4" name="Right Brace 33"/>
          <p:cNvSpPr/>
          <p:nvPr/>
        </p:nvSpPr>
        <p:spPr>
          <a:xfrm rot="16200000">
            <a:off x="4305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5" name="TextBox 34"/>
          <p:cNvSpPr txBox="1"/>
          <p:nvPr/>
        </p:nvSpPr>
        <p:spPr>
          <a:xfrm>
            <a:off x="1600200" y="4343400"/>
            <a:ext cx="1066800" cy="954107"/>
          </a:xfrm>
          <a:prstGeom prst="rect">
            <a:avLst/>
          </a:prstGeom>
        </p:spPr>
        <p:txBody>
          <a:bodyPr wrap="square" rtlCol="0" anchor="t">
            <a:spAutoFit/>
          </a:bodyPr>
          <a:lstStyle/>
          <a:p>
            <a:pPr>
              <a:spcBef>
                <a:spcPct val="0"/>
              </a:spcBef>
            </a:pPr>
            <a:r>
              <a:rPr lang="en-US" sz="2800" dirty="0" smtClean="0">
                <a:solidFill>
                  <a:srgbClr val="92D050"/>
                </a:solidFill>
                <a:latin typeface="Arial" pitchFamily="34" charset="0"/>
                <a:ea typeface="+mj-ea"/>
                <a:cs typeface="Arial" pitchFamily="34" charset="0"/>
              </a:rPr>
              <a:t>4</a:t>
            </a:r>
            <a:endParaRPr lang="en-US" sz="2800" dirty="0" smtClean="0">
              <a:solidFill>
                <a:schemeClr val="bg1"/>
              </a:solidFill>
              <a:latin typeface="Arial" pitchFamily="34" charset="0"/>
              <a:cs typeface="Arial" pitchFamily="34" charset="0"/>
            </a:endParaRP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6" name="TextBox 35"/>
          <p:cNvSpPr txBox="1"/>
          <p:nvPr/>
        </p:nvSpPr>
        <p:spPr>
          <a:xfrm>
            <a:off x="3429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37" name="Straight Arrow Connector 36"/>
          <p:cNvCxnSpPr/>
          <p:nvPr/>
        </p:nvCxnSpPr>
        <p:spPr>
          <a:xfrm>
            <a:off x="7315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00200" y="4837093"/>
            <a:ext cx="7086600" cy="954107"/>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a:t>
            </a:r>
            <a:r>
              <a:rPr kumimoji="0" lang="en-US" sz="2800" b="0" i="0" u="none" strike="noStrike" kern="1200" cap="none" spc="0" normalizeH="0" noProof="0" dirty="0" smtClean="0">
                <a:ln>
                  <a:noFill/>
                </a:ln>
                <a:solidFill>
                  <a:schemeClr val="bg1"/>
                </a:solidFill>
                <a:effectLst/>
                <a:uLnTx/>
                <a:uFillTx/>
                <a:latin typeface="Arial" pitchFamily="34" charset="0"/>
                <a:ea typeface="+mj-ea"/>
                <a:cs typeface="Arial" pitchFamily="34" charset="0"/>
              </a:rPr>
              <a:t>       </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24-year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39" name="TextBox 38"/>
          <p:cNvSpPr txBox="1"/>
          <p:nvPr/>
        </p:nvSpPr>
        <p:spPr>
          <a:xfrm>
            <a:off x="40386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40" name="TextBox 39"/>
          <p:cNvSpPr txBox="1"/>
          <p:nvPr/>
        </p:nvSpPr>
        <p:spPr>
          <a:xfrm>
            <a:off x="54102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41" name="TextBox 40"/>
          <p:cNvSpPr txBox="1"/>
          <p:nvPr/>
        </p:nvSpPr>
        <p:spPr>
          <a:xfrm>
            <a:off x="26670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42" name="TextBox 41"/>
          <p:cNvSpPr txBox="1"/>
          <p:nvPr/>
        </p:nvSpPr>
        <p:spPr>
          <a:xfrm>
            <a:off x="6781800" y="4343400"/>
            <a:ext cx="762000" cy="523220"/>
          </a:xfrm>
          <a:prstGeom prst="rect">
            <a:avLst/>
          </a:prstGeom>
        </p:spPr>
        <p:txBody>
          <a:bodyPr wrap="square" rtlCol="0" anchor="t">
            <a:spAutoFit/>
          </a:bodyPr>
          <a:lstStyle/>
          <a:p>
            <a:pPr>
              <a:spcBef>
                <a:spcPct val="0"/>
              </a:spcBef>
            </a:pPr>
            <a:r>
              <a:rPr lang="en-US" sz="2800" dirty="0" smtClean="0">
                <a:solidFill>
                  <a:schemeClr val="bg1"/>
                </a:solidFill>
                <a:latin typeface="Arial" pitchFamily="34" charset="0"/>
                <a:cs typeface="Arial" pitchFamily="34" charset="0"/>
              </a:rPr>
              <a:t>+5</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par>
                          <p:cTn id="9" fill="hold">
                            <p:stCondLst>
                              <p:cond delay="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1000"/>
                                        <p:tgtEl>
                                          <p:spTgt spid="2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1000"/>
                                        <p:tgtEl>
                                          <p:spTgt spid="2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00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1000"/>
                                        <p:tgtEl>
                                          <p:spTgt spid="4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1000"/>
                                        <p:tgtEl>
                                          <p:spTgt spid="30"/>
                                        </p:tgtEl>
                                      </p:cBhvr>
                                    </p:animEffect>
                                  </p:childTnLst>
                                </p:cTn>
                              </p:par>
                              <p:par>
                                <p:cTn id="34" presetID="22" presetClass="entr" presetSubtype="8"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1000"/>
                                        <p:tgtEl>
                                          <p:spTgt spid="42"/>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10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6" grpId="0"/>
      <p:bldP spid="39" grpId="0"/>
      <p:bldP spid="40" grpId="0"/>
      <p:bldP spid="4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Model Base Year Precedes MTP</a:t>
            </a:r>
            <a:endParaRPr lang="en-US" dirty="0"/>
          </a:p>
        </p:txBody>
      </p:sp>
      <p:pic>
        <p:nvPicPr>
          <p:cNvPr id="10" name="Picture 9"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14" name="Straight Arrow Connector 13"/>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7" name="TextBox 26"/>
          <p:cNvSpPr txBox="1"/>
          <p:nvPr/>
        </p:nvSpPr>
        <p:spPr>
          <a:xfrm>
            <a:off x="3429000" y="2514600"/>
            <a:ext cx="5334000" cy="954107"/>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20-year horizon</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
        <p:nvSpPr>
          <p:cNvPr id="28" name="Right Brace 27"/>
          <p:cNvSpPr/>
          <p:nvPr/>
        </p:nvSpPr>
        <p:spPr>
          <a:xfrm rot="16200000">
            <a:off x="5829300" y="1028700"/>
            <a:ext cx="533400" cy="54864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Right Brace 28"/>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2743200"/>
            <a:ext cx="1524000" cy="954107"/>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“x” years</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33" name="TextBox 32"/>
          <p:cNvSpPr txBox="1"/>
          <p:nvPr/>
        </p:nvSpPr>
        <p:spPr>
          <a:xfrm>
            <a:off x="4953000" y="12192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sp>
        <p:nvSpPr>
          <p:cNvPr id="34" name="TextBox 33"/>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1000"/>
                                        <p:tgtEl>
                                          <p:spTgt spid="30"/>
                                        </p:tgtEl>
                                      </p:cBhvr>
                                    </p:animEffect>
                                  </p:childTnLst>
                                </p:cTn>
                              </p:par>
                              <p:par>
                                <p:cTn id="8" presetID="22" presetClass="entr" presetSubtype="2"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right)">
                                      <p:cBhvr>
                                        <p:cTn id="10" dur="1000"/>
                                        <p:tgtEl>
                                          <p:spTgt spid="3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1000"/>
                                        <p:tgtEl>
                                          <p:spTgt spid="23"/>
                                        </p:tgtEl>
                                      </p:cBhvr>
                                    </p:animEffect>
                                  </p:childTnLst>
                                </p:cTn>
                              </p:par>
                              <p:par>
                                <p:cTn id="14" presetID="22" presetClass="entr" presetSubtype="2"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10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right)">
                                      <p:cBhvr>
                                        <p:cTn id="19"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Interim Model Years</a:t>
            </a:r>
            <a:endParaRPr lang="en-US" dirty="0"/>
          </a:p>
        </p:txBody>
      </p:sp>
      <p:pic>
        <p:nvPicPr>
          <p:cNvPr id="10" name="Picture 9"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14" name="Straight Arrow Connector 13"/>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2743200"/>
            <a:ext cx="1524000" cy="954107"/>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“x” years</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33" name="TextBox 32"/>
          <p:cNvSpPr txBox="1"/>
          <p:nvPr/>
        </p:nvSpPr>
        <p:spPr>
          <a:xfrm>
            <a:off x="3581400" y="16865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4" name="Straight Arrow Connector 33"/>
          <p:cNvCxnSpPr/>
          <p:nvPr/>
        </p:nvCxnSpPr>
        <p:spPr>
          <a:xfrm>
            <a:off x="7412516" y="2133600"/>
            <a:ext cx="0" cy="198120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217144" y="21437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8" name="Straight Arrow Connector 37"/>
          <p:cNvCxnSpPr/>
          <p:nvPr/>
        </p:nvCxnSpPr>
        <p:spPr>
          <a:xfrm>
            <a:off x="6048260" y="2590800"/>
            <a:ext cx="0" cy="151382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953000" y="7620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sp>
        <p:nvSpPr>
          <p:cNvPr id="28" name="TextBox 27"/>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What Is a Stale Model?</a:t>
            </a:r>
            <a:endParaRPr lang="en-US" dirty="0"/>
          </a:p>
        </p:txBody>
      </p:sp>
      <p:pic>
        <p:nvPicPr>
          <p:cNvPr id="10" name="Picture 9"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14" name="Straight Arrow Connector 13"/>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2743200"/>
            <a:ext cx="1524000" cy="954107"/>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 “x” years</a:t>
            </a:r>
            <a:endPar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sp>
        <p:nvSpPr>
          <p:cNvPr id="33" name="TextBox 32"/>
          <p:cNvSpPr txBox="1"/>
          <p:nvPr/>
        </p:nvSpPr>
        <p:spPr>
          <a:xfrm>
            <a:off x="3581400" y="16865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4" name="Straight Arrow Connector 33"/>
          <p:cNvCxnSpPr/>
          <p:nvPr/>
        </p:nvCxnSpPr>
        <p:spPr>
          <a:xfrm>
            <a:off x="7412516" y="2133600"/>
            <a:ext cx="0" cy="198120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217144" y="21437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8" name="Straight Arrow Connector 37"/>
          <p:cNvCxnSpPr/>
          <p:nvPr/>
        </p:nvCxnSpPr>
        <p:spPr>
          <a:xfrm>
            <a:off x="6048260" y="2590800"/>
            <a:ext cx="0" cy="151382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152400" y="2743200"/>
            <a:ext cx="2133600" cy="1828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381000" y="4540479"/>
            <a:ext cx="1524000" cy="92333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40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 </a:t>
            </a:r>
            <a:r>
              <a:rPr kumimoji="0" lang="en-US" sz="5400" b="1"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a:t>
            </a:r>
            <a:endParaRPr kumimoji="0" lang="en-US" sz="6000" b="1"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
        <p:nvSpPr>
          <p:cNvPr id="36" name="TextBox 35"/>
          <p:cNvSpPr txBox="1"/>
          <p:nvPr/>
        </p:nvSpPr>
        <p:spPr>
          <a:xfrm>
            <a:off x="5029200" y="762000"/>
            <a:ext cx="3810000" cy="954107"/>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MTP &amp; model </a:t>
            </a:r>
            <a:b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b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sp>
        <p:nvSpPr>
          <p:cNvPr id="39" name="TextBox 38"/>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5 Years </a:t>
            </a:r>
            <a:r>
              <a:rPr lang="en-US" dirty="0"/>
              <a:t>O</a:t>
            </a:r>
            <a:r>
              <a:rPr lang="en-US" dirty="0" smtClean="0"/>
              <a:t>ld versus New</a:t>
            </a:r>
            <a:endParaRPr lang="en-US" dirty="0"/>
          </a:p>
        </p:txBody>
      </p:sp>
      <p:sp>
        <p:nvSpPr>
          <p:cNvPr id="4" name="Text Placeholder 3"/>
          <p:cNvSpPr>
            <a:spLocks noGrp="1"/>
          </p:cNvSpPr>
          <p:nvPr>
            <p:ph type="body" idx="1"/>
          </p:nvPr>
        </p:nvSpPr>
        <p:spPr>
          <a:xfrm>
            <a:off x="457200" y="1535113"/>
            <a:ext cx="4040188" cy="639762"/>
          </a:xfrm>
        </p:spPr>
        <p:txBody>
          <a:bodyPr/>
          <a:lstStyle/>
          <a:p>
            <a:pPr algn="ctr"/>
            <a:r>
              <a:rPr lang="en-US" dirty="0" smtClean="0"/>
              <a:t>2007 4 Runner</a:t>
            </a:r>
            <a:endParaRPr lang="en-US" dirty="0"/>
          </a:p>
        </p:txBody>
      </p:sp>
      <p:pic>
        <p:nvPicPr>
          <p:cNvPr id="8" name="Content Placeholder 7" descr="2007 Toyota Four Runner.JPG"/>
          <p:cNvPicPr>
            <a:picLocks noGrp="1" noChangeAspect="1"/>
          </p:cNvPicPr>
          <p:nvPr>
            <p:ph sz="half" idx="2"/>
          </p:nvPr>
        </p:nvPicPr>
        <p:blipFill>
          <a:blip r:embed="rId3" cstate="print"/>
          <a:srcRect t="13285" b="9465"/>
          <a:stretch>
            <a:fillRect/>
          </a:stretch>
        </p:blipFill>
        <p:spPr>
          <a:xfrm>
            <a:off x="762000" y="2209800"/>
            <a:ext cx="3429000" cy="3546480"/>
          </a:xfrm>
        </p:spPr>
      </p:pic>
      <p:sp>
        <p:nvSpPr>
          <p:cNvPr id="6" name="Text Placeholder 5"/>
          <p:cNvSpPr>
            <a:spLocks noGrp="1"/>
          </p:cNvSpPr>
          <p:nvPr>
            <p:ph type="body" sz="quarter" idx="3"/>
          </p:nvPr>
        </p:nvSpPr>
        <p:spPr>
          <a:xfrm>
            <a:off x="4645025" y="1535113"/>
            <a:ext cx="4041775" cy="639762"/>
          </a:xfrm>
        </p:spPr>
        <p:txBody>
          <a:bodyPr/>
          <a:lstStyle/>
          <a:p>
            <a:pPr algn="ctr"/>
            <a:r>
              <a:rPr lang="en-US" dirty="0" smtClean="0"/>
              <a:t>2012 4 Runner</a:t>
            </a:r>
            <a:endParaRPr lang="en-US" dirty="0"/>
          </a:p>
        </p:txBody>
      </p:sp>
      <p:pic>
        <p:nvPicPr>
          <p:cNvPr id="9" name="Content Placeholder 8" descr="2012 Toyota Four Runner.JPG"/>
          <p:cNvPicPr>
            <a:picLocks noGrp="1" noChangeAspect="1"/>
          </p:cNvPicPr>
          <p:nvPr>
            <p:ph sz="quarter" idx="4"/>
          </p:nvPr>
        </p:nvPicPr>
        <p:blipFill>
          <a:blip r:embed="rId4" cstate="print"/>
          <a:srcRect t="18321" b="4170"/>
          <a:stretch>
            <a:fillRect/>
          </a:stretch>
        </p:blipFill>
        <p:spPr>
          <a:xfrm>
            <a:off x="4953000" y="2209800"/>
            <a:ext cx="3429000" cy="3558396"/>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MPOs’ General Issues with Models</a:t>
            </a:r>
            <a:endParaRPr lang="en-US" dirty="0"/>
          </a:p>
        </p:txBody>
      </p:sp>
      <p:sp>
        <p:nvSpPr>
          <p:cNvPr id="6" name="Freeform 5"/>
          <p:cNvSpPr/>
          <p:nvPr/>
        </p:nvSpPr>
        <p:spPr>
          <a:xfrm>
            <a:off x="1002476" y="1371600"/>
            <a:ext cx="2294325" cy="4403051"/>
          </a:xfrm>
          <a:custGeom>
            <a:avLst/>
            <a:gdLst>
              <a:gd name="connsiteX0" fmla="*/ 0 w 2660302"/>
              <a:gd name="connsiteY0" fmla="*/ 266030 h 5105400"/>
              <a:gd name="connsiteX1" fmla="*/ 77919 w 2660302"/>
              <a:gd name="connsiteY1" fmla="*/ 77918 h 5105400"/>
              <a:gd name="connsiteX2" fmla="*/ 266031 w 2660302"/>
              <a:gd name="connsiteY2" fmla="*/ 0 h 5105400"/>
              <a:gd name="connsiteX3" fmla="*/ 2394272 w 2660302"/>
              <a:gd name="connsiteY3" fmla="*/ 0 h 5105400"/>
              <a:gd name="connsiteX4" fmla="*/ 2582384 w 2660302"/>
              <a:gd name="connsiteY4" fmla="*/ 77919 h 5105400"/>
              <a:gd name="connsiteX5" fmla="*/ 2660302 w 2660302"/>
              <a:gd name="connsiteY5" fmla="*/ 266031 h 5105400"/>
              <a:gd name="connsiteX6" fmla="*/ 2660302 w 2660302"/>
              <a:gd name="connsiteY6" fmla="*/ 4839370 h 5105400"/>
              <a:gd name="connsiteX7" fmla="*/ 2582384 w 2660302"/>
              <a:gd name="connsiteY7" fmla="*/ 5027482 h 5105400"/>
              <a:gd name="connsiteX8" fmla="*/ 2394272 w 2660302"/>
              <a:gd name="connsiteY8" fmla="*/ 5105400 h 5105400"/>
              <a:gd name="connsiteX9" fmla="*/ 266030 w 2660302"/>
              <a:gd name="connsiteY9" fmla="*/ 5105400 h 5105400"/>
              <a:gd name="connsiteX10" fmla="*/ 77918 w 2660302"/>
              <a:gd name="connsiteY10" fmla="*/ 5027481 h 5105400"/>
              <a:gd name="connsiteX11" fmla="*/ 0 w 2660302"/>
              <a:gd name="connsiteY11" fmla="*/ 4839369 h 5105400"/>
              <a:gd name="connsiteX12" fmla="*/ 0 w 2660302"/>
              <a:gd name="connsiteY12" fmla="*/ 266030 h 510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51054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839370"/>
                </a:lnTo>
                <a:cubicBezTo>
                  <a:pt x="2660302" y="4909926"/>
                  <a:pt x="2632274" y="4977591"/>
                  <a:pt x="2582384" y="5027482"/>
                </a:cubicBezTo>
                <a:cubicBezTo>
                  <a:pt x="2532494" y="5077372"/>
                  <a:pt x="2464828" y="5105400"/>
                  <a:pt x="2394272" y="5105400"/>
                </a:cubicBezTo>
                <a:lnTo>
                  <a:pt x="266030" y="5105400"/>
                </a:lnTo>
                <a:cubicBezTo>
                  <a:pt x="195474" y="5105400"/>
                  <a:pt x="127809" y="5077372"/>
                  <a:pt x="77918" y="5027481"/>
                </a:cubicBezTo>
                <a:cubicBezTo>
                  <a:pt x="28028" y="4977591"/>
                  <a:pt x="0" y="4909925"/>
                  <a:pt x="0" y="4839369"/>
                </a:cubicBezTo>
                <a:lnTo>
                  <a:pt x="0" y="266030"/>
                </a:lnTo>
                <a:close/>
              </a:path>
            </a:pathLst>
          </a:custGeom>
          <a:solidFill>
            <a:srgbClr val="92D050"/>
          </a:solidFill>
        </p:spPr>
        <p:style>
          <a:lnRef idx="0">
            <a:schemeClr val="dk1">
              <a:hueOff val="0"/>
              <a:satOff val="0"/>
              <a:lumOff val="0"/>
              <a:alphaOff val="0"/>
            </a:schemeClr>
          </a:lnRef>
          <a:fillRef idx="1">
            <a:scrgbClr r="0" g="0" b="0"/>
          </a:fillRef>
          <a:effectRef idx="2">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118110" tIns="118110" rIns="118110" bIns="3691890" numCol="1" spcCol="1270" anchor="ctr" anchorCtr="0">
            <a:noAutofit/>
          </a:bodyPr>
          <a:lstStyle/>
          <a:p>
            <a:pPr lvl="0" algn="ctr" defTabSz="1377950">
              <a:lnSpc>
                <a:spcPct val="90000"/>
              </a:lnSpc>
              <a:spcBef>
                <a:spcPct val="0"/>
              </a:spcBef>
              <a:spcAft>
                <a:spcPct val="35000"/>
              </a:spcAft>
            </a:pPr>
            <a:r>
              <a:rPr lang="en-US" sz="2400" kern="1200" dirty="0" smtClean="0"/>
              <a:t>Process</a:t>
            </a:r>
            <a:endParaRPr lang="en-US" sz="2400" kern="1200" dirty="0"/>
          </a:p>
        </p:txBody>
      </p:sp>
      <p:sp>
        <p:nvSpPr>
          <p:cNvPr id="7" name="Freeform 6"/>
          <p:cNvSpPr/>
          <p:nvPr/>
        </p:nvSpPr>
        <p:spPr>
          <a:xfrm>
            <a:off x="1231908" y="2693805"/>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Technical Complexity</a:t>
            </a:r>
          </a:p>
        </p:txBody>
      </p:sp>
      <p:sp>
        <p:nvSpPr>
          <p:cNvPr id="8" name="Freeform 7"/>
          <p:cNvSpPr/>
          <p:nvPr/>
        </p:nvSpPr>
        <p:spPr>
          <a:xfrm>
            <a:off x="1231908" y="4225628"/>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a:solidFill>
            <a:srgbClr val="00B050"/>
          </a:solidFill>
        </p:spPr>
        <p:style>
          <a:lnRef idx="0">
            <a:schemeClr val="lt1">
              <a:hueOff val="0"/>
              <a:satOff val="0"/>
              <a:lumOff val="0"/>
              <a:alphaOff val="0"/>
            </a:schemeClr>
          </a:lnRef>
          <a:fillRef idx="3">
            <a:scrgbClr r="0" g="0" b="0"/>
          </a:fillRef>
          <a:effectRef idx="3">
            <a:schemeClr val="accent3">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Multiple Players</a:t>
            </a:r>
          </a:p>
        </p:txBody>
      </p:sp>
      <p:sp>
        <p:nvSpPr>
          <p:cNvPr id="9" name="Freeform 8"/>
          <p:cNvSpPr/>
          <p:nvPr/>
        </p:nvSpPr>
        <p:spPr>
          <a:xfrm>
            <a:off x="3468875" y="1371600"/>
            <a:ext cx="2294325" cy="4403051"/>
          </a:xfrm>
          <a:custGeom>
            <a:avLst/>
            <a:gdLst>
              <a:gd name="connsiteX0" fmla="*/ 0 w 2660302"/>
              <a:gd name="connsiteY0" fmla="*/ 266030 h 5105400"/>
              <a:gd name="connsiteX1" fmla="*/ 77919 w 2660302"/>
              <a:gd name="connsiteY1" fmla="*/ 77918 h 5105400"/>
              <a:gd name="connsiteX2" fmla="*/ 266031 w 2660302"/>
              <a:gd name="connsiteY2" fmla="*/ 0 h 5105400"/>
              <a:gd name="connsiteX3" fmla="*/ 2394272 w 2660302"/>
              <a:gd name="connsiteY3" fmla="*/ 0 h 5105400"/>
              <a:gd name="connsiteX4" fmla="*/ 2582384 w 2660302"/>
              <a:gd name="connsiteY4" fmla="*/ 77919 h 5105400"/>
              <a:gd name="connsiteX5" fmla="*/ 2660302 w 2660302"/>
              <a:gd name="connsiteY5" fmla="*/ 266031 h 5105400"/>
              <a:gd name="connsiteX6" fmla="*/ 2660302 w 2660302"/>
              <a:gd name="connsiteY6" fmla="*/ 4839370 h 5105400"/>
              <a:gd name="connsiteX7" fmla="*/ 2582384 w 2660302"/>
              <a:gd name="connsiteY7" fmla="*/ 5027482 h 5105400"/>
              <a:gd name="connsiteX8" fmla="*/ 2394272 w 2660302"/>
              <a:gd name="connsiteY8" fmla="*/ 5105400 h 5105400"/>
              <a:gd name="connsiteX9" fmla="*/ 266030 w 2660302"/>
              <a:gd name="connsiteY9" fmla="*/ 5105400 h 5105400"/>
              <a:gd name="connsiteX10" fmla="*/ 77918 w 2660302"/>
              <a:gd name="connsiteY10" fmla="*/ 5027481 h 5105400"/>
              <a:gd name="connsiteX11" fmla="*/ 0 w 2660302"/>
              <a:gd name="connsiteY11" fmla="*/ 4839369 h 5105400"/>
              <a:gd name="connsiteX12" fmla="*/ 0 w 2660302"/>
              <a:gd name="connsiteY12" fmla="*/ 266030 h 510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51054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839370"/>
                </a:lnTo>
                <a:cubicBezTo>
                  <a:pt x="2660302" y="4909926"/>
                  <a:pt x="2632274" y="4977591"/>
                  <a:pt x="2582384" y="5027482"/>
                </a:cubicBezTo>
                <a:cubicBezTo>
                  <a:pt x="2532494" y="5077372"/>
                  <a:pt x="2464828" y="5105400"/>
                  <a:pt x="2394272" y="5105400"/>
                </a:cubicBezTo>
                <a:lnTo>
                  <a:pt x="266030" y="5105400"/>
                </a:lnTo>
                <a:cubicBezTo>
                  <a:pt x="195474" y="5105400"/>
                  <a:pt x="127809" y="5077372"/>
                  <a:pt x="77918" y="5027481"/>
                </a:cubicBezTo>
                <a:cubicBezTo>
                  <a:pt x="28028" y="4977591"/>
                  <a:pt x="0" y="4909925"/>
                  <a:pt x="0" y="4839369"/>
                </a:cubicBezTo>
                <a:lnTo>
                  <a:pt x="0" y="266030"/>
                </a:lnTo>
                <a:close/>
              </a:path>
            </a:pathLst>
          </a:custGeom>
          <a:solidFill>
            <a:srgbClr val="92D050"/>
          </a:solidFill>
        </p:spPr>
        <p:style>
          <a:lnRef idx="0">
            <a:schemeClr val="dk1">
              <a:hueOff val="0"/>
              <a:satOff val="0"/>
              <a:lumOff val="0"/>
              <a:alphaOff val="0"/>
            </a:schemeClr>
          </a:lnRef>
          <a:fillRef idx="1">
            <a:scrgbClr r="0" g="0" b="0"/>
          </a:fillRef>
          <a:effectRef idx="2">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118110" tIns="118110" rIns="118110" bIns="3691890" numCol="1" spcCol="1270" anchor="ctr" anchorCtr="0">
            <a:noAutofit/>
          </a:bodyPr>
          <a:lstStyle/>
          <a:p>
            <a:pPr lvl="0" algn="ctr" defTabSz="1377950">
              <a:lnSpc>
                <a:spcPct val="90000"/>
              </a:lnSpc>
              <a:spcBef>
                <a:spcPct val="0"/>
              </a:spcBef>
              <a:spcAft>
                <a:spcPct val="35000"/>
              </a:spcAft>
            </a:pPr>
            <a:r>
              <a:rPr lang="en-US" sz="2400" kern="1200" dirty="0" smtClean="0"/>
              <a:t>Resource Constraints</a:t>
            </a:r>
          </a:p>
        </p:txBody>
      </p:sp>
      <p:sp>
        <p:nvSpPr>
          <p:cNvPr id="10" name="Freeform 9"/>
          <p:cNvSpPr/>
          <p:nvPr/>
        </p:nvSpPr>
        <p:spPr>
          <a:xfrm>
            <a:off x="3698308" y="2693805"/>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Staff</a:t>
            </a:r>
          </a:p>
        </p:txBody>
      </p:sp>
      <p:sp>
        <p:nvSpPr>
          <p:cNvPr id="11" name="Freeform 10"/>
          <p:cNvSpPr/>
          <p:nvPr/>
        </p:nvSpPr>
        <p:spPr>
          <a:xfrm>
            <a:off x="3698308" y="4225628"/>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Technical Expertise</a:t>
            </a:r>
          </a:p>
        </p:txBody>
      </p:sp>
      <p:sp>
        <p:nvSpPr>
          <p:cNvPr id="12" name="Freeform 11"/>
          <p:cNvSpPr/>
          <p:nvPr/>
        </p:nvSpPr>
        <p:spPr>
          <a:xfrm>
            <a:off x="5935275" y="1371600"/>
            <a:ext cx="2294325" cy="4403051"/>
          </a:xfrm>
          <a:custGeom>
            <a:avLst/>
            <a:gdLst>
              <a:gd name="connsiteX0" fmla="*/ 0 w 2660302"/>
              <a:gd name="connsiteY0" fmla="*/ 266030 h 5105400"/>
              <a:gd name="connsiteX1" fmla="*/ 77919 w 2660302"/>
              <a:gd name="connsiteY1" fmla="*/ 77918 h 5105400"/>
              <a:gd name="connsiteX2" fmla="*/ 266031 w 2660302"/>
              <a:gd name="connsiteY2" fmla="*/ 0 h 5105400"/>
              <a:gd name="connsiteX3" fmla="*/ 2394272 w 2660302"/>
              <a:gd name="connsiteY3" fmla="*/ 0 h 5105400"/>
              <a:gd name="connsiteX4" fmla="*/ 2582384 w 2660302"/>
              <a:gd name="connsiteY4" fmla="*/ 77919 h 5105400"/>
              <a:gd name="connsiteX5" fmla="*/ 2660302 w 2660302"/>
              <a:gd name="connsiteY5" fmla="*/ 266031 h 5105400"/>
              <a:gd name="connsiteX6" fmla="*/ 2660302 w 2660302"/>
              <a:gd name="connsiteY6" fmla="*/ 4839370 h 5105400"/>
              <a:gd name="connsiteX7" fmla="*/ 2582384 w 2660302"/>
              <a:gd name="connsiteY7" fmla="*/ 5027482 h 5105400"/>
              <a:gd name="connsiteX8" fmla="*/ 2394272 w 2660302"/>
              <a:gd name="connsiteY8" fmla="*/ 5105400 h 5105400"/>
              <a:gd name="connsiteX9" fmla="*/ 266030 w 2660302"/>
              <a:gd name="connsiteY9" fmla="*/ 5105400 h 5105400"/>
              <a:gd name="connsiteX10" fmla="*/ 77918 w 2660302"/>
              <a:gd name="connsiteY10" fmla="*/ 5027481 h 5105400"/>
              <a:gd name="connsiteX11" fmla="*/ 0 w 2660302"/>
              <a:gd name="connsiteY11" fmla="*/ 4839369 h 5105400"/>
              <a:gd name="connsiteX12" fmla="*/ 0 w 2660302"/>
              <a:gd name="connsiteY12" fmla="*/ 266030 h 510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0302" h="5105400">
                <a:moveTo>
                  <a:pt x="0" y="266030"/>
                </a:moveTo>
                <a:cubicBezTo>
                  <a:pt x="0" y="195474"/>
                  <a:pt x="28028" y="127809"/>
                  <a:pt x="77919" y="77918"/>
                </a:cubicBezTo>
                <a:cubicBezTo>
                  <a:pt x="127809" y="28028"/>
                  <a:pt x="195475" y="0"/>
                  <a:pt x="266031" y="0"/>
                </a:cubicBezTo>
                <a:lnTo>
                  <a:pt x="2394272" y="0"/>
                </a:lnTo>
                <a:cubicBezTo>
                  <a:pt x="2464828" y="0"/>
                  <a:pt x="2532493" y="28028"/>
                  <a:pt x="2582384" y="77919"/>
                </a:cubicBezTo>
                <a:cubicBezTo>
                  <a:pt x="2632274" y="127809"/>
                  <a:pt x="2660302" y="195475"/>
                  <a:pt x="2660302" y="266031"/>
                </a:cubicBezTo>
                <a:lnTo>
                  <a:pt x="2660302" y="4839370"/>
                </a:lnTo>
                <a:cubicBezTo>
                  <a:pt x="2660302" y="4909926"/>
                  <a:pt x="2632274" y="4977591"/>
                  <a:pt x="2582384" y="5027482"/>
                </a:cubicBezTo>
                <a:cubicBezTo>
                  <a:pt x="2532494" y="5077372"/>
                  <a:pt x="2464828" y="5105400"/>
                  <a:pt x="2394272" y="5105400"/>
                </a:cubicBezTo>
                <a:lnTo>
                  <a:pt x="266030" y="5105400"/>
                </a:lnTo>
                <a:cubicBezTo>
                  <a:pt x="195474" y="5105400"/>
                  <a:pt x="127809" y="5077372"/>
                  <a:pt x="77918" y="5027481"/>
                </a:cubicBezTo>
                <a:cubicBezTo>
                  <a:pt x="28028" y="4977591"/>
                  <a:pt x="0" y="4909925"/>
                  <a:pt x="0" y="4839369"/>
                </a:cubicBezTo>
                <a:lnTo>
                  <a:pt x="0" y="266030"/>
                </a:lnTo>
                <a:close/>
              </a:path>
            </a:pathLst>
          </a:custGeom>
          <a:solidFill>
            <a:srgbClr val="92D050"/>
          </a:solidFill>
        </p:spPr>
        <p:style>
          <a:lnRef idx="0">
            <a:schemeClr val="dk1">
              <a:hueOff val="0"/>
              <a:satOff val="0"/>
              <a:lumOff val="0"/>
              <a:alphaOff val="0"/>
            </a:schemeClr>
          </a:lnRef>
          <a:fillRef idx="1">
            <a:scrgbClr r="0" g="0" b="0"/>
          </a:fillRef>
          <a:effectRef idx="2">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118110" tIns="118110" rIns="118110" bIns="3691890" numCol="1" spcCol="1270" anchor="ctr" anchorCtr="0">
            <a:noAutofit/>
          </a:bodyPr>
          <a:lstStyle/>
          <a:p>
            <a:pPr lvl="0" algn="ctr" defTabSz="1377950">
              <a:lnSpc>
                <a:spcPct val="90000"/>
              </a:lnSpc>
              <a:spcBef>
                <a:spcPct val="0"/>
              </a:spcBef>
              <a:spcAft>
                <a:spcPct val="35000"/>
              </a:spcAft>
            </a:pPr>
            <a:r>
              <a:rPr lang="en-US" sz="2400" kern="1200" dirty="0" smtClean="0"/>
              <a:t>Policy Board Understanding</a:t>
            </a:r>
          </a:p>
        </p:txBody>
      </p:sp>
      <p:sp>
        <p:nvSpPr>
          <p:cNvPr id="13" name="Freeform 12"/>
          <p:cNvSpPr/>
          <p:nvPr/>
        </p:nvSpPr>
        <p:spPr>
          <a:xfrm>
            <a:off x="6164708" y="2693805"/>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p:spPr>
        <p:style>
          <a:lnRef idx="0">
            <a:schemeClr val="lt1">
              <a:hueOff val="0"/>
              <a:satOff val="0"/>
              <a:lumOff val="0"/>
              <a:alphaOff val="0"/>
            </a:schemeClr>
          </a:lnRef>
          <a:fillRef idx="3">
            <a:schemeClr val="accent6">
              <a:hueOff val="0"/>
              <a:satOff val="0"/>
              <a:lumOff val="0"/>
              <a:alphaOff val="0"/>
            </a:schemeClr>
          </a:fillRef>
          <a:effectRef idx="3">
            <a:schemeClr val="accent6">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Model Use</a:t>
            </a:r>
          </a:p>
        </p:txBody>
      </p:sp>
      <p:sp>
        <p:nvSpPr>
          <p:cNvPr id="14" name="Freeform 13"/>
          <p:cNvSpPr/>
          <p:nvPr/>
        </p:nvSpPr>
        <p:spPr>
          <a:xfrm>
            <a:off x="6164708" y="4225628"/>
            <a:ext cx="1835460" cy="1327579"/>
          </a:xfrm>
          <a:custGeom>
            <a:avLst/>
            <a:gdLst>
              <a:gd name="connsiteX0" fmla="*/ 0 w 2128242"/>
              <a:gd name="connsiteY0" fmla="*/ 153935 h 1539347"/>
              <a:gd name="connsiteX1" fmla="*/ 45087 w 2128242"/>
              <a:gd name="connsiteY1" fmla="*/ 45087 h 1539347"/>
              <a:gd name="connsiteX2" fmla="*/ 153936 w 2128242"/>
              <a:gd name="connsiteY2" fmla="*/ 1 h 1539347"/>
              <a:gd name="connsiteX3" fmla="*/ 1974307 w 2128242"/>
              <a:gd name="connsiteY3" fmla="*/ 0 h 1539347"/>
              <a:gd name="connsiteX4" fmla="*/ 2083155 w 2128242"/>
              <a:gd name="connsiteY4" fmla="*/ 45087 h 1539347"/>
              <a:gd name="connsiteX5" fmla="*/ 2128241 w 2128242"/>
              <a:gd name="connsiteY5" fmla="*/ 153936 h 1539347"/>
              <a:gd name="connsiteX6" fmla="*/ 2128242 w 2128242"/>
              <a:gd name="connsiteY6" fmla="*/ 1385412 h 1539347"/>
              <a:gd name="connsiteX7" fmla="*/ 2083155 w 2128242"/>
              <a:gd name="connsiteY7" fmla="*/ 1494261 h 1539347"/>
              <a:gd name="connsiteX8" fmla="*/ 1974306 w 2128242"/>
              <a:gd name="connsiteY8" fmla="*/ 1539347 h 1539347"/>
              <a:gd name="connsiteX9" fmla="*/ 153935 w 2128242"/>
              <a:gd name="connsiteY9" fmla="*/ 1539347 h 1539347"/>
              <a:gd name="connsiteX10" fmla="*/ 45087 w 2128242"/>
              <a:gd name="connsiteY10" fmla="*/ 1494260 h 1539347"/>
              <a:gd name="connsiteX11" fmla="*/ 1 w 2128242"/>
              <a:gd name="connsiteY11" fmla="*/ 1385411 h 1539347"/>
              <a:gd name="connsiteX12" fmla="*/ 0 w 2128242"/>
              <a:gd name="connsiteY12" fmla="*/ 153935 h 153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242" h="1539347">
                <a:moveTo>
                  <a:pt x="0" y="153935"/>
                </a:moveTo>
                <a:cubicBezTo>
                  <a:pt x="0" y="113109"/>
                  <a:pt x="16218" y="73955"/>
                  <a:pt x="45087" y="45087"/>
                </a:cubicBezTo>
                <a:cubicBezTo>
                  <a:pt x="73955" y="16219"/>
                  <a:pt x="113109" y="1"/>
                  <a:pt x="153936" y="1"/>
                </a:cubicBezTo>
                <a:lnTo>
                  <a:pt x="1974307" y="0"/>
                </a:lnTo>
                <a:cubicBezTo>
                  <a:pt x="2015133" y="0"/>
                  <a:pt x="2054287" y="16218"/>
                  <a:pt x="2083155" y="45087"/>
                </a:cubicBezTo>
                <a:cubicBezTo>
                  <a:pt x="2112023" y="73955"/>
                  <a:pt x="2128241" y="113109"/>
                  <a:pt x="2128241" y="153936"/>
                </a:cubicBezTo>
                <a:cubicBezTo>
                  <a:pt x="2128241" y="564428"/>
                  <a:pt x="2128242" y="974920"/>
                  <a:pt x="2128242" y="1385412"/>
                </a:cubicBezTo>
                <a:cubicBezTo>
                  <a:pt x="2128242" y="1426238"/>
                  <a:pt x="2112024" y="1465392"/>
                  <a:pt x="2083155" y="1494261"/>
                </a:cubicBezTo>
                <a:cubicBezTo>
                  <a:pt x="2054287" y="1523129"/>
                  <a:pt x="2015133" y="1539348"/>
                  <a:pt x="1974306" y="1539347"/>
                </a:cubicBezTo>
                <a:lnTo>
                  <a:pt x="153935" y="1539347"/>
                </a:lnTo>
                <a:cubicBezTo>
                  <a:pt x="113109" y="1539347"/>
                  <a:pt x="73955" y="1523129"/>
                  <a:pt x="45087" y="1494260"/>
                </a:cubicBezTo>
                <a:cubicBezTo>
                  <a:pt x="16219" y="1465392"/>
                  <a:pt x="1" y="1426238"/>
                  <a:pt x="1" y="1385411"/>
                </a:cubicBezTo>
                <a:cubicBezTo>
                  <a:pt x="1" y="974919"/>
                  <a:pt x="0" y="564427"/>
                  <a:pt x="0" y="153935"/>
                </a:cubicBez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126366" tIns="106046" rIns="126366" bIns="106046" numCol="1" spcCol="1270" anchor="ctr" anchorCtr="0">
            <a:noAutofit/>
          </a:bodyPr>
          <a:lstStyle/>
          <a:p>
            <a:pPr lvl="0" algn="ctr" defTabSz="1422400">
              <a:lnSpc>
                <a:spcPct val="90000"/>
              </a:lnSpc>
              <a:spcBef>
                <a:spcPct val="0"/>
              </a:spcBef>
              <a:spcAft>
                <a:spcPct val="35000"/>
              </a:spcAft>
            </a:pPr>
            <a:r>
              <a:rPr lang="en-US" sz="2400" kern="1200" dirty="0" smtClean="0"/>
              <a:t>Process Complexity</a:t>
            </a:r>
          </a:p>
        </p:txBody>
      </p:sp>
    </p:spTree>
    <p:extLst>
      <p:ext uri="{BB962C8B-B14F-4D97-AF65-F5344CB8AC3E}">
        <p14:creationId xmlns:p14="http://schemas.microsoft.com/office/powerpoint/2010/main" val="16864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“Kicking the Tires” Exhibit</a:t>
            </a: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313"/>
            <a:ext cx="4800600" cy="621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Older than 10 Years</a:t>
            </a:r>
            <a:endParaRPr lang="en-US" dirty="0"/>
          </a:p>
        </p:txBody>
      </p:sp>
      <p:sp>
        <p:nvSpPr>
          <p:cNvPr id="4" name="Text Placeholder 3"/>
          <p:cNvSpPr>
            <a:spLocks noGrp="1"/>
          </p:cNvSpPr>
          <p:nvPr>
            <p:ph type="body" idx="1"/>
          </p:nvPr>
        </p:nvSpPr>
        <p:spPr>
          <a:xfrm>
            <a:off x="2743200" y="1219200"/>
            <a:ext cx="4040188" cy="639762"/>
          </a:xfrm>
        </p:spPr>
        <p:txBody>
          <a:bodyPr/>
          <a:lstStyle/>
          <a:p>
            <a:pPr algn="ctr"/>
            <a:r>
              <a:rPr lang="en-US" dirty="0" smtClean="0"/>
              <a:t>2002 Camry</a:t>
            </a:r>
            <a:endParaRPr lang="en-US" dirty="0"/>
          </a:p>
        </p:txBody>
      </p:sp>
      <p:pic>
        <p:nvPicPr>
          <p:cNvPr id="7" name="Picture 6" descr="old camry.JPG"/>
          <p:cNvPicPr>
            <a:picLocks noChangeAspect="1"/>
          </p:cNvPicPr>
          <p:nvPr/>
        </p:nvPicPr>
        <p:blipFill>
          <a:blip r:embed="rId3" cstate="print"/>
          <a:srcRect r="3390"/>
          <a:stretch>
            <a:fillRect/>
          </a:stretch>
        </p:blipFill>
        <p:spPr>
          <a:xfrm>
            <a:off x="2076664" y="1893886"/>
            <a:ext cx="5314736" cy="4125913"/>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11" name="Picture 2"/>
          <p:cNvPicPr>
            <a:picLocks noChangeAspect="1" noChangeArrowheads="1"/>
          </p:cNvPicPr>
          <p:nvPr/>
        </p:nvPicPr>
        <p:blipFill>
          <a:blip r:embed="rId3" cstate="print"/>
          <a:srcRect/>
          <a:stretch>
            <a:fillRect/>
          </a:stretch>
        </p:blipFill>
        <p:spPr bwMode="auto">
          <a:xfrm>
            <a:off x="304800" y="1219200"/>
            <a:ext cx="4200144" cy="3966803"/>
          </a:xfrm>
          <a:prstGeom prst="rect">
            <a:avLst/>
          </a:prstGeom>
          <a:noFill/>
          <a:ln w="9525">
            <a:noFill/>
            <a:miter lim="800000"/>
            <a:headEnd/>
            <a:tailEnd/>
          </a:ln>
          <a:effectLst/>
        </p:spPr>
      </p:pic>
      <p:sp>
        <p:nvSpPr>
          <p:cNvPr id="2" name="Title 1"/>
          <p:cNvSpPr>
            <a:spLocks noGrp="1"/>
          </p:cNvSpPr>
          <p:nvPr>
            <p:ph type="title"/>
          </p:nvPr>
        </p:nvSpPr>
        <p:spPr/>
        <p:txBody>
          <a:bodyPr>
            <a:normAutofit/>
          </a:bodyPr>
          <a:lstStyle/>
          <a:p>
            <a:r>
              <a:rPr lang="en-US" dirty="0" smtClean="0"/>
              <a:t>Another Kind of Update: Refresh</a:t>
            </a:r>
            <a:endParaRPr lang="en-US" dirty="0"/>
          </a:p>
        </p:txBody>
      </p:sp>
      <p:pic>
        <p:nvPicPr>
          <p:cNvPr id="30" name="Picture 29" descr="Forecast Year Model CONE.png"/>
          <p:cNvPicPr>
            <a:picLocks noChangeAspect="1"/>
          </p:cNvPicPr>
          <p:nvPr/>
        </p:nvPicPr>
        <p:blipFill>
          <a:blip r:embed="rId4"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a:t>
            </a:r>
            <a:r>
              <a:rPr kumimoji="0" lang="en-US" sz="2400" b="0" i="0" u="none" strike="noStrike" kern="1200" cap="none" spc="0" normalizeH="0" noProof="0" dirty="0" smtClean="0">
                <a:ln>
                  <a:noFill/>
                </a:ln>
                <a:solidFill>
                  <a:schemeClr val="bg1"/>
                </a:solidFill>
                <a:effectLst/>
                <a:uLnTx/>
                <a:uFillTx/>
                <a:latin typeface="+mj-lt"/>
                <a:ea typeface="+mj-ea"/>
                <a:cs typeface="+mj-cs"/>
              </a:rPr>
              <a: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10" name="Rounded Rectangle 9"/>
          <p:cNvSpPr/>
          <p:nvPr/>
        </p:nvSpPr>
        <p:spPr>
          <a:xfrm>
            <a:off x="152400" y="1219200"/>
            <a:ext cx="4419600" cy="449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Left-Right Arrow 12"/>
          <p:cNvSpPr/>
          <p:nvPr/>
        </p:nvSpPr>
        <p:spPr>
          <a:xfrm>
            <a:off x="1447800" y="44196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p:cNvSpPr txBox="1">
            <a:spLocks/>
          </p:cNvSpPr>
          <p:nvPr/>
        </p:nvSpPr>
        <p:spPr>
          <a:xfrm>
            <a:off x="228601" y="1752600"/>
            <a:ext cx="1904999" cy="1905000"/>
          </a:xfrm>
          <a:prstGeom prst="rect">
            <a:avLst/>
          </a:prstGeom>
          <a:noFill/>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strike="noStrike" kern="1200" cap="none" spc="0" normalizeH="0" noProof="0" dirty="0" smtClean="0">
                <a:ln>
                  <a:noFill/>
                </a:ln>
                <a:solidFill>
                  <a:schemeClr val="accent6">
                    <a:lumMod val="75000"/>
                  </a:schemeClr>
                </a:solidFill>
                <a:effectLst/>
                <a:uLnTx/>
                <a:uFillTx/>
                <a:latin typeface="+mj-lt"/>
                <a:ea typeface="+mj-ea"/>
                <a:cs typeface="+mj-cs"/>
              </a:rPr>
              <a:t>Problem:</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baseline="0" dirty="0" smtClean="0">
                <a:solidFill>
                  <a:schemeClr val="accent6">
                    <a:lumMod val="75000"/>
                  </a:schemeClr>
                </a:solidFill>
                <a:latin typeface="+mj-lt"/>
                <a:ea typeface="+mj-ea"/>
                <a:cs typeface="+mj-cs"/>
              </a:rPr>
              <a:t>Original </a:t>
            </a:r>
            <a:br>
              <a:rPr lang="en-US" sz="2400" baseline="0" dirty="0" smtClean="0">
                <a:solidFill>
                  <a:schemeClr val="accent6">
                    <a:lumMod val="75000"/>
                  </a:schemeClr>
                </a:solidFill>
                <a:latin typeface="+mj-lt"/>
                <a:ea typeface="+mj-ea"/>
                <a:cs typeface="+mj-cs"/>
              </a:rPr>
            </a:br>
            <a:r>
              <a:rPr lang="en-US" sz="2400" baseline="0" dirty="0" smtClean="0">
                <a:solidFill>
                  <a:schemeClr val="accent6">
                    <a:lumMod val="75000"/>
                  </a:schemeClr>
                </a:solidFill>
                <a:latin typeface="+mj-lt"/>
                <a:ea typeface="+mj-ea"/>
                <a:cs typeface="+mj-cs"/>
              </a:rPr>
              <a:t>Base Year</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dirty="0">
                <a:solidFill>
                  <a:schemeClr val="accent6">
                    <a:lumMod val="75000"/>
                  </a:schemeClr>
                </a:solidFill>
                <a:latin typeface="+mj-lt"/>
                <a:ea typeface="+mj-ea"/>
                <a:cs typeface="+mj-cs"/>
              </a:rPr>
              <a:t>I</a:t>
            </a:r>
            <a:r>
              <a:rPr lang="en-US" sz="2400" dirty="0" smtClean="0">
                <a:solidFill>
                  <a:schemeClr val="accent6">
                    <a:lumMod val="75000"/>
                  </a:schemeClr>
                </a:solidFill>
                <a:latin typeface="+mj-lt"/>
                <a:ea typeface="+mj-ea"/>
                <a:cs typeface="+mj-cs"/>
              </a:rPr>
              <a:t>s Stale</a:t>
            </a:r>
            <a:endParaRPr lang="en-US" sz="2400" baseline="0" dirty="0" smtClean="0">
              <a:solidFill>
                <a:schemeClr val="accent6">
                  <a:lumMod val="75000"/>
                </a:schemeClr>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0" i="0" strike="noStrike" kern="1200" cap="none" spc="0" normalizeH="0" baseline="0" noProof="0" dirty="0">
              <a:ln>
                <a:noFill/>
              </a:ln>
              <a:solidFill>
                <a:schemeClr val="accent6">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457200" y="4191000"/>
            <a:ext cx="1600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Base Year Model Is/Will Be Stale</a:t>
            </a:r>
            <a:endParaRPr lang="en-US" dirty="0"/>
          </a:p>
        </p:txBody>
      </p:sp>
      <p:pic>
        <p:nvPicPr>
          <p:cNvPr id="10" name="Picture 9" descr="MTP Plan.png"/>
          <p:cNvPicPr>
            <a:picLocks noChangeAspect="1"/>
          </p:cNvPicPr>
          <p:nvPr/>
        </p:nvPicPr>
        <p:blipFill>
          <a:blip r:embed="rId3" cstate="print"/>
          <a:stretch>
            <a:fillRect/>
          </a:stretch>
        </p:blipFill>
        <p:spPr>
          <a:xfrm>
            <a:off x="2057400" y="4468559"/>
            <a:ext cx="1226735" cy="1246441"/>
          </a:xfrm>
          <a:prstGeom prst="rect">
            <a:avLst/>
          </a:prstGeom>
        </p:spPr>
      </p:pic>
      <p:cxnSp>
        <p:nvCxnSpPr>
          <p:cNvPr id="14" name="Straight Arrow Connector 13"/>
          <p:cNvCxnSpPr/>
          <p:nvPr/>
        </p:nvCxnSpPr>
        <p:spPr>
          <a:xfrm>
            <a:off x="20574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4290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8006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1722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543800" y="4191000"/>
            <a:ext cx="1295400" cy="0"/>
          </a:xfrm>
          <a:prstGeom prst="straightConnector1">
            <a:avLst/>
          </a:prstGeom>
          <a:ln w="76200">
            <a:solidFill>
              <a:schemeClr val="bg1"/>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288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20574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24384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20574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05400" y="121920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 Model forecast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22" name="Straight Arrow Connector 21"/>
          <p:cNvCxnSpPr/>
          <p:nvPr/>
        </p:nvCxnSpPr>
        <p:spPr>
          <a:xfrm>
            <a:off x="8839200" y="1696253"/>
            <a:ext cx="0" cy="2418547"/>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572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Model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4572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33400" y="2743200"/>
            <a:ext cx="1524000" cy="1384995"/>
          </a:xfrm>
          <a:prstGeom prst="rect">
            <a:avLst/>
          </a:prstGeom>
        </p:spPr>
        <p:txBody>
          <a:bodyPr wrap="square" rtlCol="0" anchor="t">
            <a:spAutoFit/>
          </a:bodyPr>
          <a:lstStyle/>
          <a:p>
            <a:pPr>
              <a:spcBef>
                <a:spcPct val="0"/>
              </a:spcBef>
            </a:pPr>
            <a:r>
              <a:rPr lang="en-US" sz="2800" dirty="0" smtClean="0">
                <a:solidFill>
                  <a:schemeClr val="accent6">
                    <a:lumMod val="75000"/>
                  </a:schemeClr>
                </a:solidFill>
                <a:latin typeface="Arial" pitchFamily="34" charset="0"/>
                <a:ea typeface="+mj-ea"/>
                <a:cs typeface="Arial" pitchFamily="34" charset="0"/>
              </a:rPr>
              <a:t>&gt; 10 years</a:t>
            </a:r>
          </a:p>
          <a:p>
            <a:pPr>
              <a:spcBef>
                <a:spcPct val="0"/>
              </a:spcBef>
            </a:pPr>
            <a:r>
              <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rPr>
              <a:t>old</a:t>
            </a:r>
          </a:p>
        </p:txBody>
      </p:sp>
      <p:sp>
        <p:nvSpPr>
          <p:cNvPr id="33" name="TextBox 32"/>
          <p:cNvSpPr txBox="1"/>
          <p:nvPr/>
        </p:nvSpPr>
        <p:spPr>
          <a:xfrm>
            <a:off x="3581400" y="16865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a:t>
            </a:r>
            <a:r>
              <a:rPr lang="en-US" sz="2800" noProof="0" dirty="0" smtClean="0">
                <a:solidFill>
                  <a:schemeClr val="bg1"/>
                </a:solidFill>
                <a:latin typeface="Arial" pitchFamily="34" charset="0"/>
                <a:ea typeface="+mj-ea"/>
                <a:cs typeface="Arial" pitchFamily="34" charset="0"/>
              </a:rPr>
              <a:t>y</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4" name="Straight Arrow Connector 33"/>
          <p:cNvCxnSpPr/>
          <p:nvPr/>
        </p:nvCxnSpPr>
        <p:spPr>
          <a:xfrm>
            <a:off x="7412516" y="2133600"/>
            <a:ext cx="0" cy="198120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217144" y="2143780"/>
            <a:ext cx="3810000" cy="523220"/>
          </a:xfrm>
          <a:prstGeom prst="rect">
            <a:avLst/>
          </a:prstGeom>
        </p:spPr>
        <p:txBody>
          <a:bodyPr wrap="square" rtlCol="0" anchor="ctr">
            <a:spAutoFit/>
          </a:bodyPr>
          <a:lstStyle/>
          <a:p>
            <a:pPr marL="0" marR="0" indent="0" algn="r"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Interim year</a:t>
            </a:r>
            <a:endParaRPr kumimoji="0" lang="en-US" sz="44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cxnSp>
        <p:nvCxnSpPr>
          <p:cNvPr id="38" name="Straight Arrow Connector 37"/>
          <p:cNvCxnSpPr/>
          <p:nvPr/>
        </p:nvCxnSpPr>
        <p:spPr>
          <a:xfrm>
            <a:off x="6048260" y="2590800"/>
            <a:ext cx="0" cy="151382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152400" y="2743200"/>
            <a:ext cx="2133600" cy="1828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3124200" y="4362271"/>
            <a:ext cx="6019800" cy="1384995"/>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          </a:t>
            </a:r>
            <a:r>
              <a:rPr lang="en-US" sz="2800" dirty="0" smtClean="0">
                <a:solidFill>
                  <a:schemeClr val="bg1"/>
                </a:solidFill>
                <a:latin typeface="Arial" pitchFamily="34" charset="0"/>
                <a:cs typeface="Arial" pitchFamily="34" charset="0"/>
              </a:rPr>
              <a:t>+5          +5          +5         +5</a:t>
            </a:r>
          </a:p>
          <a:p>
            <a:pPr>
              <a:spcBef>
                <a:spcPct val="0"/>
              </a:spcBef>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years</a:t>
            </a:r>
            <a:r>
              <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rPr>
              <a:t>                                  = 25-year</a:t>
            </a:r>
          </a:p>
          <a:p>
            <a:pPr>
              <a:spcBef>
                <a:spcPct val="0"/>
              </a:spcBef>
            </a:pPr>
            <a:r>
              <a:rPr lang="en-US" sz="2800" dirty="0" smtClean="0">
                <a:solidFill>
                  <a:schemeClr val="bg1"/>
                </a:solidFill>
                <a:latin typeface="Arial" pitchFamily="34" charset="0"/>
                <a:ea typeface="+mj-ea"/>
                <a:cs typeface="Arial" pitchFamily="34" charset="0"/>
              </a:rPr>
              <a:t>                                     forecast year</a:t>
            </a:r>
            <a:endParaRPr kumimoji="0" lang="en-US" sz="2800" b="0" i="0" u="none" strike="noStrike" kern="1200" cap="none" spc="0" normalizeH="0" baseline="0" noProof="0" dirty="0" smtClean="0">
              <a:ln>
                <a:noFill/>
              </a:ln>
              <a:solidFill>
                <a:schemeClr val="bg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Arrow Connector 29"/>
          <p:cNvCxnSpPr/>
          <p:nvPr/>
        </p:nvCxnSpPr>
        <p:spPr>
          <a:xfrm flipH="1">
            <a:off x="1524000" y="4191000"/>
            <a:ext cx="3124200" cy="0"/>
          </a:xfrm>
          <a:prstGeom prst="straightConnector1">
            <a:avLst/>
          </a:prstGeom>
          <a:ln w="76200">
            <a:solidFill>
              <a:srgbClr val="FFFF0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5" name="Title 4"/>
          <p:cNvSpPr>
            <a:spLocks noGrp="1"/>
          </p:cNvSpPr>
          <p:nvPr>
            <p:ph type="title"/>
          </p:nvPr>
        </p:nvSpPr>
        <p:spPr/>
        <p:txBody>
          <a:bodyPr>
            <a:normAutofit/>
          </a:bodyPr>
          <a:lstStyle/>
          <a:p>
            <a:r>
              <a:rPr lang="en-US" dirty="0" smtClean="0"/>
              <a:t>Nontraditional Refresh of Base Year</a:t>
            </a:r>
            <a:endParaRPr lang="en-US" dirty="0"/>
          </a:p>
        </p:txBody>
      </p:sp>
      <p:pic>
        <p:nvPicPr>
          <p:cNvPr id="10" name="Picture 9" descr="MTP Plan.png"/>
          <p:cNvPicPr>
            <a:picLocks noChangeAspect="1"/>
          </p:cNvPicPr>
          <p:nvPr/>
        </p:nvPicPr>
        <p:blipFill>
          <a:blip r:embed="rId3" cstate="print"/>
          <a:stretch>
            <a:fillRect/>
          </a:stretch>
        </p:blipFill>
        <p:spPr>
          <a:xfrm>
            <a:off x="4648200" y="4468559"/>
            <a:ext cx="1226735" cy="1246441"/>
          </a:xfrm>
          <a:prstGeom prst="rect">
            <a:avLst/>
          </a:prstGeom>
        </p:spPr>
      </p:pic>
      <p:cxnSp>
        <p:nvCxnSpPr>
          <p:cNvPr id="14" name="Straight Arrow Connector 13"/>
          <p:cNvCxnSpPr/>
          <p:nvPr/>
        </p:nvCxnSpPr>
        <p:spPr>
          <a:xfrm>
            <a:off x="4648200" y="4191000"/>
            <a:ext cx="1295400" cy="0"/>
          </a:xfrm>
          <a:prstGeom prst="straightConnector1">
            <a:avLst/>
          </a:prstGeom>
          <a:ln w="76200">
            <a:solidFill>
              <a:srgbClr val="92D050"/>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419600" y="1219200"/>
            <a:ext cx="3200400" cy="523220"/>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Adoption date</a:t>
            </a:r>
            <a:endParaRPr kumimoji="0" lang="en-US" sz="4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6" name="TextBox 25"/>
          <p:cNvSpPr txBox="1"/>
          <p:nvPr/>
        </p:nvSpPr>
        <p:spPr>
          <a:xfrm>
            <a:off x="4648200" y="1859340"/>
            <a:ext cx="1295400" cy="1569660"/>
          </a:xfrm>
          <a:prstGeom prst="rect">
            <a:avLst/>
          </a:prstGeom>
        </p:spPr>
        <p:txBody>
          <a:bodyPr wrap="square" rtlCol="0" anchor="ctr">
            <a:sp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MTP</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rPr>
              <a:t>5-year</a:t>
            </a:r>
            <a:r>
              <a:rPr kumimoji="0" lang="en-US" sz="2400" b="0" i="0" u="none" strike="noStrike" kern="1200" cap="none" spc="0" normalizeH="0" noProof="0" dirty="0" smtClean="0">
                <a:ln>
                  <a:noFill/>
                </a:ln>
                <a:solidFill>
                  <a:srgbClr val="92D050"/>
                </a:solidFill>
                <a:effectLst/>
                <a:uLnTx/>
                <a:uFillTx/>
                <a:latin typeface="Arial" pitchFamily="34" charset="0"/>
                <a:ea typeface="+mj-ea"/>
                <a:cs typeface="Arial" pitchFamily="34" charset="0"/>
              </a:rPr>
              <a:t> life span</a:t>
            </a:r>
            <a:endParaRPr kumimoji="0" lang="en-US" sz="4000" b="0" i="0" u="none" strike="noStrike" kern="1200" cap="none" spc="0" normalizeH="0" baseline="0" noProof="0" dirty="0" smtClean="0">
              <a:ln>
                <a:noFill/>
              </a:ln>
              <a:solidFill>
                <a:srgbClr val="92D050"/>
              </a:solidFill>
              <a:effectLst/>
              <a:uLnTx/>
              <a:uFillTx/>
              <a:latin typeface="Arial" pitchFamily="34" charset="0"/>
              <a:ea typeface="+mj-ea"/>
              <a:cs typeface="Arial" pitchFamily="34" charset="0"/>
            </a:endParaRPr>
          </a:p>
        </p:txBody>
      </p:sp>
      <p:sp>
        <p:nvSpPr>
          <p:cNvPr id="29" name="Right Brace 28"/>
          <p:cNvSpPr/>
          <p:nvPr/>
        </p:nvSpPr>
        <p:spPr>
          <a:xfrm rot="16200000">
            <a:off x="5029201" y="3124201"/>
            <a:ext cx="533400" cy="1295399"/>
          </a:xfrm>
          <a:prstGeom prst="rightBrace">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 name="Straight Arrow Connector 30"/>
          <p:cNvCxnSpPr/>
          <p:nvPr/>
        </p:nvCxnSpPr>
        <p:spPr>
          <a:xfrm>
            <a:off x="4648200" y="1696253"/>
            <a:ext cx="0" cy="2418547"/>
          </a:xfrm>
          <a:prstGeom prst="straightConnector1">
            <a:avLst/>
          </a:prstGeom>
          <a:ln w="1905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24000" y="1219200"/>
            <a:ext cx="14478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Original base year</a:t>
            </a:r>
            <a:endParaRPr kumimoji="0" lang="en-US" sz="44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endParaRPr>
          </a:p>
        </p:txBody>
      </p:sp>
      <p:cxnSp>
        <p:nvCxnSpPr>
          <p:cNvPr id="25" name="Straight Arrow Connector 24"/>
          <p:cNvCxnSpPr/>
          <p:nvPr/>
        </p:nvCxnSpPr>
        <p:spPr>
          <a:xfrm>
            <a:off x="1524000" y="1828800"/>
            <a:ext cx="0" cy="2286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600200" y="2743200"/>
            <a:ext cx="1524000" cy="1384995"/>
          </a:xfrm>
          <a:prstGeom prst="rect">
            <a:avLst/>
          </a:prstGeom>
        </p:spPr>
        <p:txBody>
          <a:bodyPr wrap="square" rtlCol="0" anchor="t">
            <a:spAutoFit/>
          </a:bodyPr>
          <a:lstStyle/>
          <a:p>
            <a:pPr>
              <a:spcBef>
                <a:spcPct val="0"/>
              </a:spcBef>
            </a:pPr>
            <a:r>
              <a:rPr lang="en-US" sz="2800" dirty="0" smtClean="0">
                <a:solidFill>
                  <a:srgbClr val="FFFF00"/>
                </a:solidFill>
                <a:latin typeface="Arial" pitchFamily="34" charset="0"/>
                <a:ea typeface="+mj-ea"/>
                <a:cs typeface="Arial" pitchFamily="34" charset="0"/>
              </a:rPr>
              <a:t>&gt; 10 years</a:t>
            </a:r>
          </a:p>
          <a:p>
            <a:pPr>
              <a:spcBef>
                <a:spcPct val="0"/>
              </a:spcBef>
            </a:pPr>
            <a:r>
              <a:rPr kumimoji="0" lang="en-US" sz="2800" b="0" i="0" u="none" strike="noStrike" kern="1200" cap="none" spc="0" normalizeH="0" baseline="0" noProof="0" dirty="0" smtClean="0">
                <a:ln>
                  <a:noFill/>
                </a:ln>
                <a:solidFill>
                  <a:srgbClr val="FFFF00"/>
                </a:solidFill>
                <a:effectLst/>
                <a:uLnTx/>
                <a:uFillTx/>
                <a:latin typeface="Arial" pitchFamily="34" charset="0"/>
                <a:ea typeface="+mj-ea"/>
                <a:cs typeface="Arial" pitchFamily="34" charset="0"/>
              </a:rPr>
              <a:t>old</a:t>
            </a:r>
          </a:p>
        </p:txBody>
      </p:sp>
      <p:cxnSp>
        <p:nvCxnSpPr>
          <p:cNvPr id="28" name="Straight Arrow Connector 27"/>
          <p:cNvCxnSpPr/>
          <p:nvPr/>
        </p:nvCxnSpPr>
        <p:spPr>
          <a:xfrm>
            <a:off x="6019800" y="4191000"/>
            <a:ext cx="2209800" cy="0"/>
          </a:xfrm>
          <a:prstGeom prst="straightConnector1">
            <a:avLst/>
          </a:prstGeom>
          <a:ln w="76200">
            <a:solidFill>
              <a:schemeClr val="bg1"/>
            </a:solidFill>
            <a:prstDash val="sysDash"/>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1981200" y="4495800"/>
            <a:ext cx="2667000" cy="0"/>
          </a:xfrm>
          <a:prstGeom prst="straightConnector1">
            <a:avLst/>
          </a:prstGeom>
          <a:ln w="76200">
            <a:solidFill>
              <a:srgbClr val="EE1ED5"/>
            </a:solidFill>
            <a:headEnd type="diamond"/>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667000" y="4572000"/>
            <a:ext cx="1752600" cy="523220"/>
          </a:xfrm>
          <a:prstGeom prst="rect">
            <a:avLst/>
          </a:prstGeom>
        </p:spPr>
        <p:txBody>
          <a:bodyPr wrap="square" rtlCol="0" anchor="t">
            <a:spAutoFit/>
          </a:bodyPr>
          <a:lstStyle/>
          <a:p>
            <a:pPr>
              <a:spcBef>
                <a:spcPct val="0"/>
              </a:spcBef>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10 years</a:t>
            </a:r>
          </a:p>
        </p:txBody>
      </p:sp>
      <p:sp>
        <p:nvSpPr>
          <p:cNvPr id="47" name="TextBox 46"/>
          <p:cNvSpPr txBox="1"/>
          <p:nvPr/>
        </p:nvSpPr>
        <p:spPr>
          <a:xfrm>
            <a:off x="2971800" y="1219200"/>
            <a:ext cx="1676400" cy="1384995"/>
          </a:xfrm>
          <a:prstGeom prst="rect">
            <a:avLst/>
          </a:prstGeom>
        </p:spPr>
        <p:txBody>
          <a:bodyPr wrap="square" rtlCol="0" anchor="ctr">
            <a:sp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Updated base year</a:t>
            </a:r>
            <a:endParaRPr kumimoji="0" lang="en-US" sz="44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endParaRPr>
          </a:p>
        </p:txBody>
      </p:sp>
      <p:cxnSp>
        <p:nvCxnSpPr>
          <p:cNvPr id="48" name="Straight Arrow Connector 47"/>
          <p:cNvCxnSpPr/>
          <p:nvPr/>
        </p:nvCxnSpPr>
        <p:spPr>
          <a:xfrm>
            <a:off x="2971800" y="1828800"/>
            <a:ext cx="0" cy="2286000"/>
          </a:xfrm>
          <a:prstGeom prst="straightConnector1">
            <a:avLst/>
          </a:prstGeom>
          <a:ln w="19050">
            <a:solidFill>
              <a:srgbClr val="EE1ED5"/>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048000" y="2743200"/>
            <a:ext cx="1524000" cy="1384995"/>
          </a:xfrm>
          <a:prstGeom prst="rect">
            <a:avLst/>
          </a:prstGeom>
        </p:spPr>
        <p:txBody>
          <a:bodyPr wrap="square" rtlCol="0" anchor="t">
            <a:spAutoFit/>
          </a:bodyPr>
          <a:lstStyle/>
          <a:p>
            <a:pPr>
              <a:spcBef>
                <a:spcPct val="0"/>
              </a:spcBef>
            </a:pPr>
            <a:r>
              <a:rPr lang="en-US" sz="2800" dirty="0" smtClean="0">
                <a:solidFill>
                  <a:srgbClr val="EE1ED5"/>
                </a:solidFill>
                <a:latin typeface="Arial" pitchFamily="34" charset="0"/>
                <a:ea typeface="+mj-ea"/>
                <a:cs typeface="Arial" pitchFamily="34" charset="0"/>
              </a:rPr>
              <a:t>&lt; 10 years</a:t>
            </a:r>
          </a:p>
          <a:p>
            <a:pPr>
              <a:spcBef>
                <a:spcPct val="0"/>
              </a:spcBef>
            </a:pPr>
            <a:r>
              <a:rPr kumimoji="0" lang="en-US" sz="2800" b="0" i="0" u="none" strike="noStrike" kern="1200" cap="none" spc="0" normalizeH="0" baseline="0" noProof="0" dirty="0" smtClean="0">
                <a:ln>
                  <a:noFill/>
                </a:ln>
                <a:solidFill>
                  <a:srgbClr val="EE1ED5"/>
                </a:solidFill>
                <a:effectLst/>
                <a:uLnTx/>
                <a:uFillTx/>
                <a:latin typeface="Arial" pitchFamily="34" charset="0"/>
                <a:ea typeface="+mj-ea"/>
                <a:cs typeface="Arial" pitchFamily="34" charset="0"/>
              </a:rPr>
              <a:t>old</a:t>
            </a:r>
          </a:p>
        </p:txBody>
      </p:sp>
      <p:sp>
        <p:nvSpPr>
          <p:cNvPr id="50" name="Right Arrow 49"/>
          <p:cNvSpPr/>
          <p:nvPr/>
        </p:nvSpPr>
        <p:spPr>
          <a:xfrm>
            <a:off x="1524000" y="2438400"/>
            <a:ext cx="1447800" cy="493491"/>
          </a:xfrm>
          <a:prstGeom prst="rightArrow">
            <a:avLst/>
          </a:prstGeom>
          <a:solidFill>
            <a:srgbClr val="EE1ED5"/>
          </a:solidFill>
          <a:ln>
            <a:solidFill>
              <a:srgbClr val="EE1ED5"/>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2D2D19"/>
                </a:solidFill>
              </a:rPr>
              <a:t>Shift</a:t>
            </a:r>
            <a:endParaRPr lang="en-US" b="1" dirty="0">
              <a:solidFill>
                <a:srgbClr val="2D2D19"/>
              </a:solidFill>
            </a:endParaRPr>
          </a:p>
        </p:txBody>
      </p:sp>
      <p:cxnSp>
        <p:nvCxnSpPr>
          <p:cNvPr id="20" name="Straight Arrow Connector 19"/>
          <p:cNvCxnSpPr/>
          <p:nvPr/>
        </p:nvCxnSpPr>
        <p:spPr>
          <a:xfrm>
            <a:off x="1981200" y="4267200"/>
            <a:ext cx="0" cy="381000"/>
          </a:xfrm>
          <a:prstGeom prst="straightConnector1">
            <a:avLst/>
          </a:prstGeom>
          <a:ln w="19050">
            <a:solidFill>
              <a:srgbClr val="EE1ED5"/>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1000"/>
                                        <p:tgtEl>
                                          <p:spTgt spid="4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1000"/>
                                        <p:tgtEl>
                                          <p:spTgt spid="4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P spid="5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304800" y="1219200"/>
            <a:ext cx="4200144" cy="3966803"/>
          </a:xfrm>
          <a:prstGeom prst="rect">
            <a:avLst/>
          </a:prstGeom>
          <a:noFill/>
          <a:ln w="9525">
            <a:noFill/>
            <a:miter lim="800000"/>
            <a:headEnd/>
            <a:tailEnd/>
          </a:ln>
          <a:effectLst/>
        </p:spPr>
      </p:pic>
      <p:sp>
        <p:nvSpPr>
          <p:cNvPr id="2" name="Title 1"/>
          <p:cNvSpPr>
            <a:spLocks noGrp="1"/>
          </p:cNvSpPr>
          <p:nvPr>
            <p:ph type="title"/>
          </p:nvPr>
        </p:nvSpPr>
        <p:spPr/>
        <p:txBody>
          <a:bodyPr>
            <a:normAutofit/>
          </a:bodyPr>
          <a:lstStyle/>
          <a:p>
            <a:r>
              <a:rPr lang="en-US" dirty="0" smtClean="0"/>
              <a:t>Nontraditional Refresh</a:t>
            </a:r>
            <a:endParaRPr lang="en-US" dirty="0"/>
          </a:p>
        </p:txBody>
      </p:sp>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30" name="Picture 29" descr="Forecast Year Model CONE.png"/>
          <p:cNvPicPr>
            <a:picLocks noChangeAspect="1"/>
          </p:cNvPicPr>
          <p:nvPr/>
        </p:nvPicPr>
        <p:blipFill>
          <a:blip r:embed="rId4"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a:t>
            </a:r>
            <a:r>
              <a:rPr kumimoji="0" lang="en-US" sz="2400" b="0" i="0" u="none" strike="noStrike" kern="1200" cap="none" spc="0" normalizeH="0" noProof="0" dirty="0" smtClean="0">
                <a:ln>
                  <a:noFill/>
                </a:ln>
                <a:solidFill>
                  <a:schemeClr val="bg1"/>
                </a:solidFill>
                <a:effectLst/>
                <a:uLnTx/>
                <a:uFillTx/>
                <a:latin typeface="+mj-lt"/>
                <a:ea typeface="+mj-ea"/>
                <a:cs typeface="+mj-cs"/>
              </a:rPr>
              <a:t>hen: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13" name="Oval 12"/>
          <p:cNvSpPr/>
          <p:nvPr/>
        </p:nvSpPr>
        <p:spPr>
          <a:xfrm>
            <a:off x="2057400" y="2209800"/>
            <a:ext cx="914400" cy="914400"/>
          </a:xfrm>
          <a:prstGeom prst="ellipse">
            <a:avLst/>
          </a:prstGeom>
          <a:noFill/>
          <a:ln w="1270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2971800" y="1981200"/>
            <a:ext cx="914400" cy="914400"/>
          </a:xfrm>
          <a:prstGeom prst="ellipse">
            <a:avLst/>
          </a:prstGeom>
          <a:noFill/>
          <a:ln w="1270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81000" y="4267200"/>
            <a:ext cx="914400" cy="914400"/>
          </a:xfrm>
          <a:prstGeom prst="ellipse">
            <a:avLst/>
          </a:prstGeom>
          <a:noFill/>
          <a:ln w="1270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Left-Right Arrow 15"/>
          <p:cNvSpPr/>
          <p:nvPr/>
        </p:nvSpPr>
        <p:spPr>
          <a:xfrm>
            <a:off x="1524000" y="44196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6"/>
          <p:cNvSpPr/>
          <p:nvPr/>
        </p:nvSpPr>
        <p:spPr>
          <a:xfrm>
            <a:off x="152400" y="1219200"/>
            <a:ext cx="4419600" cy="449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
          <p:cNvSpPr txBox="1">
            <a:spLocks/>
          </p:cNvSpPr>
          <p:nvPr/>
        </p:nvSpPr>
        <p:spPr>
          <a:xfrm>
            <a:off x="152400" y="1752600"/>
            <a:ext cx="1904999" cy="1676400"/>
          </a:xfrm>
          <a:prstGeom prst="rect">
            <a:avLst/>
          </a:prstGeom>
          <a:noFill/>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strike="noStrike" kern="1200" cap="none" spc="0" normalizeH="0" noProof="0" dirty="0" smtClean="0">
                <a:ln>
                  <a:noFill/>
                </a:ln>
                <a:solidFill>
                  <a:schemeClr val="accent6">
                    <a:lumMod val="75000"/>
                  </a:schemeClr>
                </a:solidFill>
                <a:effectLst/>
                <a:uLnTx/>
                <a:uFillTx/>
                <a:latin typeface="+mj-lt"/>
                <a:ea typeface="+mj-ea"/>
                <a:cs typeface="+mj-cs"/>
              </a:rPr>
              <a:t>Revalidate</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noProof="0" dirty="0" smtClean="0">
                <a:solidFill>
                  <a:schemeClr val="accent6">
                    <a:lumMod val="75000"/>
                  </a:schemeClr>
                </a:solidFill>
                <a:latin typeface="+mj-lt"/>
                <a:ea typeface="+mj-ea"/>
                <a:cs typeface="+mj-cs"/>
              </a:rPr>
              <a:t>Model to</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noProof="0" dirty="0" smtClean="0">
                <a:solidFill>
                  <a:schemeClr val="accent6">
                    <a:lumMod val="75000"/>
                  </a:schemeClr>
                </a:solidFill>
                <a:latin typeface="+mj-lt"/>
                <a:ea typeface="+mj-ea"/>
                <a:cs typeface="+mj-cs"/>
              </a:rPr>
              <a:t>More Recent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strike="noStrike" kern="1200" cap="none" spc="0" normalizeH="0" baseline="0" dirty="0" smtClean="0">
                <a:ln>
                  <a:noFill/>
                </a:ln>
                <a:solidFill>
                  <a:schemeClr val="accent6">
                    <a:lumMod val="75000"/>
                  </a:schemeClr>
                </a:solidFill>
                <a:effectLst/>
                <a:uLnTx/>
                <a:uFillTx/>
                <a:latin typeface="+mj-lt"/>
                <a:ea typeface="+mj-ea"/>
                <a:cs typeface="+mj-cs"/>
              </a:rPr>
              <a:t>Base</a:t>
            </a:r>
            <a:r>
              <a:rPr kumimoji="0" lang="en-US" sz="2400" b="0" i="0" strike="noStrike" kern="1200" cap="none" spc="0" normalizeH="0" dirty="0" smtClean="0">
                <a:ln>
                  <a:noFill/>
                </a:ln>
                <a:solidFill>
                  <a:schemeClr val="accent6">
                    <a:lumMod val="75000"/>
                  </a:schemeClr>
                </a:solidFill>
                <a:effectLst/>
                <a:uLnTx/>
                <a:uFillTx/>
                <a:latin typeface="+mj-lt"/>
                <a:ea typeface="+mj-ea"/>
                <a:cs typeface="+mj-cs"/>
              </a:rPr>
              <a:t> Year</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baseline="0" noProof="0" dirty="0" smtClean="0">
                <a:solidFill>
                  <a:schemeClr val="accent6">
                    <a:lumMod val="75000"/>
                  </a:schemeClr>
                </a:solidFill>
                <a:latin typeface="+mj-lt"/>
                <a:ea typeface="+mj-ea"/>
                <a:cs typeface="+mj-cs"/>
              </a:rPr>
              <a:t>&lt;</a:t>
            </a:r>
            <a:r>
              <a:rPr lang="en-US" sz="2400" noProof="0" dirty="0" smtClean="0">
                <a:solidFill>
                  <a:schemeClr val="accent6">
                    <a:lumMod val="75000"/>
                  </a:schemeClr>
                </a:solidFill>
                <a:latin typeface="+mj-lt"/>
                <a:ea typeface="+mj-ea"/>
                <a:cs typeface="+mj-cs"/>
              </a:rPr>
              <a:t> 10 Years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strike="noStrike" kern="1200" cap="none" spc="0" normalizeH="0" baseline="0" dirty="0" smtClean="0">
                <a:ln>
                  <a:noFill/>
                </a:ln>
                <a:solidFill>
                  <a:schemeClr val="accent6">
                    <a:lumMod val="75000"/>
                  </a:schemeClr>
                </a:solidFill>
                <a:effectLst/>
                <a:uLnTx/>
                <a:uFillTx/>
                <a:latin typeface="+mj-lt"/>
                <a:ea typeface="+mj-ea"/>
                <a:cs typeface="+mj-cs"/>
              </a:rPr>
              <a:t>Old</a:t>
            </a:r>
            <a:endParaRPr kumimoji="0" lang="en-US" sz="2400" b="0" i="0" strike="noStrike" kern="1200" cap="none" spc="0" normalizeH="0" baseline="0" noProof="0" dirty="0">
              <a:ln>
                <a:noFill/>
              </a:ln>
              <a:solidFill>
                <a:schemeClr val="accent6">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3-Model Concept</a:t>
            </a:r>
            <a:endParaRPr lang="en-US" dirty="0"/>
          </a:p>
        </p:txBody>
      </p:sp>
      <p:sp>
        <p:nvSpPr>
          <p:cNvPr id="3" name="Content Placeholder 2"/>
          <p:cNvSpPr>
            <a:spLocks noGrp="1"/>
          </p:cNvSpPr>
          <p:nvPr>
            <p:ph idx="1"/>
          </p:nvPr>
        </p:nvSpPr>
        <p:spPr/>
        <p:txBody>
          <a:bodyPr/>
          <a:lstStyle/>
          <a:p>
            <a:r>
              <a:rPr lang="en-US" dirty="0" smtClean="0"/>
              <a:t>Current model available</a:t>
            </a:r>
          </a:p>
          <a:p>
            <a:r>
              <a:rPr lang="en-US" dirty="0" smtClean="0"/>
              <a:t>Model under development</a:t>
            </a:r>
          </a:p>
          <a:p>
            <a:r>
              <a:rPr lang="en-US" dirty="0" smtClean="0"/>
              <a:t>Data collection for next model after that</a:t>
            </a:r>
            <a:endParaRPr lang="en-US" dirty="0"/>
          </a:p>
        </p:txBody>
      </p:sp>
      <p:sp>
        <p:nvSpPr>
          <p:cNvPr id="4" name="Rounded Rectangle 3"/>
          <p:cNvSpPr/>
          <p:nvPr/>
        </p:nvSpPr>
        <p:spPr>
          <a:xfrm>
            <a:off x="381000" y="2133600"/>
            <a:ext cx="5791200" cy="685800"/>
          </a:xfrm>
          <a:prstGeom prst="roundRect">
            <a:avLst/>
          </a:prstGeom>
          <a:noFill/>
          <a:ln w="762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print"/>
          <a:srcRect/>
          <a:stretch>
            <a:fillRect/>
          </a:stretch>
        </p:blipFill>
        <p:spPr bwMode="auto">
          <a:xfrm>
            <a:off x="304800" y="1219200"/>
            <a:ext cx="4200144" cy="3966803"/>
          </a:xfrm>
          <a:prstGeom prst="rect">
            <a:avLst/>
          </a:prstGeom>
          <a:noFill/>
          <a:ln w="9525">
            <a:noFill/>
            <a:miter lim="800000"/>
            <a:headEnd/>
            <a:tailEnd/>
          </a:ln>
          <a:effectLst/>
        </p:spPr>
      </p:pic>
      <p:sp>
        <p:nvSpPr>
          <p:cNvPr id="2" name="Title 1"/>
          <p:cNvSpPr>
            <a:spLocks noGrp="1"/>
          </p:cNvSpPr>
          <p:nvPr>
            <p:ph type="title"/>
          </p:nvPr>
        </p:nvSpPr>
        <p:spPr/>
        <p:txBody>
          <a:bodyPr>
            <a:normAutofit/>
          </a:bodyPr>
          <a:lstStyle/>
          <a:p>
            <a:r>
              <a:rPr lang="en-US" dirty="0" smtClean="0"/>
              <a:t>Calibration of New Model</a:t>
            </a:r>
            <a:endParaRPr lang="en-US" dirty="0"/>
          </a:p>
        </p:txBody>
      </p:sp>
      <p:sp>
        <p:nvSpPr>
          <p:cNvPr id="26" name="Right Arrow 25"/>
          <p:cNvSpPr/>
          <p:nvPr/>
        </p:nvSpPr>
        <p:spPr>
          <a:xfrm>
            <a:off x="3994856" y="3129248"/>
            <a:ext cx="1363743" cy="1636491"/>
          </a:xfrm>
          <a:prstGeom prst="rightArrow">
            <a:avLst/>
          </a:prstGeom>
          <a:solidFill>
            <a:srgbClr val="FFFF00"/>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2D2D19"/>
                </a:solidFill>
              </a:rPr>
              <a:t>Apply</a:t>
            </a:r>
            <a:endParaRPr lang="en-US" sz="2600" b="1" dirty="0">
              <a:solidFill>
                <a:srgbClr val="2D2D19"/>
              </a:solidFill>
            </a:endParaRPr>
          </a:p>
        </p:txBody>
      </p:sp>
      <p:pic>
        <p:nvPicPr>
          <p:cNvPr id="30" name="Picture 29" descr="Forecast Year Model CONE.png"/>
          <p:cNvPicPr>
            <a:picLocks noChangeAspect="1"/>
          </p:cNvPicPr>
          <p:nvPr/>
        </p:nvPicPr>
        <p:blipFill>
          <a:blip r:embed="rId4" cstate="print"/>
          <a:stretch>
            <a:fillRect/>
          </a:stretch>
        </p:blipFill>
        <p:spPr>
          <a:xfrm>
            <a:off x="5244260" y="1299046"/>
            <a:ext cx="2841825" cy="3739442"/>
          </a:xfrm>
          <a:prstGeom prst="rect">
            <a:avLst/>
          </a:prstGeom>
        </p:spPr>
      </p:pic>
      <p:sp>
        <p:nvSpPr>
          <p:cNvPr id="7" name="Title 1"/>
          <p:cNvSpPr txBox="1">
            <a:spLocks/>
          </p:cNvSpPr>
          <p:nvPr/>
        </p:nvSpPr>
        <p:spPr>
          <a:xfrm>
            <a:off x="1266389" y="4858174"/>
            <a:ext cx="31532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dirty="0" smtClean="0">
                <a:ln>
                  <a:noFill/>
                </a:ln>
                <a:solidFill>
                  <a:schemeClr val="bg1"/>
                </a:solidFill>
                <a:effectLst/>
                <a:uLnTx/>
                <a:uFillTx/>
                <a:latin typeface="+mj-lt"/>
                <a:ea typeface="+mj-ea"/>
                <a:cs typeface="+mj-cs"/>
              </a:rPr>
              <a:t>Develop</a:t>
            </a:r>
            <a:r>
              <a:rPr kumimoji="0" lang="en-US" sz="2400" b="0" i="0" u="none" strike="noStrike" kern="1200" cap="none" spc="0" normalizeH="0" baseline="0" noProof="0" dirty="0" smtClean="0">
                <a:ln>
                  <a:noFill/>
                </a:ln>
                <a:solidFill>
                  <a:schemeClr val="bg1"/>
                </a:solidFill>
                <a:effectLst/>
                <a:uLnTx/>
                <a:uFillTx/>
                <a:latin typeface="+mj-lt"/>
                <a:ea typeface="+mj-ea"/>
                <a:cs typeface="+mj-cs"/>
              </a:rPr>
              <a:t> a Model. Th</a:t>
            </a:r>
            <a:r>
              <a:rPr kumimoji="0" lang="en-US" sz="2400" b="0" i="0" u="none" strike="noStrike" kern="1200" cap="none" spc="0" normalizeH="0" noProof="0" dirty="0" smtClean="0">
                <a:ln>
                  <a:noFill/>
                </a:ln>
                <a:solidFill>
                  <a:schemeClr val="bg1"/>
                </a:solidFill>
                <a:effectLst/>
                <a:uLnTx/>
                <a:uFillTx/>
                <a:latin typeface="+mj-lt"/>
                <a:ea typeface="+mj-ea"/>
                <a:cs typeface="+mj-cs"/>
              </a:rPr>
              <a:t>en:</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9" name="Title 1"/>
          <p:cNvSpPr txBox="1">
            <a:spLocks/>
          </p:cNvSpPr>
          <p:nvPr/>
        </p:nvSpPr>
        <p:spPr>
          <a:xfrm>
            <a:off x="4923989" y="5202934"/>
            <a:ext cx="3762811" cy="1085426"/>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noProof="0" dirty="0" smtClean="0">
                <a:ln>
                  <a:noFill/>
                </a:ln>
                <a:solidFill>
                  <a:schemeClr val="bg1"/>
                </a:solidFill>
                <a:effectLst/>
                <a:uLnTx/>
                <a:uFillTx/>
                <a:latin typeface="+mj-lt"/>
                <a:ea typeface="+mj-ea"/>
                <a:cs typeface="+mj-cs"/>
              </a:rPr>
              <a:t>Apply</a:t>
            </a:r>
            <a:r>
              <a:rPr kumimoji="0" lang="en-US" sz="2400" b="0" i="0" u="none" strike="noStrike" kern="1200" cap="none" spc="0" normalizeH="0" noProof="0" dirty="0" smtClean="0">
                <a:ln>
                  <a:noFill/>
                </a:ln>
                <a:solidFill>
                  <a:schemeClr val="bg1"/>
                </a:solidFill>
                <a:effectLst/>
                <a:uLnTx/>
                <a:uFillTx/>
                <a:latin typeface="+mj-lt"/>
                <a:ea typeface="+mj-ea"/>
                <a:cs typeface="+mj-cs"/>
              </a:rPr>
              <a:t> the Model to a Future Year or Alternative Analysis Scenario</a:t>
            </a:r>
            <a:endParaRPr kumimoji="0" lang="en-US" sz="2400" b="0" i="0" u="none" strike="noStrike" kern="1200" cap="none" spc="0" normalizeH="0" baseline="0" noProof="0" dirty="0">
              <a:ln>
                <a:noFill/>
              </a:ln>
              <a:solidFill>
                <a:schemeClr val="bg1"/>
              </a:solidFill>
              <a:effectLst/>
              <a:uLnTx/>
              <a:uFillTx/>
              <a:latin typeface="+mj-lt"/>
              <a:ea typeface="+mj-ea"/>
              <a:cs typeface="+mj-cs"/>
            </a:endParaRPr>
          </a:p>
        </p:txBody>
      </p:sp>
      <p:sp>
        <p:nvSpPr>
          <p:cNvPr id="12" name="TextBox 11"/>
          <p:cNvSpPr txBox="1"/>
          <p:nvPr/>
        </p:nvSpPr>
        <p:spPr>
          <a:xfrm>
            <a:off x="2133600" y="4876800"/>
            <a:ext cx="1524000" cy="523220"/>
          </a:xfrm>
          <a:prstGeom prst="rect">
            <a:avLst/>
          </a:prstGeom>
        </p:spPr>
        <p:txBody>
          <a:bodyPr wrap="square" rtlCol="0" anchor="t">
            <a:spAutoFit/>
          </a:bodyPr>
          <a:lstStyle/>
          <a:p>
            <a:pPr>
              <a:spcBef>
                <a:spcPct val="0"/>
              </a:spcBef>
            </a:pPr>
            <a:r>
              <a:rPr lang="en-US" sz="2800" dirty="0" smtClean="0">
                <a:solidFill>
                  <a:schemeClr val="accent6">
                    <a:lumMod val="75000"/>
                  </a:schemeClr>
                </a:solidFill>
                <a:latin typeface="Arial" pitchFamily="34" charset="0"/>
                <a:ea typeface="+mj-ea"/>
                <a:cs typeface="Arial" pitchFamily="34" charset="0"/>
              </a:rPr>
              <a:t>New</a:t>
            </a:r>
            <a:endPar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
        <p:nvSpPr>
          <p:cNvPr id="13" name="TextBox 12"/>
          <p:cNvSpPr txBox="1"/>
          <p:nvPr/>
        </p:nvSpPr>
        <p:spPr>
          <a:xfrm>
            <a:off x="2438400" y="5410200"/>
            <a:ext cx="1524000" cy="523220"/>
          </a:xfrm>
          <a:prstGeom prst="rect">
            <a:avLst/>
          </a:prstGeom>
        </p:spPr>
        <p:txBody>
          <a:bodyPr wrap="square" rtlCol="0" anchor="t">
            <a:spAutoFit/>
          </a:bodyPr>
          <a:lstStyle/>
          <a:p>
            <a:pPr>
              <a:spcBef>
                <a:spcPct val="0"/>
              </a:spcBef>
            </a:pPr>
            <a:r>
              <a:rPr lang="en-US" sz="2800" dirty="0" smtClean="0">
                <a:solidFill>
                  <a:schemeClr val="accent6">
                    <a:lumMod val="75000"/>
                  </a:schemeClr>
                </a:solidFill>
                <a:latin typeface="Arial" pitchFamily="34" charset="0"/>
                <a:ea typeface="+mj-ea"/>
                <a:cs typeface="Arial" pitchFamily="34" charset="0"/>
              </a:rPr>
              <a:t>^</a:t>
            </a:r>
            <a:endParaRPr kumimoji="0" lang="en-US" sz="2800" b="0" i="0" u="none" strike="noStrike" kern="1200" cap="none" spc="0" normalizeH="0" baseline="0" noProof="0" dirty="0" smtClean="0">
              <a:ln>
                <a:noFill/>
              </a:ln>
              <a:solidFill>
                <a:schemeClr val="accent6">
                  <a:lumMod val="75000"/>
                </a:schemeClr>
              </a:solidFill>
              <a:effectLst/>
              <a:uLnTx/>
              <a:uFillTx/>
              <a:latin typeface="Arial" pitchFamily="34" charset="0"/>
              <a:ea typeface="+mj-ea"/>
              <a:cs typeface="Arial" pitchFamily="34" charset="0"/>
            </a:endParaRPr>
          </a:p>
        </p:txBody>
      </p:sp>
      <p:sp>
        <p:nvSpPr>
          <p:cNvPr id="14" name="Left-Right Arrow 13"/>
          <p:cNvSpPr/>
          <p:nvPr/>
        </p:nvSpPr>
        <p:spPr>
          <a:xfrm>
            <a:off x="1447800" y="4419600"/>
            <a:ext cx="762000" cy="432743"/>
          </a:xfrm>
          <a:prstGeom prst="leftRightArrow">
            <a:avLst/>
          </a:prstGeom>
          <a:solidFill>
            <a:srgbClr val="00B050"/>
          </a:solidFill>
          <a:ln>
            <a:noFill/>
          </a:ln>
          <a:scene3d>
            <a:camera prst="orthographicFront"/>
            <a:lightRig rig="threePt" dir="t"/>
          </a:scene3d>
          <a:sp3d>
            <a:bevelT w="1270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r>
              <a:rPr lang="en-US" dirty="0" smtClean="0"/>
              <a:t>From Lesson 1: </a:t>
            </a:r>
            <a:r>
              <a:rPr lang="en-US" dirty="0"/>
              <a:t>T</a:t>
            </a:r>
            <a:r>
              <a:rPr lang="en-US" dirty="0" smtClean="0"/>
              <a:t>he Texas Package Is a Trip-Based Model, Generally 3 Steps</a:t>
            </a:r>
            <a:endParaRPr lang="en-US" dirty="0"/>
          </a:p>
        </p:txBody>
      </p:sp>
      <p:grpSp>
        <p:nvGrpSpPr>
          <p:cNvPr id="3" name="Group 2"/>
          <p:cNvGrpSpPr/>
          <p:nvPr/>
        </p:nvGrpSpPr>
        <p:grpSpPr>
          <a:xfrm>
            <a:off x="638175" y="1752600"/>
            <a:ext cx="7896225" cy="4354077"/>
            <a:chOff x="257175" y="1752600"/>
            <a:chExt cx="8429625" cy="4648200"/>
          </a:xfrm>
        </p:grpSpPr>
        <p:sp>
          <p:nvSpPr>
            <p:cNvPr id="10" name="Rectangle 9"/>
            <p:cNvSpPr/>
            <p:nvPr/>
          </p:nvSpPr>
          <p:spPr>
            <a:xfrm>
              <a:off x="1576388" y="4014312"/>
              <a:ext cx="1828800" cy="954107"/>
            </a:xfrm>
            <a:prstGeom prst="rect">
              <a:avLst/>
            </a:prstGeom>
          </p:spPr>
          <p:txBody>
            <a:bodyPr wrap="square">
              <a:spAutoFit/>
            </a:bodyPr>
            <a:lstStyle/>
            <a:p>
              <a:pPr algn="ctr"/>
              <a:r>
                <a:rPr lang="en-US" sz="2800" b="1" dirty="0" smtClean="0">
                  <a:solidFill>
                    <a:schemeClr val="bg1"/>
                  </a:solidFill>
                </a:rPr>
                <a:t>Computer Model</a:t>
              </a:r>
              <a:endParaRPr lang="en-US" sz="2800" b="1" dirty="0">
                <a:solidFill>
                  <a:schemeClr val="bg1"/>
                </a:solidFill>
              </a:endParaRPr>
            </a:p>
          </p:txBody>
        </p:sp>
        <p:sp>
          <p:nvSpPr>
            <p:cNvPr id="11" name="Oval 10"/>
            <p:cNvSpPr/>
            <p:nvPr/>
          </p:nvSpPr>
          <p:spPr>
            <a:xfrm>
              <a:off x="426291" y="2392918"/>
              <a:ext cx="4116228" cy="142951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12" name="Shape 11"/>
            <p:cNvSpPr/>
            <p:nvPr/>
          </p:nvSpPr>
          <p:spPr>
            <a:xfrm>
              <a:off x="257175" y="2217420"/>
              <a:ext cx="4467225" cy="3573780"/>
            </a:xfrm>
            <a:prstGeom prst="funnel">
              <a:avLst/>
            </a:prstGeom>
            <a:ln>
              <a:solidFill>
                <a:srgbClr val="2D2D19"/>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4" name="Group 34"/>
            <p:cNvGrpSpPr/>
            <p:nvPr/>
          </p:nvGrpSpPr>
          <p:grpSpPr>
            <a:xfrm>
              <a:off x="5181600" y="1752600"/>
              <a:ext cx="3505200" cy="4648200"/>
              <a:chOff x="4648200" y="1143000"/>
              <a:chExt cx="3505200" cy="4648200"/>
            </a:xfrm>
          </p:grpSpPr>
          <p:sp>
            <p:nvSpPr>
              <p:cNvPr id="9" name="Rectangle 8"/>
              <p:cNvSpPr/>
              <p:nvPr/>
            </p:nvSpPr>
            <p:spPr>
              <a:xfrm>
                <a:off x="4648200" y="1143000"/>
                <a:ext cx="3505200" cy="990600"/>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Generation</a:t>
                </a:r>
                <a:br>
                  <a:rPr lang="en-US" sz="2800" b="1" dirty="0" smtClean="0">
                    <a:solidFill>
                      <a:schemeClr val="tx1"/>
                    </a:solidFill>
                  </a:rPr>
                </a:br>
                <a:r>
                  <a:rPr lang="en-US" sz="2800" b="1" dirty="0" smtClean="0">
                    <a:solidFill>
                      <a:schemeClr val="tx1"/>
                    </a:solidFill>
                  </a:rPr>
                  <a:t>(TRIPCAL5)</a:t>
                </a:r>
                <a:endParaRPr lang="en-US" sz="2800" b="1" dirty="0">
                  <a:solidFill>
                    <a:schemeClr val="tx1"/>
                  </a:solidFill>
                </a:endParaRPr>
              </a:p>
            </p:txBody>
          </p:sp>
          <p:sp>
            <p:nvSpPr>
              <p:cNvPr id="13" name="Down Arrow 12"/>
              <p:cNvSpPr/>
              <p:nvPr/>
            </p:nvSpPr>
            <p:spPr>
              <a:xfrm>
                <a:off x="6096000" y="2286000"/>
                <a:ext cx="762000" cy="533400"/>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648200" y="2971800"/>
                <a:ext cx="3505200" cy="990600"/>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Trip Distribution</a:t>
                </a:r>
                <a:br>
                  <a:rPr lang="en-US" sz="2800" b="1" dirty="0" smtClean="0">
                    <a:solidFill>
                      <a:schemeClr val="tx1"/>
                    </a:solidFill>
                  </a:rPr>
                </a:br>
                <a:r>
                  <a:rPr lang="en-US" sz="2800" b="1" dirty="0" smtClean="0">
                    <a:solidFill>
                      <a:schemeClr val="tx1"/>
                    </a:solidFill>
                  </a:rPr>
                  <a:t>(ATOM2)</a:t>
                </a:r>
                <a:endParaRPr lang="en-US" sz="2800" b="1" dirty="0">
                  <a:solidFill>
                    <a:schemeClr val="tx1"/>
                  </a:solidFill>
                </a:endParaRPr>
              </a:p>
            </p:txBody>
          </p:sp>
          <p:sp>
            <p:nvSpPr>
              <p:cNvPr id="15" name="Down Arrow 14"/>
              <p:cNvSpPr/>
              <p:nvPr/>
            </p:nvSpPr>
            <p:spPr>
              <a:xfrm>
                <a:off x="6096000" y="4114800"/>
                <a:ext cx="762000" cy="533400"/>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4648200" y="4800600"/>
                <a:ext cx="3505200" cy="990600"/>
              </a:xfrm>
              <a:prstGeom prst="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Highway</a:t>
                </a:r>
                <a:br>
                  <a:rPr lang="en-US" sz="2800" b="1" dirty="0" smtClean="0">
                    <a:solidFill>
                      <a:schemeClr val="tx1"/>
                    </a:solidFill>
                  </a:rPr>
                </a:br>
                <a:r>
                  <a:rPr lang="en-US" sz="2800" b="1" dirty="0" smtClean="0">
                    <a:solidFill>
                      <a:schemeClr val="tx1"/>
                    </a:solidFill>
                  </a:rPr>
                  <a:t>Assignment</a:t>
                </a:r>
                <a:endParaRPr lang="en-US" sz="2800" b="1" dirty="0">
                  <a:solidFill>
                    <a:schemeClr val="tx1"/>
                  </a:solidFill>
                </a:endParaRPr>
              </a:p>
            </p:txBody>
          </p:sp>
        </p:grpSp>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12192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503584"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100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105401"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729252" y="2057400"/>
            <a:ext cx="0" cy="2505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New Model Development Schedule</a:t>
            </a:r>
            <a:endParaRPr lang="en-US" dirty="0"/>
          </a:p>
        </p:txBody>
      </p:sp>
      <p:sp>
        <p:nvSpPr>
          <p:cNvPr id="5" name="Flowchart: Alternate Process 4"/>
          <p:cNvSpPr/>
          <p:nvPr/>
        </p:nvSpPr>
        <p:spPr>
          <a:xfrm>
            <a:off x="1219200" y="322032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6" name="Flowchart: Alternate Process 5"/>
          <p:cNvSpPr/>
          <p:nvPr/>
        </p:nvSpPr>
        <p:spPr>
          <a:xfrm>
            <a:off x="2521527" y="3475457"/>
            <a:ext cx="1281978" cy="226786"/>
          </a:xfrm>
          <a:prstGeom prst="flowChartAlternateProcess">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8" name="Flowchart: Alternate Process 7"/>
          <p:cNvSpPr/>
          <p:nvPr/>
        </p:nvSpPr>
        <p:spPr>
          <a:xfrm>
            <a:off x="3823422" y="3730591"/>
            <a:ext cx="1281978" cy="226786"/>
          </a:xfrm>
          <a:prstGeom prst="flowChartAlternateProcess">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shade val="50000"/>
            </a:schemeClr>
          </a:lnRef>
          <a:fillRef idx="1">
            <a:schemeClr val="accent5"/>
          </a:fillRef>
          <a:effectRef idx="0">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18" name="TextBox 17"/>
          <p:cNvSpPr txBox="1"/>
          <p:nvPr/>
        </p:nvSpPr>
        <p:spPr>
          <a:xfrm>
            <a:off x="1322195"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
        <p:nvSpPr>
          <p:cNvPr id="19" name="TextBox 18"/>
          <p:cNvSpPr txBox="1"/>
          <p:nvPr/>
        </p:nvSpPr>
        <p:spPr>
          <a:xfrm>
            <a:off x="2590801" y="2570480"/>
            <a:ext cx="1143000" cy="923330"/>
          </a:xfrm>
          <a:prstGeom prst="rect">
            <a:avLst/>
          </a:prstGeom>
          <a:noFill/>
        </p:spPr>
        <p:txBody>
          <a:bodyPr wrap="square" rtlCol="0">
            <a:spAutoFit/>
          </a:bodyPr>
          <a:lstStyle/>
          <a:p>
            <a:pPr algn="ctr"/>
            <a:r>
              <a:rPr lang="en-US" dirty="0" smtClean="0">
                <a:solidFill>
                  <a:schemeClr val="bg1"/>
                </a:solidFill>
              </a:rPr>
              <a:t>Process</a:t>
            </a:r>
            <a:br>
              <a:rPr lang="en-US" dirty="0" smtClean="0">
                <a:solidFill>
                  <a:schemeClr val="bg1"/>
                </a:solidFill>
              </a:rPr>
            </a:br>
            <a:r>
              <a:rPr lang="en-US" dirty="0" smtClean="0">
                <a:solidFill>
                  <a:schemeClr val="bg1"/>
                </a:solidFill>
              </a:rPr>
              <a:t>Counts &amp; Surveys</a:t>
            </a:r>
            <a:endParaRPr lang="en-US" dirty="0">
              <a:solidFill>
                <a:schemeClr val="bg1"/>
              </a:solidFill>
            </a:endParaRPr>
          </a:p>
        </p:txBody>
      </p:sp>
      <p:sp>
        <p:nvSpPr>
          <p:cNvPr id="20" name="TextBox 19"/>
          <p:cNvSpPr txBox="1"/>
          <p:nvPr/>
        </p:nvSpPr>
        <p:spPr>
          <a:xfrm>
            <a:off x="3886201" y="2799080"/>
            <a:ext cx="1143000" cy="923330"/>
          </a:xfrm>
          <a:prstGeom prst="rect">
            <a:avLst/>
          </a:prstGeom>
          <a:noFill/>
        </p:spPr>
        <p:txBody>
          <a:bodyPr wrap="square" rtlCol="0">
            <a:spAutoFit/>
          </a:bodyPr>
          <a:lstStyle/>
          <a:p>
            <a:pPr algn="ctr"/>
            <a:r>
              <a:rPr lang="en-US" dirty="0" smtClean="0">
                <a:solidFill>
                  <a:schemeClr val="bg1"/>
                </a:solidFill>
              </a:rPr>
              <a:t>Develop</a:t>
            </a:r>
            <a:br>
              <a:rPr lang="en-US" dirty="0" smtClean="0">
                <a:solidFill>
                  <a:schemeClr val="bg1"/>
                </a:solidFill>
              </a:rPr>
            </a:br>
            <a:r>
              <a:rPr lang="en-US" dirty="0" smtClean="0">
                <a:solidFill>
                  <a:schemeClr val="bg1"/>
                </a:solidFill>
              </a:rPr>
              <a:t>Model Inputs</a:t>
            </a:r>
            <a:endParaRPr lang="en-US" dirty="0">
              <a:solidFill>
                <a:schemeClr val="bg1"/>
              </a:solidFill>
            </a:endParaRPr>
          </a:p>
        </p:txBody>
      </p:sp>
      <p:sp>
        <p:nvSpPr>
          <p:cNvPr id="22" name="TextBox 21"/>
          <p:cNvSpPr txBox="1"/>
          <p:nvPr/>
        </p:nvSpPr>
        <p:spPr>
          <a:xfrm>
            <a:off x="6400800" y="3657600"/>
            <a:ext cx="1371600" cy="923330"/>
          </a:xfrm>
          <a:prstGeom prst="rect">
            <a:avLst/>
          </a:prstGeom>
          <a:noFill/>
        </p:spPr>
        <p:txBody>
          <a:bodyPr wrap="square" rtlCol="0">
            <a:spAutoFit/>
          </a:bodyPr>
          <a:lstStyle/>
          <a:p>
            <a:pPr algn="ctr"/>
            <a:r>
              <a:rPr lang="en-US" dirty="0" smtClean="0">
                <a:solidFill>
                  <a:schemeClr val="bg1"/>
                </a:solidFill>
              </a:rPr>
              <a:t>Model Ready for Use</a:t>
            </a:r>
            <a:endParaRPr lang="en-US" dirty="0">
              <a:solidFill>
                <a:schemeClr val="bg1"/>
              </a:solidFill>
            </a:endParaRPr>
          </a:p>
        </p:txBody>
      </p:sp>
      <p:sp>
        <p:nvSpPr>
          <p:cNvPr id="23" name="TextBox 22"/>
          <p:cNvSpPr txBox="1"/>
          <p:nvPr/>
        </p:nvSpPr>
        <p:spPr>
          <a:xfrm>
            <a:off x="609600" y="4876800"/>
            <a:ext cx="7924800" cy="830997"/>
          </a:xfrm>
          <a:prstGeom prst="rect">
            <a:avLst/>
          </a:prstGeom>
          <a:noFill/>
        </p:spPr>
        <p:txBody>
          <a:bodyPr wrap="square" rtlCol="0">
            <a:spAutoFit/>
          </a:bodyPr>
          <a:lstStyle/>
          <a:p>
            <a:r>
              <a:rPr lang="en-US" sz="1600" dirty="0" smtClean="0">
                <a:solidFill>
                  <a:schemeClr val="bg1"/>
                </a:solidFill>
              </a:rPr>
              <a:t>This idealized schedule incorporates </a:t>
            </a:r>
            <a:r>
              <a:rPr lang="en-US" sz="1600" u="sng" dirty="0" smtClean="0">
                <a:solidFill>
                  <a:schemeClr val="bg1"/>
                </a:solidFill>
              </a:rPr>
              <a:t>time for schedule delays</a:t>
            </a:r>
            <a:r>
              <a:rPr lang="en-US" sz="1600" dirty="0" smtClean="0">
                <a:solidFill>
                  <a:schemeClr val="bg1"/>
                </a:solidFill>
              </a:rPr>
              <a:t> and still allows a model to be completed before the next cycle of saturation counts occurs. If the MTP is due for adoption soon after, the cycles align nicely.</a:t>
            </a:r>
            <a:endParaRPr lang="en-US" sz="1600" dirty="0">
              <a:solidFill>
                <a:schemeClr val="bg1"/>
              </a:solidFill>
            </a:endParaRPr>
          </a:p>
        </p:txBody>
      </p:sp>
      <p:sp>
        <p:nvSpPr>
          <p:cNvPr id="29" name="TextBox 28"/>
          <p:cNvSpPr txBox="1"/>
          <p:nvPr/>
        </p:nvSpPr>
        <p:spPr>
          <a:xfrm>
            <a:off x="5105401" y="3018750"/>
            <a:ext cx="1371599" cy="923330"/>
          </a:xfrm>
          <a:prstGeom prst="rect">
            <a:avLst/>
          </a:prstGeom>
          <a:noFill/>
        </p:spPr>
        <p:txBody>
          <a:bodyPr wrap="square" rtlCol="0">
            <a:spAutoFit/>
          </a:bodyPr>
          <a:lstStyle/>
          <a:p>
            <a:pPr algn="ctr"/>
            <a:r>
              <a:rPr lang="en-US" dirty="0" smtClean="0">
                <a:solidFill>
                  <a:schemeClr val="bg1"/>
                </a:solidFill>
              </a:rPr>
              <a:t>Model</a:t>
            </a:r>
            <a:br>
              <a:rPr lang="en-US" dirty="0" smtClean="0">
                <a:solidFill>
                  <a:schemeClr val="bg1"/>
                </a:solidFill>
              </a:rPr>
            </a:br>
            <a:r>
              <a:rPr lang="en-US" dirty="0" smtClean="0">
                <a:solidFill>
                  <a:schemeClr val="bg1"/>
                </a:solidFill>
              </a:rPr>
              <a:t>Calibration/</a:t>
            </a:r>
            <a:br>
              <a:rPr lang="en-US" dirty="0" smtClean="0">
                <a:solidFill>
                  <a:schemeClr val="bg1"/>
                </a:solidFill>
              </a:rPr>
            </a:br>
            <a:r>
              <a:rPr lang="en-US" dirty="0" smtClean="0">
                <a:solidFill>
                  <a:schemeClr val="bg1"/>
                </a:solidFill>
              </a:rPr>
              <a:t>Validation</a:t>
            </a:r>
            <a:endParaRPr lang="en-US" dirty="0">
              <a:solidFill>
                <a:schemeClr val="bg1"/>
              </a:solidFill>
            </a:endParaRPr>
          </a:p>
        </p:txBody>
      </p:sp>
      <p:sp>
        <p:nvSpPr>
          <p:cNvPr id="31" name="TextBox 30"/>
          <p:cNvSpPr txBox="1"/>
          <p:nvPr/>
        </p:nvSpPr>
        <p:spPr>
          <a:xfrm>
            <a:off x="1676400" y="1524000"/>
            <a:ext cx="7620000" cy="646331"/>
          </a:xfrm>
          <a:prstGeom prst="rect">
            <a:avLst/>
          </a:prstGeom>
          <a:noFill/>
        </p:spPr>
        <p:txBody>
          <a:bodyPr wrap="square" rtlCol="0">
            <a:spAutoFit/>
          </a:bodyPr>
          <a:lstStyle/>
          <a:p>
            <a:r>
              <a:rPr lang="en-US" sz="3600" dirty="0" smtClean="0">
                <a:solidFill>
                  <a:schemeClr val="bg1"/>
                </a:solidFill>
              </a:rPr>
              <a:t>1          2           3           4           5         1</a:t>
            </a:r>
            <a:endParaRPr lang="en-US" sz="3600" dirty="0">
              <a:solidFill>
                <a:schemeClr val="bg1"/>
              </a:solidFill>
            </a:endParaRPr>
          </a:p>
        </p:txBody>
      </p:sp>
      <p:sp>
        <p:nvSpPr>
          <p:cNvPr id="32" name="TextBox 31"/>
          <p:cNvSpPr txBox="1"/>
          <p:nvPr/>
        </p:nvSpPr>
        <p:spPr>
          <a:xfrm>
            <a:off x="152400" y="1610380"/>
            <a:ext cx="1066800" cy="523220"/>
          </a:xfrm>
          <a:prstGeom prst="rect">
            <a:avLst/>
          </a:prstGeom>
          <a:noFill/>
        </p:spPr>
        <p:txBody>
          <a:bodyPr wrap="square" rtlCol="0">
            <a:spAutoFit/>
          </a:bodyPr>
          <a:lstStyle/>
          <a:p>
            <a:r>
              <a:rPr lang="en-US" dirty="0" smtClean="0">
                <a:solidFill>
                  <a:schemeClr val="bg1"/>
                </a:solidFill>
              </a:rPr>
              <a:t>    </a:t>
            </a:r>
            <a:r>
              <a:rPr lang="en-US" sz="2800" dirty="0" smtClean="0">
                <a:solidFill>
                  <a:schemeClr val="bg1"/>
                </a:solidFill>
              </a:rPr>
              <a:t>Year</a:t>
            </a:r>
            <a:endParaRPr lang="en-US" sz="2800" dirty="0">
              <a:solidFill>
                <a:schemeClr val="bg1"/>
              </a:solidFill>
            </a:endParaRPr>
          </a:p>
        </p:txBody>
      </p:sp>
      <p:cxnSp>
        <p:nvCxnSpPr>
          <p:cNvPr id="34" name="Straight Connector 33"/>
          <p:cNvCxnSpPr/>
          <p:nvPr/>
        </p:nvCxnSpPr>
        <p:spPr>
          <a:xfrm>
            <a:off x="6431280" y="2057400"/>
            <a:ext cx="0" cy="24942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lowchart: Alternate Process 6"/>
          <p:cNvSpPr/>
          <p:nvPr/>
        </p:nvSpPr>
        <p:spPr>
          <a:xfrm>
            <a:off x="5126181" y="4038600"/>
            <a:ext cx="1350819" cy="208280"/>
          </a:xfrm>
          <a:prstGeom prst="flowChartAlternateProcess">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3" name="Flowchart: Alternate Process 32"/>
          <p:cNvSpPr/>
          <p:nvPr/>
        </p:nvSpPr>
        <p:spPr>
          <a:xfrm>
            <a:off x="7726680" y="3206353"/>
            <a:ext cx="1281978" cy="226786"/>
          </a:xfrm>
          <a:prstGeom prst="flowChartAlternateProcess">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sp>
        <p:nvSpPr>
          <p:cNvPr id="36" name="TextBox 35"/>
          <p:cNvSpPr txBox="1"/>
          <p:nvPr/>
        </p:nvSpPr>
        <p:spPr>
          <a:xfrm>
            <a:off x="7772400" y="3429000"/>
            <a:ext cx="1219199" cy="646331"/>
          </a:xfrm>
          <a:prstGeom prst="rect">
            <a:avLst/>
          </a:prstGeom>
          <a:noFill/>
        </p:spPr>
        <p:txBody>
          <a:bodyPr wrap="square" rtlCol="0">
            <a:spAutoFit/>
          </a:bodyPr>
          <a:lstStyle/>
          <a:p>
            <a:pPr algn="ctr"/>
            <a:r>
              <a:rPr lang="en-US" dirty="0" smtClean="0">
                <a:solidFill>
                  <a:schemeClr val="bg1"/>
                </a:solidFill>
              </a:rPr>
              <a:t> (for Next Model)</a:t>
            </a:r>
            <a:endParaRPr lang="en-US" dirty="0">
              <a:solidFill>
                <a:schemeClr val="bg1"/>
              </a:solidFill>
            </a:endParaRPr>
          </a:p>
        </p:txBody>
      </p:sp>
      <p:sp>
        <p:nvSpPr>
          <p:cNvPr id="37" name="Title 1"/>
          <p:cNvSpPr txBox="1">
            <a:spLocks/>
          </p:cNvSpPr>
          <p:nvPr/>
        </p:nvSpPr>
        <p:spPr>
          <a:xfrm>
            <a:off x="457200" y="7620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(All MPOs are on a 5-Year Count Cycle)</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p:nvSpPr>
          <p:cNvPr id="25" name="TextBox 24"/>
          <p:cNvSpPr txBox="1"/>
          <p:nvPr/>
        </p:nvSpPr>
        <p:spPr>
          <a:xfrm>
            <a:off x="7848600" y="2514600"/>
            <a:ext cx="1116205" cy="646331"/>
          </a:xfrm>
          <a:prstGeom prst="rect">
            <a:avLst/>
          </a:prstGeom>
          <a:noFill/>
        </p:spPr>
        <p:txBody>
          <a:bodyPr wrap="square" rtlCol="0">
            <a:spAutoFit/>
          </a:bodyPr>
          <a:lstStyle/>
          <a:p>
            <a:pPr algn="ctr"/>
            <a:r>
              <a:rPr lang="en-US" dirty="0" smtClean="0">
                <a:solidFill>
                  <a:schemeClr val="bg1"/>
                </a:solidFill>
              </a:rPr>
              <a:t>Data Collection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1000"/>
                                        <p:tgtEl>
                                          <p:spTgt spid="1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1000"/>
                                        <p:tgtEl>
                                          <p:spTgt spid="2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1000"/>
                                        <p:tgtEl>
                                          <p:spTgt spid="2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1000"/>
                                        <p:tgtEl>
                                          <p:spTgt spid="22"/>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8" grpId="0"/>
      <p:bldP spid="19" grpId="0"/>
      <p:bldP spid="20" grpId="0"/>
      <p:bldP spid="22" grpId="0"/>
      <p:bldP spid="29" grpId="0"/>
      <p:bldP spid="7" grpId="0" animBg="1"/>
      <p:bldP spid="33" grpId="0" animBg="1"/>
      <p:bldP spid="36" grpId="0"/>
      <p:bldP spid="2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chor="ctr"/>
      <a:lstStyle>
        <a:defPPr marL="0" marR="0" indent="0" algn="l" defTabSz="914400" rtl="0" eaLnBrk="1" fontAlgn="auto" latinLnBrk="0" hangingPunct="1">
          <a:lnSpc>
            <a:spcPct val="100000"/>
          </a:lnSpc>
          <a:spcBef>
            <a:spcPct val="0"/>
          </a:spcBef>
          <a:spcAft>
            <a:spcPts val="0"/>
          </a:spcAft>
          <a:buClrTx/>
          <a:buSzTx/>
          <a:buFontTx/>
          <a:buNone/>
          <a:tabLst/>
          <a:defRPr kumimoji="0" sz="4400" b="0" i="0" u="none" strike="noStrike" kern="1200" cap="none" spc="0" normalizeH="0" baseline="0" noProof="0" dirty="0" smtClean="0">
            <a:ln>
              <a:noFill/>
            </a:ln>
            <a:solidFill>
              <a:schemeClr val="bg1"/>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21866</TotalTime>
  <Words>6664</Words>
  <Application>Microsoft Office PowerPoint</Application>
  <PresentationFormat>On-screen Show (4:3)</PresentationFormat>
  <Paragraphs>1761</Paragraphs>
  <Slides>300</Slides>
  <Notes>299</Notes>
  <HiddenSlides>0</HiddenSlides>
  <MMClips>0</MMClips>
  <ScaleCrop>false</ScaleCrop>
  <HeadingPairs>
    <vt:vector size="4" baseType="variant">
      <vt:variant>
        <vt:lpstr>Theme</vt:lpstr>
      </vt:variant>
      <vt:variant>
        <vt:i4>1</vt:i4>
      </vt:variant>
      <vt:variant>
        <vt:lpstr>Slide Titles</vt:lpstr>
      </vt:variant>
      <vt:variant>
        <vt:i4>300</vt:i4>
      </vt:variant>
    </vt:vector>
  </HeadingPairs>
  <TitlesOfParts>
    <vt:vector size="301" baseType="lpstr">
      <vt:lpstr>Office Theme</vt:lpstr>
      <vt:lpstr>Managing the TDM Development Process</vt:lpstr>
      <vt:lpstr>Introductions</vt:lpstr>
      <vt:lpstr>What Is an MPO? TMA?</vt:lpstr>
      <vt:lpstr>PowerPoint Presentation</vt:lpstr>
      <vt:lpstr>Texas Is Not Alone: Types of MPOs</vt:lpstr>
      <vt:lpstr>Modeling Approach: Large MPOs</vt:lpstr>
      <vt:lpstr>Modeling Approach: Medium MPOs</vt:lpstr>
      <vt:lpstr>Modeling Approach: Small MPOs</vt:lpstr>
      <vt:lpstr>MPOs’ General Issues with Models</vt:lpstr>
      <vt:lpstr>PowerPoint Presentation</vt:lpstr>
      <vt:lpstr>Course Premise</vt:lpstr>
      <vt:lpstr>Learning Objectives</vt:lpstr>
      <vt:lpstr>Lessons &amp; Course Materials</vt:lpstr>
      <vt:lpstr>Course Agenda</vt:lpstr>
      <vt:lpstr>Questions?</vt:lpstr>
      <vt:lpstr>Lesson        Learning Objectives</vt:lpstr>
      <vt:lpstr>Why Do Travel Modeling?</vt:lpstr>
      <vt:lpstr>Who Does Travel Modeling?</vt:lpstr>
      <vt:lpstr>PowerPoint Presentation</vt:lpstr>
      <vt:lpstr>We know what traffic is today. What will it be like in 10-, 20-, 30-years? </vt:lpstr>
      <vt:lpstr>What if Local Area Develops?</vt:lpstr>
      <vt:lpstr>How Will Traffic Change across Network with a Demographic Change?</vt:lpstr>
      <vt:lpstr>Or, What Happens in Response to a Capacity Addition or Improvement?</vt:lpstr>
      <vt:lpstr>Or, How Do We Compare Projects?</vt:lpstr>
      <vt:lpstr>Model Concept</vt:lpstr>
      <vt:lpstr>Model Concept</vt:lpstr>
      <vt:lpstr>“Develop” versus “Apply”</vt:lpstr>
      <vt:lpstr>Travel Demand Model (TDM) =  Texas Package</vt:lpstr>
      <vt:lpstr>The Texas Package Is a Trip-Based Model, Generally 3 Steps</vt:lpstr>
      <vt:lpstr>A 4-Step Model Includes Mode Choice</vt:lpstr>
      <vt:lpstr>Typical Performance Measures from Texas Package</vt:lpstr>
      <vt:lpstr>Other Performance Measures from Texas Package</vt:lpstr>
      <vt:lpstr>Other Texas Package Approaches for Specific Analysis Needs</vt:lpstr>
      <vt:lpstr>MTP Applications</vt:lpstr>
      <vt:lpstr>Other Applications</vt:lpstr>
      <vt:lpstr>Other Applications</vt:lpstr>
      <vt:lpstr>Model Limitations</vt:lpstr>
      <vt:lpstr>Micro-level Analysis?   NO</vt:lpstr>
      <vt:lpstr>Texas Package Applications</vt:lpstr>
      <vt:lpstr>Lesson        Learning Objectives</vt:lpstr>
      <vt:lpstr>Course Agenda</vt:lpstr>
      <vt:lpstr>Lesson        Learning Objectives</vt:lpstr>
      <vt:lpstr>PowerPoint Presentation</vt:lpstr>
      <vt:lpstr>What Is an MPO? TMA?</vt:lpstr>
      <vt:lpstr>Planning Process</vt:lpstr>
      <vt:lpstr>Five Core MPO Functions*</vt:lpstr>
      <vt:lpstr>MTPs in Statewide Planning Context</vt:lpstr>
      <vt:lpstr>Metropolitan Transportation Plan</vt:lpstr>
      <vt:lpstr>Transportation Improvement Program</vt:lpstr>
      <vt:lpstr>TIP Must Be Consistent with MTP</vt:lpstr>
      <vt:lpstr>TIP Amendment Triggers (Exhibit)</vt:lpstr>
      <vt:lpstr>PowerPoint Presentation</vt:lpstr>
      <vt:lpstr>Air Quality Conformity</vt:lpstr>
      <vt:lpstr>Unified Planning Work Program (UPWP)</vt:lpstr>
      <vt:lpstr>Certification Review (Activity &amp; Exhibit)</vt:lpstr>
      <vt:lpstr>PowerPoint Presentation</vt:lpstr>
      <vt:lpstr>MAP-21</vt:lpstr>
      <vt:lpstr>Performance-Based Planning (PBP)</vt:lpstr>
      <vt:lpstr>PowerPoint Presentation</vt:lpstr>
      <vt:lpstr>Why Do Travel Modeling?</vt:lpstr>
      <vt:lpstr>When Is a Model Required for MTP?</vt:lpstr>
      <vt:lpstr>PowerPoint Presentation</vt:lpstr>
      <vt:lpstr>What Kind of Update?</vt:lpstr>
      <vt:lpstr>When Is a Model Update Necessary?</vt:lpstr>
      <vt:lpstr>When Is a Model Update Necessary?</vt:lpstr>
      <vt:lpstr>New Concept: Re-apply</vt:lpstr>
      <vt:lpstr>When Is a Model Required Otherwise?</vt:lpstr>
      <vt:lpstr>Activity: Is a Model Update Required?</vt:lpstr>
      <vt:lpstr>PowerPoint Presentation</vt:lpstr>
      <vt:lpstr>When Is a Model Required for MTP?</vt:lpstr>
      <vt:lpstr>Why Do Travel Modeling?</vt:lpstr>
      <vt:lpstr>Best Practice Model Uses for MTP</vt:lpstr>
      <vt:lpstr>Scenarios for Testing</vt:lpstr>
      <vt:lpstr>Project Prioritization</vt:lpstr>
      <vt:lpstr>Performance Measures</vt:lpstr>
      <vt:lpstr>MTP Development Model Need</vt:lpstr>
      <vt:lpstr>MTP Development Model Need</vt:lpstr>
      <vt:lpstr>When is a Model Required for MTP?</vt:lpstr>
      <vt:lpstr>PowerPoint Presentation</vt:lpstr>
      <vt:lpstr>PowerPoint Presentation</vt:lpstr>
      <vt:lpstr>3-Model Concept</vt:lpstr>
      <vt:lpstr>Reminder: Base Year and Forecast Year</vt:lpstr>
      <vt:lpstr>Adoption, Forecast Years: 5-Year Cycle</vt:lpstr>
      <vt:lpstr>Example</vt:lpstr>
      <vt:lpstr>Adoption, Forecast Years: 4-Year Cycle</vt:lpstr>
      <vt:lpstr>Model Base Year Precedes MTP</vt:lpstr>
      <vt:lpstr>Interim Model Years</vt:lpstr>
      <vt:lpstr>What Is a Stale Model?</vt:lpstr>
      <vt:lpstr>Models: 5 Years Old versus New</vt:lpstr>
      <vt:lpstr>“Kicking the Tires” Exhibit</vt:lpstr>
      <vt:lpstr>Models: Older than 10 Years</vt:lpstr>
      <vt:lpstr>Another Kind of Update: Refresh</vt:lpstr>
      <vt:lpstr>Base Year Model Is/Will Be Stale</vt:lpstr>
      <vt:lpstr>Nontraditional Refresh of Base Year</vt:lpstr>
      <vt:lpstr>Nontraditional Refresh</vt:lpstr>
      <vt:lpstr>3-Model Concept</vt:lpstr>
      <vt:lpstr>Calibration of New Model</vt:lpstr>
      <vt:lpstr>From Lesson 1: The Texas Package Is a Trip-Based Model, Generally 3 Steps</vt:lpstr>
      <vt:lpstr>New Model Development Schedule</vt:lpstr>
      <vt:lpstr>Reminder: MTP Model Need</vt:lpstr>
      <vt:lpstr>When MTP &amp; Model Cycles Align</vt:lpstr>
      <vt:lpstr>Hard Deadlines?</vt:lpstr>
      <vt:lpstr>Hard Deadlines?</vt:lpstr>
      <vt:lpstr>Room for Some Flexibility</vt:lpstr>
      <vt:lpstr>What If the Schedules Don’t Align?</vt:lpstr>
      <vt:lpstr>What If the Schedules Don’t Align?</vt:lpstr>
      <vt:lpstr>Other Potential Schedule Issues?</vt:lpstr>
      <vt:lpstr>Lesson        Learning Objectives</vt:lpstr>
      <vt:lpstr>Course Agenda</vt:lpstr>
      <vt:lpstr>Lesson        Learning Objectives</vt:lpstr>
      <vt:lpstr>Ideal MTP/Model Schedule</vt:lpstr>
      <vt:lpstr>Plan for Lessons 3, 4, and 5</vt:lpstr>
      <vt:lpstr>PowerPoint Presentation</vt:lpstr>
      <vt:lpstr>Future Year Inputs</vt:lpstr>
      <vt:lpstr>Key Inputs</vt:lpstr>
      <vt:lpstr>Recommended Order to Develop Key Inputs</vt:lpstr>
      <vt:lpstr>Start: Base Year Network</vt:lpstr>
      <vt:lpstr>Code: Concept Forecast Year Network</vt:lpstr>
      <vt:lpstr>Code: Concept Forecast Year Network</vt:lpstr>
      <vt:lpstr>Define Traffic Analysis Zones (TAZs)</vt:lpstr>
      <vt:lpstr>Develop Base Year Demographics</vt:lpstr>
      <vt:lpstr>Develop Forecast Year Demographics</vt:lpstr>
      <vt:lpstr>PowerPoint Presentation</vt:lpstr>
      <vt:lpstr>Reminder: Key Dates </vt:lpstr>
      <vt:lpstr>Back to the Future: Developing Inputs</vt:lpstr>
      <vt:lpstr>Back to the Future: Developing Inputs</vt:lpstr>
      <vt:lpstr>PowerPoint Presentation</vt:lpstr>
      <vt:lpstr>Network Key Concepts Exhibit</vt:lpstr>
      <vt:lpstr>Network Facility Types Exhibit</vt:lpstr>
      <vt:lpstr>Networks Activity</vt:lpstr>
      <vt:lpstr>PowerPoint Presentation</vt:lpstr>
      <vt:lpstr>TAZ Development Approaches Exhibit</vt:lpstr>
      <vt:lpstr>TAZ Development Example</vt:lpstr>
      <vt:lpstr>PowerPoint Presentation</vt:lpstr>
      <vt:lpstr>What Do Demographics Include?</vt:lpstr>
      <vt:lpstr>Example Demographics Submittal</vt:lpstr>
      <vt:lpstr>Demographics Key Concepts Exhibit</vt:lpstr>
      <vt:lpstr>Demographics Development: Base Year Estimate</vt:lpstr>
      <vt:lpstr>Demographics Development: Forecast Year</vt:lpstr>
      <vt:lpstr>Median Income</vt:lpstr>
      <vt:lpstr>Special Generators (SGs)</vt:lpstr>
      <vt:lpstr>Special Generators Section in Guidebook</vt:lpstr>
      <vt:lpstr>Special Generators Activity</vt:lpstr>
      <vt:lpstr>PowerPoint Presentation</vt:lpstr>
      <vt:lpstr>PowerPoint Presentation</vt:lpstr>
      <vt:lpstr>Minimum and Desirable Model Input Data Exhibit</vt:lpstr>
      <vt:lpstr>PowerPoint Presentation</vt:lpstr>
      <vt:lpstr>Input Data Quality Is Important</vt:lpstr>
      <vt:lpstr>Quality Discussion</vt:lpstr>
      <vt:lpstr>Internal  MPO Quality Assurance Protocol Example</vt:lpstr>
      <vt:lpstr>QA/QC Roles Exercise</vt:lpstr>
      <vt:lpstr>Internal versus External Review</vt:lpstr>
      <vt:lpstr>PowerPoint Presentation</vt:lpstr>
      <vt:lpstr>Base Year Testing (Calibration)</vt:lpstr>
      <vt:lpstr>Does Model Work for Forecast?</vt:lpstr>
      <vt:lpstr>Minimum &amp; Desirable Checks for Base Year Model (Exhibit)</vt:lpstr>
      <vt:lpstr>Minimum &amp; Desirable Checks for Forecast Year Model (Exhibit)</vt:lpstr>
      <vt:lpstr>PowerPoint Presentation</vt:lpstr>
      <vt:lpstr>Update Model Inputs More Often</vt:lpstr>
      <vt:lpstr>Coordinating Model Data with MPO’s GIS</vt:lpstr>
      <vt:lpstr>Strategic Interim Model Years</vt:lpstr>
      <vt:lpstr>Other Strategies for Data Inputs</vt:lpstr>
      <vt:lpstr>Lesson        Learning Objectives</vt:lpstr>
      <vt:lpstr>Course Agenda</vt:lpstr>
      <vt:lpstr>Lesson        Learning Objectives</vt:lpstr>
      <vt:lpstr>Plan for Lessons 3, 4, and 5</vt:lpstr>
      <vt:lpstr>Overview of Resources</vt:lpstr>
      <vt:lpstr>PowerPoint Presentation</vt:lpstr>
      <vt:lpstr>PowerPoint Presentation</vt:lpstr>
      <vt:lpstr>Identify Model Staffing Options</vt:lpstr>
      <vt:lpstr>Key Inputs</vt:lpstr>
      <vt:lpstr>Identify Model Staffing Options</vt:lpstr>
      <vt:lpstr>Identify Model Staffing Options</vt:lpstr>
      <vt:lpstr>Identify Model Staffing Options</vt:lpstr>
      <vt:lpstr>Identify Model Staffing Options</vt:lpstr>
      <vt:lpstr>PowerPoint Presentation</vt:lpstr>
      <vt:lpstr>MPO Staff Doing Modeling</vt:lpstr>
      <vt:lpstr>Talent Management Framework</vt:lpstr>
      <vt:lpstr>Competency and Workforce Planning</vt:lpstr>
      <vt:lpstr>Recruitment</vt:lpstr>
      <vt:lpstr>Learning Management</vt:lpstr>
      <vt:lpstr>Training Options</vt:lpstr>
      <vt:lpstr>Outsourcing vs. In-House Training</vt:lpstr>
      <vt:lpstr>TxDOT Staff</vt:lpstr>
      <vt:lpstr>Other Staff Resources</vt:lpstr>
      <vt:lpstr>What Is FHWA’s Role?</vt:lpstr>
      <vt:lpstr>PowerPoint Presentation</vt:lpstr>
      <vt:lpstr>Identify Model Staffing Options</vt:lpstr>
      <vt:lpstr>Matching Staff Skill Sets to Model Tasks (Exhibit)</vt:lpstr>
      <vt:lpstr>Data Resources Overview</vt:lpstr>
      <vt:lpstr>Base Year Network</vt:lpstr>
      <vt:lpstr>Forecast Year Network</vt:lpstr>
      <vt:lpstr>TAZ Geography</vt:lpstr>
      <vt:lpstr>Base Year Demographics</vt:lpstr>
      <vt:lpstr>Forecast Year Demographics</vt:lpstr>
      <vt:lpstr>Data Package Typically Provided to MPOs for Inputs Development (Exhibit)</vt:lpstr>
      <vt:lpstr>Census Data Resources</vt:lpstr>
      <vt:lpstr>State of Texas Data Resources</vt:lpstr>
      <vt:lpstr>Activity: Other Potential Data Sources</vt:lpstr>
      <vt:lpstr>Texas-Specific References &amp; Guidelines (Exhibit)</vt:lpstr>
      <vt:lpstr>General References &amp; Guidelines (Exhibit)</vt:lpstr>
      <vt:lpstr>Training Available to MPOs on Modeling (Exhibit)</vt:lpstr>
      <vt:lpstr>Texas Package &amp; TransCAD Licensing Explained (Exhibit)</vt:lpstr>
      <vt:lpstr>Other Texas Package Software Requests (Exhibit)</vt:lpstr>
      <vt:lpstr>Other Resources &amp; Assistance</vt:lpstr>
      <vt:lpstr>One-Stop Demographic Data Analysis Tool</vt:lpstr>
      <vt:lpstr>Other Assistance</vt:lpstr>
      <vt:lpstr>Lesson        Learning Objectives</vt:lpstr>
      <vt:lpstr>Course Agenda</vt:lpstr>
      <vt:lpstr>Lesson        Learning Objectives</vt:lpstr>
      <vt:lpstr>Plan for Lessons 3, 4, and 5</vt:lpstr>
      <vt:lpstr>Lesson 5 Components</vt:lpstr>
      <vt:lpstr>PowerPoint Presentation</vt:lpstr>
      <vt:lpstr>MPOs’ General Issues with Models</vt:lpstr>
      <vt:lpstr>One Size Does Not Fit All</vt:lpstr>
      <vt:lpstr>One Size Does Not Fit All, cont.</vt:lpstr>
      <vt:lpstr>Specific Issue</vt:lpstr>
      <vt:lpstr>What Are Your MPO’s Unique Challenges? (Activity)</vt:lpstr>
      <vt:lpstr>What Does Success Mean for You? (Activity)</vt:lpstr>
      <vt:lpstr>PowerPoint Presentation</vt:lpstr>
      <vt:lpstr>Ideal Timeline</vt:lpstr>
      <vt:lpstr>Example Timeline</vt:lpstr>
      <vt:lpstr>Example Timeline</vt:lpstr>
      <vt:lpstr>PowerPoint Presentation</vt:lpstr>
      <vt:lpstr>Ideal Timeline—3 Models</vt:lpstr>
      <vt:lpstr>Example Timeline—3 Models</vt:lpstr>
      <vt:lpstr>Example Timeline</vt:lpstr>
      <vt:lpstr>Is This Reason to Despair?</vt:lpstr>
      <vt:lpstr>PowerPoint Presentation</vt:lpstr>
      <vt:lpstr>What Is a Project?</vt:lpstr>
      <vt:lpstr>The Model as a Project</vt:lpstr>
      <vt:lpstr>Ideal MTP/Model Schedule</vt:lpstr>
      <vt:lpstr>PowerPoint Presentation</vt:lpstr>
      <vt:lpstr>Who Is the Project Manager for Your MPO’s Model? (Activity)</vt:lpstr>
      <vt:lpstr> Plan the Work          Work the Plan</vt:lpstr>
      <vt:lpstr>Information Needed to Make Modeling Decisions</vt:lpstr>
      <vt:lpstr>PowerPoint Presentation</vt:lpstr>
      <vt:lpstr>Defining Your MPO’s Specific Modeling Objective</vt:lpstr>
      <vt:lpstr>Determine MTP Forecast Year</vt:lpstr>
      <vt:lpstr>Determine the Model Needed (Exhibit &amp; Activity)</vt:lpstr>
      <vt:lpstr>3-Model Concept</vt:lpstr>
      <vt:lpstr>Identify and Describe Model “In Hand”</vt:lpstr>
      <vt:lpstr>Describe YOUR Current Available Model (Activity)</vt:lpstr>
      <vt:lpstr>PowerPoint Presentation</vt:lpstr>
      <vt:lpstr>Reminder: “Stale” Model Concept</vt:lpstr>
      <vt:lpstr>“Moving the Finish Line” Strategy</vt:lpstr>
      <vt:lpstr>3-Model Concept</vt:lpstr>
      <vt:lpstr>Describe the Model Currently under Development</vt:lpstr>
      <vt:lpstr>Describe YOUR Model under Development (Activity)</vt:lpstr>
      <vt:lpstr>Consider Options (Activity)</vt:lpstr>
      <vt:lpstr>Identify Plans A and B (Activity)</vt:lpstr>
      <vt:lpstr>PowerPoint Presentation</vt:lpstr>
      <vt:lpstr>PowerPoint Presentation</vt:lpstr>
      <vt:lpstr>First, Identify Specific Model Tasks (Exhibit, Simple)</vt:lpstr>
      <vt:lpstr>Identify Specific Model Tasks (Tabloid)</vt:lpstr>
      <vt:lpstr>Identify Plans A and B (Activity)</vt:lpstr>
      <vt:lpstr>Schedule Tasks for Plans A &amp; B</vt:lpstr>
      <vt:lpstr>Draft Schedule Overview (Exhibit)</vt:lpstr>
      <vt:lpstr>Recommended Level of Detail</vt:lpstr>
      <vt:lpstr>Activities: Plan A and Plan B</vt:lpstr>
      <vt:lpstr>Deciding a Trigger Point</vt:lpstr>
      <vt:lpstr>Activities That Should Be Scheduled</vt:lpstr>
      <vt:lpstr>Schedule Related Activities (Example)</vt:lpstr>
      <vt:lpstr>PowerPoint Presentation</vt:lpstr>
      <vt:lpstr>Understand the Various TxDOT-MPO Relationships for TDM (Exhibit)</vt:lpstr>
      <vt:lpstr>Matching Staff Skill Sets to Model Tasks (Exhibit from Lesson 4)</vt:lpstr>
      <vt:lpstr>Staff Skill Sets “Crib Notes” (Exhibit)</vt:lpstr>
      <vt:lpstr>Suggested Model Training for MPO Staff (Exhibit)</vt:lpstr>
      <vt:lpstr>Available MPO Staff for Model Tasks (Exhibit)</vt:lpstr>
      <vt:lpstr>“Back of the Napkin” Peek</vt:lpstr>
      <vt:lpstr>Pros and Cons of Using Consultants (Activity)</vt:lpstr>
      <vt:lpstr>Reminder: Model Staffing Options</vt:lpstr>
      <vt:lpstr>Developing Partnerships</vt:lpstr>
      <vt:lpstr>What Is MPO’s Long-Term Strategy? (Activity)</vt:lpstr>
      <vt:lpstr>PowerPoint Presentation</vt:lpstr>
      <vt:lpstr>TPP Timeline Tool</vt:lpstr>
      <vt:lpstr>Best Practice: Formalizing the Process</vt:lpstr>
      <vt:lpstr>UPWP Staff Planning</vt:lpstr>
      <vt:lpstr> Plan the Work          Work the Plan</vt:lpstr>
      <vt:lpstr>PowerPoint Presentation</vt:lpstr>
      <vt:lpstr>Best Practice: Communica-tion Protocol (Activity)</vt:lpstr>
      <vt:lpstr>Monitoring Schedule</vt:lpstr>
      <vt:lpstr>Monitoring Deliverables</vt:lpstr>
      <vt:lpstr>Strategies for Managing the Process Effectively (Activity)</vt:lpstr>
      <vt:lpstr>Keeping in Touch Strategies</vt:lpstr>
      <vt:lpstr>What Types of Challenges Do You Anticipate? (Activity)</vt:lpstr>
      <vt:lpstr>How Do You Plan to Manage Non-performers? (Activity)</vt:lpstr>
      <vt:lpstr>Draft and Final Model Deliverables</vt:lpstr>
      <vt:lpstr>PowerPoint Presentation</vt:lpstr>
      <vt:lpstr>Best Practice Model Uses for MTP</vt:lpstr>
      <vt:lpstr>Performance Measures</vt:lpstr>
      <vt:lpstr>PowerPoint Presentation</vt:lpstr>
      <vt:lpstr>Retrospective Review (concept)</vt:lpstr>
      <vt:lpstr>Plan for Next MTP (and Model Needs)</vt:lpstr>
      <vt:lpstr>PowerPoint Presentation</vt:lpstr>
      <vt:lpstr>Lesson        Learning Objectives</vt:lpstr>
      <vt:lpstr>Course Agenda</vt:lpstr>
      <vt:lpstr>Learning Objectives</vt:lpstr>
      <vt:lpstr>Course Premise</vt:lpstr>
      <vt:lpstr>PowerPoint Presentation</vt:lpstr>
    </vt:vector>
  </TitlesOfParts>
  <Company>Texas Transportation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Karen M. Lorenzini</dc:creator>
  <cp:lastModifiedBy>Joanna Dickens</cp:lastModifiedBy>
  <cp:revision>1371</cp:revision>
  <cp:lastPrinted>2013-07-30T20:43:59Z</cp:lastPrinted>
  <dcterms:created xsi:type="dcterms:W3CDTF">2012-04-10T19:15:31Z</dcterms:created>
  <dcterms:modified xsi:type="dcterms:W3CDTF">2013-08-30T19:34:38Z</dcterms:modified>
</cp:coreProperties>
</file>